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3" r:id="rId4"/>
    <p:sldId id="458" r:id="rId5"/>
    <p:sldId id="265" r:id="rId6"/>
    <p:sldId id="273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270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58" r:id="rId47"/>
    <p:sldId id="259" r:id="rId48"/>
    <p:sldId id="260" r:id="rId49"/>
    <p:sldId id="261" r:id="rId50"/>
    <p:sldId id="407" r:id="rId51"/>
    <p:sldId id="408" r:id="rId52"/>
    <p:sldId id="409" r:id="rId53"/>
    <p:sldId id="410" r:id="rId54"/>
    <p:sldId id="411" r:id="rId55"/>
    <p:sldId id="412" r:id="rId56"/>
    <p:sldId id="269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426" r:id="rId71"/>
    <p:sldId id="427" r:id="rId72"/>
    <p:sldId id="428" r:id="rId73"/>
    <p:sldId id="429" r:id="rId74"/>
    <p:sldId id="430" r:id="rId75"/>
    <p:sldId id="431" r:id="rId76"/>
    <p:sldId id="432" r:id="rId77"/>
    <p:sldId id="433" r:id="rId78"/>
    <p:sldId id="434" r:id="rId79"/>
    <p:sldId id="435" r:id="rId80"/>
    <p:sldId id="436" r:id="rId81"/>
    <p:sldId id="437" r:id="rId82"/>
    <p:sldId id="438" r:id="rId83"/>
    <p:sldId id="439" r:id="rId84"/>
    <p:sldId id="336" r:id="rId85"/>
    <p:sldId id="337" r:id="rId86"/>
    <p:sldId id="338" r:id="rId87"/>
    <p:sldId id="339" r:id="rId88"/>
    <p:sldId id="340" r:id="rId89"/>
    <p:sldId id="342" r:id="rId90"/>
    <p:sldId id="341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2" r:id="rId129"/>
    <p:sldId id="381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295" r:id="rId138"/>
    <p:sldId id="266" r:id="rId139"/>
    <p:sldId id="296" r:id="rId140"/>
    <p:sldId id="297" r:id="rId141"/>
    <p:sldId id="298" r:id="rId142"/>
    <p:sldId id="307" r:id="rId143"/>
    <p:sldId id="300" r:id="rId144"/>
    <p:sldId id="299" r:id="rId145"/>
    <p:sldId id="301" r:id="rId146"/>
    <p:sldId id="272" r:id="rId147"/>
    <p:sldId id="303" r:id="rId148"/>
    <p:sldId id="304" r:id="rId149"/>
    <p:sldId id="316" r:id="rId150"/>
    <p:sldId id="394" r:id="rId151"/>
    <p:sldId id="390" r:id="rId152"/>
    <p:sldId id="393" r:id="rId153"/>
    <p:sldId id="395" r:id="rId154"/>
    <p:sldId id="396" r:id="rId155"/>
    <p:sldId id="398" r:id="rId156"/>
    <p:sldId id="399" r:id="rId157"/>
    <p:sldId id="392" r:id="rId158"/>
    <p:sldId id="460" r:id="rId159"/>
    <p:sldId id="461" r:id="rId160"/>
    <p:sldId id="440" r:id="rId161"/>
    <p:sldId id="441" r:id="rId162"/>
    <p:sldId id="442" r:id="rId163"/>
    <p:sldId id="443" r:id="rId164"/>
    <p:sldId id="444" r:id="rId165"/>
    <p:sldId id="445" r:id="rId166"/>
    <p:sldId id="446" r:id="rId167"/>
    <p:sldId id="447" r:id="rId168"/>
    <p:sldId id="448" r:id="rId169"/>
    <p:sldId id="449" r:id="rId170"/>
    <p:sldId id="454" r:id="rId171"/>
    <p:sldId id="455" r:id="rId172"/>
    <p:sldId id="456" r:id="rId173"/>
    <p:sldId id="453" r:id="rId174"/>
    <p:sldId id="468" r:id="rId175"/>
    <p:sldId id="462" r:id="rId176"/>
    <p:sldId id="463" r:id="rId177"/>
    <p:sldId id="464" r:id="rId178"/>
    <p:sldId id="465" r:id="rId179"/>
    <p:sldId id="473" r:id="rId180"/>
    <p:sldId id="467" r:id="rId181"/>
    <p:sldId id="466" r:id="rId182"/>
    <p:sldId id="470" r:id="rId183"/>
    <p:sldId id="469" r:id="rId184"/>
    <p:sldId id="474" r:id="rId185"/>
    <p:sldId id="471" r:id="rId186"/>
    <p:sldId id="472" r:id="rId187"/>
    <p:sldId id="480" r:id="rId188"/>
    <p:sldId id="499" r:id="rId189"/>
    <p:sldId id="481" r:id="rId190"/>
    <p:sldId id="498" r:id="rId191"/>
    <p:sldId id="482" r:id="rId1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F24B5-426D-C9A4-4FEC-B82946CF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94BC3-39E3-5723-87AD-30AC4AC65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78759-EC30-4DF2-25FE-4311B94CA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BAE40-A59E-A138-1FFE-0B504A48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11B77-8FD2-3DE3-6EF0-E68F3B7D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18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0DDA2-EA96-35F4-47C6-89F32AE5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378925-3B37-1047-5097-9DCAFC250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04CFD-A24A-C95A-3944-D19181E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D7B8B0-7038-989E-0E71-B414ECA7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1E0686-DD59-FBE3-29D2-E70B9B29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64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8F298F-8644-10E6-FBC7-ECB6F8E68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388058-6DE7-05C7-3B5E-678A8A2EE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923007-2AA7-B89B-BCE0-5F972165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860B20-450C-1DDE-A1D7-6EE24FEF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443F8-5FC8-B41A-69C3-C00C419A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978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1_제목 및 내용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;p36">
            <a:extLst>
              <a:ext uri="{FF2B5EF4-FFF2-40B4-BE49-F238E27FC236}">
                <a16:creationId xmlns:a16="http://schemas.microsoft.com/office/drawing/2014/main" id="{142D612D-6298-45DB-950E-4E3092118E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2892" y="1282699"/>
            <a:ext cx="8204060" cy="14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D55"/>
              </a:buClr>
              <a:buSzPts val="5200"/>
              <a:buFont typeface="Arial"/>
              <a:buNone/>
              <a:defRPr sz="5200" b="1" u="none">
                <a:solidFill>
                  <a:srgbClr val="1F4E79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 dirty="0"/>
          </a:p>
        </p:txBody>
      </p:sp>
      <p:sp>
        <p:nvSpPr>
          <p:cNvPr id="10" name="Google Shape;17;p36">
            <a:extLst>
              <a:ext uri="{FF2B5EF4-FFF2-40B4-BE49-F238E27FC236}">
                <a16:creationId xmlns:a16="http://schemas.microsoft.com/office/drawing/2014/main" id="{B2F60878-3F79-4028-9D80-07D4E406C4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2892" y="5018813"/>
            <a:ext cx="5635508" cy="132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dirty="0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BE85B14E-AE74-4ABE-A62D-FAB42B27309A}"/>
              </a:ext>
            </a:extLst>
          </p:cNvPr>
          <p:cNvSpPr/>
          <p:nvPr/>
        </p:nvSpPr>
        <p:spPr>
          <a:xfrm flipH="1">
            <a:off x="8356600" y="1"/>
            <a:ext cx="2311400" cy="6842760"/>
          </a:xfrm>
          <a:prstGeom prst="rtTriangle">
            <a:avLst/>
          </a:prstGeom>
          <a:solidFill>
            <a:srgbClr val="347FB8"/>
          </a:solidFill>
          <a:ln>
            <a:solidFill>
              <a:srgbClr val="34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25;p37">
            <a:extLst>
              <a:ext uri="{FF2B5EF4-FFF2-40B4-BE49-F238E27FC236}">
                <a16:creationId xmlns:a16="http://schemas.microsoft.com/office/drawing/2014/main" id="{A2B300B8-F9E0-4213-A697-AC1D02DD0F18}"/>
              </a:ext>
            </a:extLst>
          </p:cNvPr>
          <p:cNvSpPr/>
          <p:nvPr/>
        </p:nvSpPr>
        <p:spPr>
          <a:xfrm rot="5400000" flipV="1">
            <a:off x="8001000" y="2667000"/>
            <a:ext cx="6858000" cy="1524000"/>
          </a:xfrm>
          <a:prstGeom prst="rect">
            <a:avLst/>
          </a:prstGeom>
          <a:solidFill>
            <a:srgbClr val="347F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00ADC2-9A3B-4AD6-9F30-61AC2C0413CA}"/>
              </a:ext>
            </a:extLst>
          </p:cNvPr>
          <p:cNvSpPr/>
          <p:nvPr/>
        </p:nvSpPr>
        <p:spPr>
          <a:xfrm rot="2444006">
            <a:off x="795239" y="3593654"/>
            <a:ext cx="584953" cy="2646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39AF3F-ADA8-410D-8F50-44C620C2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88" y="3479732"/>
            <a:ext cx="5100320" cy="1290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5E376-DB19-0654-D00B-FD774B914BB5}"/>
              </a:ext>
            </a:extLst>
          </p:cNvPr>
          <p:cNvSpPr txBox="1"/>
          <p:nvPr/>
        </p:nvSpPr>
        <p:spPr>
          <a:xfrm>
            <a:off x="1748486" y="4555813"/>
            <a:ext cx="4581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rgbClr val="347FB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Technology for </a:t>
            </a:r>
            <a:r>
              <a:rPr kumimoji="0" lang="en-US" altLang="ko-KR" sz="1600" b="0" i="1" u="none" strike="noStrike" kern="0" cap="none" spc="0" normalizeH="0" baseline="0" noProof="0" dirty="0" err="1">
                <a:ln>
                  <a:noFill/>
                </a:ln>
                <a:solidFill>
                  <a:srgbClr val="347FB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aDvanced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rgbClr val="347FB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 Dialog Summarization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srgbClr val="347FB8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500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내용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;p37">
            <a:extLst>
              <a:ext uri="{FF2B5EF4-FFF2-40B4-BE49-F238E27FC236}">
                <a16:creationId xmlns:a16="http://schemas.microsoft.com/office/drawing/2014/main" id="{90A5ABF6-A92C-446D-9F6A-EA8885F6DE5D}"/>
              </a:ext>
            </a:extLst>
          </p:cNvPr>
          <p:cNvSpPr/>
          <p:nvPr/>
        </p:nvSpPr>
        <p:spPr>
          <a:xfrm rot="5400000">
            <a:off x="-2988916" y="3410997"/>
            <a:ext cx="6419804" cy="66023"/>
          </a:xfrm>
          <a:prstGeom prst="rect">
            <a:avLst/>
          </a:prstGeom>
          <a:solidFill>
            <a:srgbClr val="347F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6;p37">
            <a:extLst>
              <a:ext uri="{FF2B5EF4-FFF2-40B4-BE49-F238E27FC236}">
                <a16:creationId xmlns:a16="http://schemas.microsoft.com/office/drawing/2014/main" id="{65FF99FF-D1D1-4DE0-8D32-DC42428AD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1542" y="531343"/>
            <a:ext cx="11202305" cy="80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Arial"/>
              <a:buNone/>
              <a:defRPr sz="2800" b="1" baseline="0">
                <a:solidFill>
                  <a:srgbClr val="1F4E79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Google Shape;28;p37">
            <a:extLst>
              <a:ext uri="{FF2B5EF4-FFF2-40B4-BE49-F238E27FC236}">
                <a16:creationId xmlns:a16="http://schemas.microsoft.com/office/drawing/2014/main" id="{9685C78B-8D92-4833-BAD2-2A2FCFCD4E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51542" y="6486593"/>
            <a:ext cx="773429" cy="16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7FB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382237-D4CC-4559-9287-67683123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852" y="6471167"/>
            <a:ext cx="1280174" cy="32383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7E6987-0F15-B2CF-F4C6-EA653EE699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331524"/>
            <a:ext cx="11214770" cy="4995133"/>
          </a:xfrm>
        </p:spPr>
        <p:txBody>
          <a:bodyPr/>
          <a:lstStyle>
            <a:lvl1pPr>
              <a:lnSpc>
                <a:spcPct val="100000"/>
              </a:lnSpc>
              <a:buClr>
                <a:srgbClr val="347FB8"/>
              </a:buClr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marL="914400" indent="-381000">
              <a:lnSpc>
                <a:spcPct val="100000"/>
              </a:lnSpc>
              <a:buClr>
                <a:srgbClr val="347FB8"/>
              </a:buClr>
              <a:buFont typeface="넥슨Lv2고딕" panose="00000500000000000000" pitchFamily="2" charset="-127"/>
              <a:buChar char="-"/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2pPr>
            <a:lvl3pPr>
              <a:lnSpc>
                <a:spcPct val="100000"/>
              </a:lnSpc>
              <a:buClr>
                <a:srgbClr val="347FB8"/>
              </a:buClr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3pPr>
            <a:lvl4pPr marL="1828800" indent="-342900">
              <a:lnSpc>
                <a:spcPct val="100000"/>
              </a:lnSpc>
              <a:buClr>
                <a:srgbClr val="1F4E79"/>
              </a:buClr>
              <a:buFont typeface="Wingdings" panose="05000000000000000000" pitchFamily="2" charset="2"/>
              <a:buChar char="ü"/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4pPr>
            <a:lvl5pPr>
              <a:lnSpc>
                <a:spcPct val="100000"/>
              </a:lnSpc>
              <a:buClr>
                <a:srgbClr val="1F4E79"/>
              </a:buClr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075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33" b="1" i="0">
                <a:solidFill>
                  <a:srgbClr val="034F8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4799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0267" y="237167"/>
            <a:ext cx="11311467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516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436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129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F722E-981F-E008-7886-E691483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15529F-6257-C263-9962-AF600A70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0B4BFE-E8EB-ABE1-5C0F-8984414E9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8B9655-774D-774C-3B66-C9155321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EAB2D-D58E-9044-FF0E-5F125526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3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991F7-6E95-36A7-9495-55C06BDB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84813E-A61B-ADE3-3782-8B7B3A30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D40AD-DB02-E60E-09B7-8EED40B7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F5A055-F784-8563-16C7-AE001DD2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96700-4433-D541-2397-5B754C34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9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C3765-8994-6C08-F0D1-FA418C99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9C57DE-1DD0-A140-99F3-EDC6E3942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3CFE41-059F-4F93-4B06-FF94739E4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2EBA1-E7A1-3DD6-B7FC-DCAA7401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85677-C74A-7E4C-8A62-74C316B0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DC1FA-9788-357E-917D-336874B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25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FF5DF-C9DC-5FB6-77B4-3437301F2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0A3B-3424-1F5F-870F-D89CB3757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D95829-4283-1884-BEA7-0C462A372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05469-E29E-2652-189A-F2C629308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50A582-FA0C-8BD0-6CAF-F3BCA3E390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BFF39B-B0BF-1B34-33B3-BE0765BB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ABB71B-CEAA-3B2C-1990-786227F9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B98643-A935-67C2-5BF2-0B8EBFFB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26189-B6D0-6A00-9A91-1E7A9E74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0AFDFE-FD48-106B-4622-5C7ED9F1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2476F2-FD3A-FC95-7259-F37968B9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F714BC-FD03-D83E-B561-E0E3BC9B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16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508501-A317-627A-BD31-2335DC9CD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F6497C-1448-3F54-30EC-8C98EF02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C0D57-F6B1-65F0-4BF6-2832B660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858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D19EA-223A-D793-0F83-FDD74B66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810C4-CB90-856F-2DA9-25D912F1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974E70-805C-975C-CD3B-63E7F4108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DC1E13-D0AD-C748-FC3A-65B7B7C9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CBFECD-A3D9-24D3-A875-5A8C2BDC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70B037-43E4-9352-AC0F-A0E8DA02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11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27E66-B588-E4CA-9E23-B2A782EC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E5C9B-B116-9F94-49B3-DF18E9A3A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7A5FDE-7EDC-6DBC-BC50-C15261D87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C8CDB-1BD1-FAA4-904C-BC2AF4BE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5F062-2A6A-8B58-BF06-58A1D7A31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503EBE-29E7-34A4-A0E0-5B794C5D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00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9A0107-B423-10D3-95F1-73488DAE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61AD0B-C8D8-124D-42D1-6E735CB3A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27CA6-90D4-FF3F-6CD4-D067BCB34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B92F4D-2775-4C3E-B1F7-F3CC13A4F79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57E2D-97BA-4EF5-1C29-D886EA820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54B26-0B1B-A094-ED26-30A42CEFB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2C82EB-E6E5-44B2-AC0B-9DD094BAB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7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5.jpg"/><Relationship Id="rId4" Type="http://schemas.openxmlformats.org/officeDocument/2006/relationships/image" Target="../media/image126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2.jpg"/><Relationship Id="rId5" Type="http://schemas.openxmlformats.org/officeDocument/2006/relationships/image" Target="../media/image148.png"/><Relationship Id="rId4" Type="http://schemas.openxmlformats.org/officeDocument/2006/relationships/image" Target="../media/image15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5.png"/><Relationship Id="rId4" Type="http://schemas.openxmlformats.org/officeDocument/2006/relationships/image" Target="../media/image14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7.png"/><Relationship Id="rId5" Type="http://schemas.openxmlformats.org/officeDocument/2006/relationships/image" Target="../media/image151.png"/><Relationship Id="rId4" Type="http://schemas.openxmlformats.org/officeDocument/2006/relationships/image" Target="../media/image15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7" Type="http://schemas.openxmlformats.org/officeDocument/2006/relationships/image" Target="../media/image160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jpg"/><Relationship Id="rId5" Type="http://schemas.openxmlformats.org/officeDocument/2006/relationships/image" Target="../media/image158.jpg"/><Relationship Id="rId4" Type="http://schemas.openxmlformats.org/officeDocument/2006/relationships/image" Target="../media/image15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jp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8.png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71.png"/><Relationship Id="rId7" Type="http://schemas.openxmlformats.org/officeDocument/2006/relationships/image" Target="../media/image17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9.png"/><Relationship Id="rId5" Type="http://schemas.openxmlformats.org/officeDocument/2006/relationships/image" Target="../media/image145.png"/><Relationship Id="rId4" Type="http://schemas.openxmlformats.org/officeDocument/2006/relationships/image" Target="../media/image1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5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9.jp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://speller.cs.pusan.ac.kr/results" TargetMode="External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66.png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png"/><Relationship Id="rId4" Type="http://schemas.openxmlformats.org/officeDocument/2006/relationships/image" Target="../media/image12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7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6.jpg"/><Relationship Id="rId4" Type="http://schemas.openxmlformats.org/officeDocument/2006/relationships/image" Target="../media/image129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3" Type="http://schemas.openxmlformats.org/officeDocument/2006/relationships/image" Target="../media/image128.jpg"/><Relationship Id="rId7" Type="http://schemas.openxmlformats.org/officeDocument/2006/relationships/image" Target="../media/image131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jpg"/><Relationship Id="rId5" Type="http://schemas.openxmlformats.org/officeDocument/2006/relationships/image" Target="../media/image126.jpg"/><Relationship Id="rId4" Type="http://schemas.openxmlformats.org/officeDocument/2006/relationships/image" Target="../media/image129.jpg"/><Relationship Id="rId9" Type="http://schemas.openxmlformats.org/officeDocument/2006/relationships/image" Target="../media/image133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jpg"/><Relationship Id="rId4" Type="http://schemas.openxmlformats.org/officeDocument/2006/relationships/image" Target="../media/image134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5.jpg"/><Relationship Id="rId4" Type="http://schemas.openxmlformats.org/officeDocument/2006/relationships/image" Target="../media/image126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F2A37-60CE-6A01-9F10-432932EC4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 단기강좌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6EDF32-8E1E-D280-C611-1D8010B60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Teddysum</a:t>
            </a:r>
            <a:endParaRPr lang="en-US" altLang="ko-KR" dirty="0"/>
          </a:p>
          <a:p>
            <a:r>
              <a:rPr lang="ko-KR" altLang="en-US" dirty="0"/>
              <a:t>정용빈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77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10966542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3200" spc="-10" dirty="0">
                <a:latin typeface="나눔고딕"/>
                <a:cs typeface="나눔고딕"/>
              </a:rPr>
              <a:t>그런데 </a:t>
            </a:r>
            <a:r>
              <a:rPr lang="ko-KR" altLang="en-US" sz="3200" spc="-5" dirty="0">
                <a:latin typeface="나눔고딕"/>
                <a:cs typeface="나눔고딕"/>
              </a:rPr>
              <a:t>모사</a:t>
            </a:r>
            <a:r>
              <a:rPr lang="en-US" altLang="ko-KR" sz="3200" spc="-5" dirty="0">
                <a:latin typeface="맑은 고딕"/>
                <a:cs typeface="맑은 고딕"/>
              </a:rPr>
              <a:t>(==</a:t>
            </a:r>
            <a:r>
              <a:rPr lang="ko-KR" altLang="en-US" sz="3200" spc="-5" dirty="0">
                <a:latin typeface="나눔고딕"/>
                <a:cs typeface="나눔고딕"/>
              </a:rPr>
              <a:t>모델링</a:t>
            </a:r>
            <a:r>
              <a:rPr lang="en-US" altLang="ko-KR" sz="3200" spc="-5" dirty="0">
                <a:latin typeface="맑은 고딕"/>
                <a:cs typeface="맑은 고딕"/>
              </a:rPr>
              <a:t>)</a:t>
            </a:r>
            <a:r>
              <a:rPr lang="ko-KR" altLang="en-US" sz="3200" spc="-5" dirty="0">
                <a:latin typeface="나눔고딕"/>
                <a:cs typeface="나눔고딕"/>
              </a:rPr>
              <a:t>가 </a:t>
            </a:r>
            <a:r>
              <a:rPr lang="ko-KR" altLang="en-US" sz="3200" spc="-10" dirty="0">
                <a:latin typeface="나눔고딕"/>
                <a:cs typeface="나눔고딕"/>
              </a:rPr>
              <a:t>되기는</a:t>
            </a:r>
            <a:r>
              <a:rPr lang="ko-KR" altLang="en-US" sz="3200" spc="515" dirty="0">
                <a:latin typeface="나눔고딕"/>
                <a:cs typeface="나눔고딕"/>
              </a:rPr>
              <a:t> </a:t>
            </a:r>
            <a:r>
              <a:rPr lang="ko-KR" altLang="en-US" sz="3200" spc="-5" dirty="0">
                <a:latin typeface="나눔고딕"/>
                <a:cs typeface="나눔고딕"/>
              </a:rPr>
              <a:t>함</a:t>
            </a:r>
            <a:r>
              <a:rPr lang="en-US" altLang="ko-KR" sz="3200" spc="-5" dirty="0">
                <a:latin typeface="맑은 고딕"/>
                <a:cs typeface="맑은 고딕"/>
              </a:rPr>
              <a:t>?</a:t>
            </a: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2400" spc="-5" dirty="0">
                <a:latin typeface="나눔고딕"/>
                <a:cs typeface="나눔고딕"/>
              </a:rPr>
              <a:t>우리반 영어</a:t>
            </a:r>
            <a:r>
              <a:rPr lang="en-US" altLang="ko-KR" sz="2400" spc="-5" dirty="0">
                <a:latin typeface="맑은 고딕"/>
                <a:cs typeface="맑은 고딕"/>
              </a:rPr>
              <a:t>, </a:t>
            </a:r>
            <a:r>
              <a:rPr lang="ko-KR" altLang="en-US" sz="2400" spc="-5" dirty="0">
                <a:latin typeface="나눔고딕"/>
                <a:cs typeface="나눔고딕"/>
              </a:rPr>
              <a:t>수학 점수 </a:t>
            </a:r>
            <a:r>
              <a:rPr lang="en-US" altLang="ko-KR" sz="2400" spc="-5" dirty="0">
                <a:latin typeface="맑은 고딕"/>
                <a:cs typeface="맑은 고딕"/>
              </a:rPr>
              <a:t>(</a:t>
            </a:r>
            <a:r>
              <a:rPr lang="ko-KR" altLang="en-US" sz="2400" spc="-5" dirty="0">
                <a:latin typeface="나눔고딕"/>
                <a:cs typeface="나눔고딕"/>
              </a:rPr>
              <a:t>관측</a:t>
            </a:r>
            <a:r>
              <a:rPr lang="en-US" altLang="ko-KR" sz="2400" spc="-5" dirty="0">
                <a:latin typeface="맑은 고딕"/>
                <a:cs typeface="맑은 고딕"/>
              </a:rPr>
              <a:t>) </a:t>
            </a:r>
            <a:r>
              <a:rPr lang="ko-KR" altLang="en-US" sz="2400" spc="-5" dirty="0">
                <a:latin typeface="나눔고딕"/>
                <a:cs typeface="나눔고딕"/>
              </a:rPr>
              <a:t>데이터를 이용해 </a:t>
            </a:r>
            <a:r>
              <a:rPr lang="ko-KR" altLang="en-US" sz="2400" b="1" spc="75" dirty="0">
                <a:latin typeface="Abadi" panose="020B0604020104020204" pitchFamily="34" charset="0"/>
                <a:cs typeface="경기천년바탕OTF Bold"/>
              </a:rPr>
              <a:t>영어 </a:t>
            </a:r>
            <a:r>
              <a:rPr lang="ko-KR" altLang="en-US" sz="2400" spc="-5" dirty="0">
                <a:latin typeface="나눔고딕"/>
                <a:cs typeface="나눔고딕"/>
              </a:rPr>
              <a:t>점수와 </a:t>
            </a:r>
            <a:r>
              <a:rPr lang="ko-KR" altLang="en-US" sz="2400" b="1" spc="-5" dirty="0">
                <a:latin typeface="Abadi" panose="020B0604020104020204" pitchFamily="34" charset="0"/>
                <a:cs typeface="경기천년바탕OTF Bold"/>
              </a:rPr>
              <a:t>수학 </a:t>
            </a:r>
            <a:r>
              <a:rPr lang="ko-KR" altLang="en-US" sz="2400" spc="-5" dirty="0">
                <a:latin typeface="나눔고딕"/>
                <a:cs typeface="나눔고딕"/>
              </a:rPr>
              <a:t>점수 간의 상관관계를 가장 </a:t>
            </a:r>
            <a:r>
              <a:rPr lang="ko-KR" altLang="en-US" sz="2400" dirty="0">
                <a:latin typeface="나눔고딕"/>
                <a:cs typeface="나눔고딕"/>
              </a:rPr>
              <a:t>잘 나  </a:t>
            </a:r>
            <a:r>
              <a:rPr lang="ko-KR" altLang="en-US" sz="2400" spc="-5" dirty="0">
                <a:latin typeface="나눔고딕"/>
                <a:cs typeface="나눔고딕"/>
              </a:rPr>
              <a:t>타내는 </a:t>
            </a:r>
            <a:r>
              <a:rPr lang="ko-KR" altLang="en-US" sz="2400" b="1" spc="5" dirty="0">
                <a:latin typeface="Abadi" panose="020B0604020104020204" pitchFamily="34" charset="0"/>
                <a:cs typeface="경기천년바탕OTF Bold"/>
              </a:rPr>
              <a:t>회귀모형</a:t>
            </a:r>
            <a:r>
              <a:rPr lang="ko-KR" altLang="en-US" sz="2400" spc="5" dirty="0">
                <a:latin typeface="나눔고딕"/>
                <a:cs typeface="나눔고딕"/>
              </a:rPr>
              <a:t>을 </a:t>
            </a:r>
            <a:r>
              <a:rPr lang="ko-KR" altLang="en-US" sz="2400" spc="-5" dirty="0">
                <a:latin typeface="나눔고딕"/>
                <a:cs typeface="나눔고딕"/>
              </a:rPr>
              <a:t>그릴 </a:t>
            </a:r>
            <a:r>
              <a:rPr lang="ko-KR" altLang="en-US" sz="2400" dirty="0">
                <a:latin typeface="나눔고딕"/>
                <a:cs typeface="나눔고딕"/>
              </a:rPr>
              <a:t>수</a:t>
            </a:r>
            <a:r>
              <a:rPr lang="ko-KR" altLang="en-US" sz="2400" spc="530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있음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983A7F7-9732-D67C-4CB8-36A442F2061C}"/>
              </a:ext>
            </a:extLst>
          </p:cNvPr>
          <p:cNvSpPr txBox="1"/>
          <p:nvPr/>
        </p:nvSpPr>
        <p:spPr>
          <a:xfrm>
            <a:off x="7324181" y="3858259"/>
            <a:ext cx="2969111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800" spc="-5" dirty="0" err="1">
                <a:latin typeface="나눔고딕"/>
                <a:cs typeface="나눔고딕"/>
              </a:rPr>
              <a:t>모사의</a:t>
            </a:r>
            <a:r>
              <a:rPr sz="1800" spc="9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방법</a:t>
            </a:r>
            <a:endParaRPr sz="1800" dirty="0">
              <a:latin typeface="나눔고딕"/>
              <a:cs typeface="나눔고딕"/>
            </a:endParaRPr>
          </a:p>
          <a:p>
            <a:pPr marL="4699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- </a:t>
            </a:r>
            <a:r>
              <a:rPr lang="ko-KR" altLang="en-US" sz="1800" b="1" spc="25" dirty="0" err="1">
                <a:latin typeface="Abadi" panose="020B0604020104020204" pitchFamily="34" charset="0"/>
                <a:cs typeface="경기천년바탕OTF Bold"/>
              </a:rPr>
              <a:t>회귀직선</a:t>
            </a:r>
            <a:r>
              <a:rPr lang="ko-KR" altLang="en-US" sz="1800" b="1" spc="25" dirty="0">
                <a:latin typeface="Abadi" panose="020B0604020104020204" pitchFamily="34" charset="0"/>
                <a:cs typeface="경기천년바탕OTF Bold"/>
              </a:rPr>
              <a:t> 등</a:t>
            </a:r>
            <a:endParaRPr sz="1800" dirty="0">
              <a:latin typeface="나눔고딕"/>
              <a:cs typeface="나눔고딕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0B43DDA-7AB3-9BB2-C39F-6D776525ABDF}"/>
              </a:ext>
            </a:extLst>
          </p:cNvPr>
          <p:cNvSpPr/>
          <p:nvPr/>
        </p:nvSpPr>
        <p:spPr>
          <a:xfrm>
            <a:off x="2429521" y="2473329"/>
            <a:ext cx="3674629" cy="3745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2509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Multi-Variable</a:t>
            </a:r>
            <a:r>
              <a:rPr lang="ko-KR" altLang="en-US" dirty="0"/>
              <a:t> </a:t>
            </a:r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기계학습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예제를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위해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가장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간단한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형태의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데이터를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고려해보자</a:t>
            </a:r>
            <a:endParaRPr lang="en-US" altLang="ko-KR" dirty="0">
              <a:latin typeface="나눔고딕"/>
              <a:cs typeface="나눔고딕"/>
            </a:endParaRP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r>
              <a:rPr lang="ko-KR" altLang="en-US" spc="-5" dirty="0">
                <a:latin typeface="나눔고딕"/>
                <a:cs typeface="나눔고딕"/>
              </a:rPr>
              <a:t>우리반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학생들의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수학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공부시간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대비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시험점수가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아래와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같다</a:t>
            </a:r>
            <a:r>
              <a:rPr lang="en-US" altLang="ko-KR" spc="-5" dirty="0">
                <a:latin typeface="맑은 고딕"/>
                <a:cs typeface="맑은 고딕"/>
              </a:rPr>
              <a:t>.</a:t>
            </a:r>
            <a:r>
              <a:rPr lang="ko-KR" altLang="en-US" spc="0" dirty="0">
                <a:latin typeface="맑은 고딕"/>
                <a:cs typeface="맑은 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내가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en-US" altLang="ko-KR" spc="-5" dirty="0">
                <a:latin typeface="맑은 고딕"/>
                <a:cs typeface="맑은 고딕"/>
              </a:rPr>
              <a:t>7</a:t>
            </a:r>
            <a:r>
              <a:rPr lang="ko-KR" altLang="en-US" spc="-5" dirty="0">
                <a:latin typeface="나눔고딕"/>
                <a:cs typeface="나눔고딕"/>
              </a:rPr>
              <a:t>시간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공부하면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dirty="0">
                <a:latin typeface="나눔고딕"/>
                <a:cs typeface="나눔고딕"/>
              </a:rPr>
              <a:t>몇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dirty="0">
                <a:latin typeface="나눔고딕"/>
                <a:cs typeface="나눔고딕"/>
              </a:rPr>
              <a:t>점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받을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dirty="0">
                <a:latin typeface="나눔고딕"/>
                <a:cs typeface="나눔고딕"/>
              </a:rPr>
              <a:t>수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있을까</a:t>
            </a:r>
            <a:r>
              <a:rPr lang="en-US" altLang="ko-KR" spc="-5" dirty="0">
                <a:latin typeface="맑은 고딕"/>
                <a:cs typeface="맑은 고딕"/>
              </a:rPr>
              <a:t>?</a:t>
            </a:r>
            <a:endParaRPr lang="ko-KR" altLang="en-US" dirty="0">
              <a:latin typeface="맑은 고딕"/>
              <a:cs typeface="맑은 고딕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023075C-6B8E-F26C-BF2E-17F395F2495B}"/>
              </a:ext>
            </a:extLst>
          </p:cNvPr>
          <p:cNvGraphicFramePr>
            <a:graphicFrameLocks noGrp="1"/>
          </p:cNvGraphicFramePr>
          <p:nvPr/>
        </p:nvGraphicFramePr>
        <p:xfrm>
          <a:off x="1779671" y="2847338"/>
          <a:ext cx="353060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98755">
                        <a:lnSpc>
                          <a:spcPts val="209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수학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628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점수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야쓰오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3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오공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블리츠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5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페이커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1080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Multi-Variable</a:t>
            </a:r>
            <a:r>
              <a:rPr lang="ko-KR" altLang="en-US" dirty="0"/>
              <a:t> </a:t>
            </a:r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기계학습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예제를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위해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가장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간단한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형태의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데이터를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고려해보자</a:t>
            </a:r>
            <a:endParaRPr lang="en-US" altLang="ko-KR" dirty="0">
              <a:latin typeface="나눔고딕"/>
              <a:cs typeface="나눔고딕"/>
            </a:endParaRPr>
          </a:p>
          <a:p>
            <a:pPr marL="702945" indent="-233045">
              <a:lnSpc>
                <a:spcPct val="100000"/>
              </a:lnSpc>
              <a:spcBef>
                <a:spcPts val="25"/>
              </a:spcBef>
              <a:buSzPct val="133333"/>
              <a:buFont typeface=""/>
              <a:buChar char="-"/>
              <a:tabLst>
                <a:tab pos="703580" algn="l"/>
              </a:tabLst>
            </a:pPr>
            <a:r>
              <a:rPr lang="ko-KR" altLang="en-US" sz="2400" spc="-5" dirty="0">
                <a:latin typeface="나눔고딕"/>
                <a:cs typeface="나눔고딕"/>
              </a:rPr>
              <a:t>친한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친구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en-US" altLang="ko-KR" sz="2400" spc="-5" dirty="0">
                <a:latin typeface="맑은 고딕"/>
                <a:cs typeface="맑은 고딕"/>
              </a:rPr>
              <a:t>4</a:t>
            </a:r>
            <a:r>
              <a:rPr lang="ko-KR" altLang="en-US" sz="2400" spc="-5" dirty="0">
                <a:latin typeface="나눔고딕"/>
                <a:cs typeface="나눔고딕"/>
              </a:rPr>
              <a:t>명의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수학</a:t>
            </a:r>
            <a:r>
              <a:rPr lang="en-US" altLang="ko-KR" sz="2400" spc="-5" dirty="0">
                <a:latin typeface="맑은 고딕"/>
                <a:cs typeface="맑은 고딕"/>
              </a:rPr>
              <a:t>,</a:t>
            </a:r>
            <a:r>
              <a:rPr lang="ko-KR" altLang="en-US" sz="2400" spc="0" dirty="0">
                <a:latin typeface="맑은 고딕"/>
                <a:cs typeface="맑은 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영어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공부시간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대비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점수가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아래와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같다</a:t>
            </a:r>
            <a:r>
              <a:rPr lang="en-US" altLang="ko-KR" sz="2400" spc="-5" dirty="0">
                <a:latin typeface="맑은 고딕"/>
                <a:cs typeface="맑은 고딕"/>
              </a:rPr>
              <a:t>.</a:t>
            </a:r>
            <a:r>
              <a:rPr lang="ko-KR" altLang="en-US" sz="2400" spc="0" dirty="0">
                <a:latin typeface="맑은 고딕"/>
                <a:cs typeface="맑은 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내가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en-US" altLang="ko-KR" sz="2400" spc="-5" dirty="0">
                <a:latin typeface="맑은 고딕"/>
                <a:cs typeface="맑은 고딕"/>
              </a:rPr>
              <a:t>4,</a:t>
            </a:r>
            <a:r>
              <a:rPr lang="ko-KR" altLang="en-US" sz="2400" spc="0" dirty="0">
                <a:latin typeface="맑은 고딕"/>
                <a:cs typeface="맑은 고딕"/>
              </a:rPr>
              <a:t> </a:t>
            </a:r>
            <a:r>
              <a:rPr lang="en-US" altLang="ko-KR" sz="2400" spc="-5" dirty="0">
                <a:latin typeface="맑은 고딕"/>
                <a:cs typeface="맑은 고딕"/>
              </a:rPr>
              <a:t>7</a:t>
            </a:r>
            <a:r>
              <a:rPr lang="ko-KR" altLang="en-US" sz="2400" spc="-5" dirty="0">
                <a:latin typeface="나눔고딕"/>
                <a:cs typeface="나눔고딕"/>
              </a:rPr>
              <a:t>시간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공부하면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cs typeface="나눔고딕"/>
              </a:rPr>
              <a:t>몇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cs typeface="나눔고딕"/>
              </a:rPr>
              <a:t>점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받을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cs typeface="나눔고딕"/>
              </a:rPr>
              <a:t>수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있을까</a:t>
            </a:r>
            <a:r>
              <a:rPr lang="en-US" altLang="ko-KR" sz="2400" spc="-5" dirty="0">
                <a:latin typeface="맑은 고딕"/>
                <a:cs typeface="맑은 고딕"/>
              </a:rPr>
              <a:t>?</a:t>
            </a:r>
            <a:endParaRPr lang="ko-KR" altLang="en-US" sz="2400" dirty="0">
              <a:latin typeface="맑은 고딕"/>
              <a:cs typeface="맑은 고딕"/>
            </a:endParaRPr>
          </a:p>
          <a:p>
            <a:pPr marL="644525" indent="-174625">
              <a:lnSpc>
                <a:spcPct val="100000"/>
              </a:lnSpc>
              <a:spcBef>
                <a:spcPts val="20"/>
              </a:spcBef>
              <a:buFont typeface=""/>
              <a:buChar char="-"/>
              <a:tabLst>
                <a:tab pos="644525" algn="l"/>
              </a:tabLst>
            </a:pPr>
            <a:r>
              <a:rPr lang="ko-KR" altLang="en-US" sz="2400" spc="-5" dirty="0">
                <a:latin typeface="나눔고딕"/>
                <a:cs typeface="나눔고딕"/>
              </a:rPr>
              <a:t>어떤 과목 공부가 수능 </a:t>
            </a:r>
            <a:r>
              <a:rPr lang="ko-KR" altLang="en-US" sz="3200" spc="-10" dirty="0">
                <a:latin typeface="나눔고딕"/>
                <a:cs typeface="나눔고딕"/>
              </a:rPr>
              <a:t>점수</a:t>
            </a:r>
            <a:r>
              <a:rPr lang="ko-KR" altLang="en-US" sz="2400" spc="-10" dirty="0">
                <a:latin typeface="나눔고딕"/>
                <a:cs typeface="나눔고딕"/>
              </a:rPr>
              <a:t>에 </a:t>
            </a:r>
            <a:r>
              <a:rPr lang="ko-KR" altLang="en-US" sz="2400" spc="-5" dirty="0">
                <a:latin typeface="나눔고딕"/>
                <a:cs typeface="나눔고딕"/>
              </a:rPr>
              <a:t>영향을 많이</a:t>
            </a:r>
            <a:r>
              <a:rPr lang="ko-KR" altLang="en-US" sz="2400" spc="240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미치는가</a:t>
            </a:r>
            <a:r>
              <a:rPr lang="en-US" altLang="ko-KR" sz="2400" spc="-5" dirty="0">
                <a:latin typeface="맑은 고딕"/>
                <a:cs typeface="맑은 고딕"/>
              </a:rPr>
              <a:t>?</a:t>
            </a:r>
            <a:endParaRPr lang="ko-KR" altLang="en-US" sz="2400" dirty="0">
              <a:latin typeface="맑은 고딕"/>
              <a:cs typeface="맑은 고딕"/>
            </a:endParaRP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endParaRPr lang="ko-KR" altLang="en-US" dirty="0">
              <a:latin typeface="맑은 고딕"/>
              <a:cs typeface="맑은 고딕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33EA891-53E2-3F4C-51A7-8B5C863755C9}"/>
              </a:ext>
            </a:extLst>
          </p:cNvPr>
          <p:cNvGraphicFramePr>
            <a:graphicFrameLocks noGrp="1"/>
          </p:cNvGraphicFramePr>
          <p:nvPr/>
        </p:nvGraphicFramePr>
        <p:xfrm>
          <a:off x="1838960" y="3429000"/>
          <a:ext cx="5196204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2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13030">
                        <a:lnSpc>
                          <a:spcPts val="211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수학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96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112395">
                        <a:lnSpc>
                          <a:spcPts val="211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영어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96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133985">
                        <a:lnSpc>
                          <a:spcPts val="211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과학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96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275590">
                        <a:lnSpc>
                          <a:spcPts val="211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수능  점수</a:t>
                      </a:r>
                    </a:p>
                  </a:txBody>
                  <a:tcPr marL="0" marR="0" marT="596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야쓰오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3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1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3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오공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9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7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블리츠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7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5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페이커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3748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Multi-Variable</a:t>
            </a:r>
            <a:r>
              <a:rPr lang="ko-KR" altLang="en-US" dirty="0"/>
              <a:t> </a:t>
            </a:r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기계학습을 </a:t>
            </a:r>
            <a:r>
              <a:rPr lang="ko-KR" altLang="en-US" sz="2800" spc="-5" dirty="0">
                <a:latin typeface="나눔고딕"/>
                <a:cs typeface="나눔고딕"/>
              </a:rPr>
              <a:t>위해 </a:t>
            </a:r>
            <a:r>
              <a:rPr lang="ko-KR" altLang="en-US" sz="2800" spc="-10" dirty="0">
                <a:latin typeface="나눔고딕"/>
                <a:cs typeface="나눔고딕"/>
              </a:rPr>
              <a:t>모델링 예제로</a:t>
            </a:r>
            <a:r>
              <a:rPr lang="ko-KR" altLang="en-US" sz="2800" spc="63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바꿔보자</a:t>
            </a:r>
            <a:endParaRPr lang="en-US" altLang="ko-KR" dirty="0">
              <a:latin typeface="나눔고딕"/>
              <a:cs typeface="나눔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000" spc="-5" dirty="0">
                <a:latin typeface="나눔고딕"/>
                <a:cs typeface="나눔고딕"/>
              </a:rPr>
              <a:t>어떻게 모델링을</a:t>
            </a:r>
            <a:r>
              <a:rPr lang="ko-KR" altLang="en-US" sz="2000" spc="260" dirty="0">
                <a:latin typeface="나눔고딕"/>
                <a:cs typeface="나눔고딕"/>
              </a:rPr>
              <a:t> </a:t>
            </a:r>
            <a:r>
              <a:rPr lang="ko-KR" altLang="en-US" sz="2000" spc="-5" dirty="0" err="1">
                <a:latin typeface="나눔고딕"/>
                <a:cs typeface="나눔고딕"/>
              </a:rPr>
              <a:t>해야할까</a:t>
            </a:r>
            <a:r>
              <a:rPr lang="en-US" altLang="ko-KR" sz="2000" spc="-5" dirty="0">
                <a:latin typeface="맑은 고딕"/>
                <a:cs typeface="맑은 고딕"/>
              </a:rPr>
              <a:t>?</a:t>
            </a:r>
            <a:endParaRPr lang="ko-KR" altLang="en-US" sz="2000" dirty="0">
              <a:latin typeface="맑은 고딕"/>
              <a:cs typeface="맑은 고딕"/>
            </a:endParaRP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endParaRPr lang="ko-KR" altLang="en-US" dirty="0">
              <a:latin typeface="맑은 고딕"/>
              <a:cs typeface="맑은 고딕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3DE996B-793B-D56B-BD60-58C78A71245E}"/>
              </a:ext>
            </a:extLst>
          </p:cNvPr>
          <p:cNvSpPr/>
          <p:nvPr/>
        </p:nvSpPr>
        <p:spPr>
          <a:xfrm>
            <a:off x="4550340" y="4000826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0CF47F1-0296-6ECD-080C-5648DE4F034F}"/>
              </a:ext>
            </a:extLst>
          </p:cNvPr>
          <p:cNvSpPr/>
          <p:nvPr/>
        </p:nvSpPr>
        <p:spPr>
          <a:xfrm>
            <a:off x="3821470" y="5114009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DEA477F-6919-9E30-E612-5B66317A6191}"/>
              </a:ext>
            </a:extLst>
          </p:cNvPr>
          <p:cNvSpPr/>
          <p:nvPr/>
        </p:nvSpPr>
        <p:spPr>
          <a:xfrm>
            <a:off x="4550340" y="3577390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5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E055CEB1-3654-AC45-EA9D-7C7FAB12C1F0}"/>
              </a:ext>
            </a:extLst>
          </p:cNvPr>
          <p:cNvSpPr/>
          <p:nvPr/>
        </p:nvSpPr>
        <p:spPr>
          <a:xfrm>
            <a:off x="3821469" y="3577389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23921602-4E8E-61EE-65A4-A1D6385AD318}"/>
              </a:ext>
            </a:extLst>
          </p:cNvPr>
          <p:cNvSpPr/>
          <p:nvPr/>
        </p:nvSpPr>
        <p:spPr>
          <a:xfrm>
            <a:off x="6637295" y="5100757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2854770B-48C9-EE6E-8D01-25C65FCC1180}"/>
              </a:ext>
            </a:extLst>
          </p:cNvPr>
          <p:cNvSpPr/>
          <p:nvPr/>
        </p:nvSpPr>
        <p:spPr>
          <a:xfrm>
            <a:off x="5981260" y="5114009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438A4BB-4318-0858-7553-78D61BDC64AB}"/>
              </a:ext>
            </a:extLst>
          </p:cNvPr>
          <p:cNvSpPr/>
          <p:nvPr/>
        </p:nvSpPr>
        <p:spPr>
          <a:xfrm>
            <a:off x="6955348" y="4007455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548069E7-28B6-98B7-1C01-6727A244199C}"/>
              </a:ext>
            </a:extLst>
          </p:cNvPr>
          <p:cNvSpPr/>
          <p:nvPr/>
        </p:nvSpPr>
        <p:spPr>
          <a:xfrm>
            <a:off x="3821470" y="4014086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08F6034E-0768-5203-DFD6-E43D92B3720E}"/>
              </a:ext>
            </a:extLst>
          </p:cNvPr>
          <p:cNvSpPr/>
          <p:nvPr/>
        </p:nvSpPr>
        <p:spPr>
          <a:xfrm>
            <a:off x="3821469" y="4014086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45D35F8A-49E1-9FCC-A509-5FA6994C9E80}"/>
              </a:ext>
            </a:extLst>
          </p:cNvPr>
          <p:cNvSpPr/>
          <p:nvPr/>
        </p:nvSpPr>
        <p:spPr>
          <a:xfrm>
            <a:off x="6654122" y="5114009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0FBC9569-997E-16A8-0C44-A28021FB910E}"/>
              </a:ext>
            </a:extLst>
          </p:cNvPr>
          <p:cNvSpPr txBox="1"/>
          <p:nvPr/>
        </p:nvSpPr>
        <p:spPr>
          <a:xfrm>
            <a:off x="4758158" y="4294123"/>
            <a:ext cx="1438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맑은 고딕"/>
                <a:cs typeface="맑은 고딕"/>
              </a:rPr>
              <a:t>f(x) </a:t>
            </a:r>
            <a:r>
              <a:rPr sz="3000" dirty="0">
                <a:latin typeface="맑은 고딕"/>
                <a:cs typeface="맑은 고딕"/>
              </a:rPr>
              <a:t>=</a:t>
            </a:r>
            <a:r>
              <a:rPr sz="3000" spc="-95" dirty="0">
                <a:latin typeface="맑은 고딕"/>
                <a:cs typeface="맑은 고딕"/>
              </a:rPr>
              <a:t> </a:t>
            </a:r>
            <a:r>
              <a:rPr sz="3000" spc="-5" dirty="0">
                <a:latin typeface="맑은 고딕"/>
                <a:cs typeface="맑은 고딕"/>
              </a:rPr>
              <a:t>??</a:t>
            </a:r>
            <a:endParaRPr sz="3000">
              <a:latin typeface="맑은 고딕"/>
              <a:cs typeface="맑은 고딕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AAF3C48B-1289-C1BD-803C-91893E776983}"/>
              </a:ext>
            </a:extLst>
          </p:cNvPr>
          <p:cNvSpPr txBox="1"/>
          <p:nvPr/>
        </p:nvSpPr>
        <p:spPr>
          <a:xfrm>
            <a:off x="5811648" y="5573267"/>
            <a:ext cx="2001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Y = 점수</a:t>
            </a:r>
            <a:r>
              <a:rPr sz="2000" spc="-105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{3,6,5,8}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F47D50E4-6A35-BACA-342A-1E6B64B1D6F2}"/>
              </a:ext>
            </a:extLst>
          </p:cNvPr>
          <p:cNvSpPr txBox="1">
            <a:spLocks/>
          </p:cNvSpPr>
          <p:nvPr/>
        </p:nvSpPr>
        <p:spPr>
          <a:xfrm>
            <a:off x="3543341" y="2255011"/>
            <a:ext cx="5333365" cy="205232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244"/>
              </a:spcBef>
            </a:pPr>
            <a:r>
              <a:rPr lang="en-US" altLang="ko-KR" dirty="0"/>
              <a:t>X = {x</a:t>
            </a:r>
            <a:r>
              <a:rPr lang="en-US" altLang="ko-KR" sz="1800" baseline="-13888" dirty="0"/>
              <a:t>1</a:t>
            </a:r>
            <a:r>
              <a:rPr lang="en-US" altLang="ko-KR" sz="1800" dirty="0"/>
              <a:t>, x</a:t>
            </a:r>
            <a:r>
              <a:rPr lang="en-US" altLang="ko-KR" sz="1800" baseline="-13888" dirty="0"/>
              <a:t>2</a:t>
            </a:r>
            <a:r>
              <a:rPr lang="en-US" altLang="ko-KR" sz="1800" dirty="0"/>
              <a:t>, x</a:t>
            </a:r>
            <a:r>
              <a:rPr lang="en-US" altLang="ko-KR" sz="1800" baseline="-13888" dirty="0"/>
              <a:t>3</a:t>
            </a:r>
            <a:r>
              <a:rPr lang="en-US" altLang="ko-KR" sz="1800" dirty="0"/>
              <a:t>}</a:t>
            </a:r>
            <a:r>
              <a:rPr lang="ko-KR" altLang="en-US" sz="1800" spc="25" dirty="0"/>
              <a:t> </a:t>
            </a:r>
            <a:r>
              <a:rPr lang="en-US" altLang="ko-KR" sz="1800" spc="-10" dirty="0"/>
              <a:t>where</a:t>
            </a:r>
            <a:endParaRPr lang="ko-KR" altLang="en-US" sz="1800" dirty="0"/>
          </a:p>
          <a:p>
            <a:pPr marL="39370" marR="2127250" indent="-11430" algn="just">
              <a:lnSpc>
                <a:spcPts val="2140"/>
              </a:lnSpc>
              <a:spcBef>
                <a:spcPts val="445"/>
              </a:spcBef>
            </a:pPr>
            <a:r>
              <a:rPr lang="en-US" altLang="ko-KR" sz="2000" spc="-5" dirty="0"/>
              <a:t>x</a:t>
            </a:r>
            <a:r>
              <a:rPr lang="en-US" altLang="ko-KR" sz="1950" spc="-7" baseline="-17094" dirty="0"/>
              <a:t>1 </a:t>
            </a:r>
            <a:r>
              <a:rPr lang="en-US" altLang="ko-KR" sz="2000" dirty="0"/>
              <a:t>= </a:t>
            </a:r>
            <a:r>
              <a:rPr lang="ko-KR" altLang="en-US" sz="2000" dirty="0"/>
              <a:t>수학 공부시간 </a:t>
            </a:r>
            <a:r>
              <a:rPr lang="en-US" altLang="ko-KR" sz="2000" spc="-5" dirty="0"/>
              <a:t>{2,4,6,8}  x</a:t>
            </a:r>
            <a:r>
              <a:rPr lang="en-US" altLang="ko-KR" sz="1950" spc="-7" baseline="-17094" dirty="0"/>
              <a:t>2 </a:t>
            </a:r>
            <a:r>
              <a:rPr lang="en-US" altLang="ko-KR" sz="2000" dirty="0"/>
              <a:t>= </a:t>
            </a:r>
            <a:r>
              <a:rPr lang="ko-KR" altLang="en-US" sz="2000" dirty="0"/>
              <a:t>영어 공부시간 </a:t>
            </a:r>
            <a:r>
              <a:rPr lang="en-US" altLang="ko-KR" sz="2000" spc="-5" dirty="0"/>
              <a:t>{3,8,2,4}  x</a:t>
            </a:r>
            <a:r>
              <a:rPr lang="en-US" altLang="ko-KR" sz="1950" spc="-7" baseline="-17094" dirty="0"/>
              <a:t>3 </a:t>
            </a:r>
            <a:r>
              <a:rPr lang="en-US" altLang="ko-KR" sz="2000" dirty="0"/>
              <a:t>= </a:t>
            </a:r>
            <a:r>
              <a:rPr lang="ko-KR" altLang="en-US" sz="2000" dirty="0"/>
              <a:t>과학 공부시간</a:t>
            </a:r>
            <a:r>
              <a:rPr lang="ko-KR" altLang="en-US" sz="2000" spc="-75" dirty="0"/>
              <a:t> </a:t>
            </a:r>
            <a:r>
              <a:rPr lang="en-US" altLang="ko-KR" sz="2000" spc="-5" dirty="0"/>
              <a:t>{1,9,7,6}</a:t>
            </a:r>
            <a:endParaRPr lang="ko-KR" altLang="en-US" sz="2000" dirty="0"/>
          </a:p>
          <a:p>
            <a:pPr>
              <a:spcBef>
                <a:spcPts val="30"/>
              </a:spcBef>
            </a:pPr>
            <a:endParaRPr lang="ko-KR" altLang="en-US" sz="4000" dirty="0">
              <a:latin typeface="Times New Roman"/>
              <a:cs typeface="Times New Roman"/>
            </a:endParaRPr>
          </a:p>
          <a:p>
            <a:pPr marL="1154430"/>
            <a:r>
              <a:rPr lang="ko-KR" altLang="en-US" spc="-5" dirty="0">
                <a:latin typeface="나눔고딕"/>
                <a:cs typeface="나눔고딕"/>
              </a:rPr>
              <a:t>입력 </a:t>
            </a:r>
            <a:r>
              <a:rPr lang="en-US" altLang="ko-KR" spc="-5" dirty="0"/>
              <a:t>X</a:t>
            </a:r>
            <a:r>
              <a:rPr lang="ko-KR" altLang="en-US" spc="-5" dirty="0">
                <a:latin typeface="나눔고딕"/>
                <a:cs typeface="나눔고딕"/>
              </a:rPr>
              <a:t>값에 </a:t>
            </a:r>
            <a:r>
              <a:rPr lang="ko-KR" altLang="en-US" b="1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어떤 </a:t>
            </a:r>
            <a:r>
              <a:rPr lang="ko-KR" altLang="en-US" b="1" spc="1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변환</a:t>
            </a:r>
            <a:r>
              <a:rPr lang="ko-KR" altLang="en-US" spc="15" dirty="0">
                <a:latin typeface="나눔고딕"/>
                <a:cs typeface="나눔고딕"/>
              </a:rPr>
              <a:t>을 </a:t>
            </a:r>
            <a:r>
              <a:rPr lang="ko-KR" altLang="en-US" spc="-5" dirty="0">
                <a:latin typeface="나눔고딕"/>
                <a:cs typeface="나눔고딕"/>
              </a:rPr>
              <a:t>하니까 </a:t>
            </a:r>
            <a:r>
              <a:rPr lang="en-US" altLang="ko-KR" dirty="0"/>
              <a:t>y</a:t>
            </a:r>
            <a:r>
              <a:rPr lang="ko-KR" altLang="en-US" dirty="0">
                <a:latin typeface="나눔고딕"/>
                <a:cs typeface="나눔고딕"/>
              </a:rPr>
              <a:t>가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나온다</a:t>
            </a:r>
          </a:p>
        </p:txBody>
      </p:sp>
    </p:spTree>
    <p:extLst>
      <p:ext uri="{BB962C8B-B14F-4D97-AF65-F5344CB8AC3E}">
        <p14:creationId xmlns:p14="http://schemas.microsoft.com/office/powerpoint/2010/main" val="13902972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Multi-Variable</a:t>
            </a:r>
            <a:r>
              <a:rPr lang="ko-KR" altLang="en-US" dirty="0"/>
              <a:t> </a:t>
            </a:r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모델링 </a:t>
            </a:r>
            <a:r>
              <a:rPr lang="ko-KR" altLang="en-US" sz="2800" spc="-5" dirty="0">
                <a:latin typeface="나눔고딕"/>
                <a:cs typeface="나눔고딕"/>
              </a:rPr>
              <a:t>방법</a:t>
            </a:r>
            <a:r>
              <a:rPr lang="en-US" altLang="ko-KR" sz="2800" spc="-5" dirty="0">
                <a:latin typeface="맑은 고딕"/>
                <a:cs typeface="맑은 고딕"/>
              </a:rPr>
              <a:t>1:</a:t>
            </a:r>
            <a:r>
              <a:rPr lang="ko-KR" altLang="en-US" sz="2800" spc="175" dirty="0">
                <a:latin typeface="맑은 고딕"/>
                <a:cs typeface="맑은 고딕"/>
              </a:rPr>
              <a:t> </a:t>
            </a:r>
            <a:r>
              <a:rPr lang="ko-KR" altLang="en-US" sz="2800" b="1" spc="30" dirty="0">
                <a:latin typeface="Abadi" panose="020B0604020104020204" pitchFamily="34" charset="0"/>
                <a:cs typeface="경기천년바탕OTF Bold"/>
              </a:rPr>
              <a:t>선형회귀 </a:t>
            </a:r>
            <a:endParaRPr lang="en-US" altLang="ko-KR" b="1" spc="30" dirty="0">
              <a:latin typeface="Abadi" panose="020B0604020104020204" pitchFamily="34" charset="0"/>
              <a:cs typeface="경기천년바탕OTF Bold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종속 변수 </a:t>
            </a:r>
            <a:r>
              <a:rPr lang="en-US" altLang="ko-KR" dirty="0">
                <a:latin typeface="맑은 고딕"/>
                <a:cs typeface="맑은 고딕"/>
              </a:rPr>
              <a:t>y</a:t>
            </a:r>
            <a:r>
              <a:rPr lang="ko-KR" altLang="en-US" dirty="0">
                <a:latin typeface="맑은 고딕"/>
                <a:cs typeface="맑은 고딕"/>
              </a:rPr>
              <a:t>와 </a:t>
            </a:r>
            <a:r>
              <a:rPr lang="ko-KR" altLang="en-US" b="1" dirty="0">
                <a:solidFill>
                  <a:srgbClr val="FF0000"/>
                </a:solidFill>
                <a:latin typeface="맑은 고딕"/>
                <a:cs typeface="맑은 고딕"/>
              </a:rPr>
              <a:t>한 개 이상의 </a:t>
            </a:r>
            <a:r>
              <a:rPr lang="ko-KR" altLang="en-US" dirty="0">
                <a:latin typeface="맑은 고딕"/>
                <a:cs typeface="맑은 고딕"/>
              </a:rPr>
              <a:t>독립 변수 </a:t>
            </a:r>
            <a:r>
              <a:rPr lang="en-US" altLang="ko-KR" dirty="0">
                <a:latin typeface="맑은 고딕"/>
                <a:cs typeface="맑은 고딕"/>
              </a:rPr>
              <a:t>X</a:t>
            </a:r>
            <a:r>
              <a:rPr lang="ko-KR" altLang="en-US" dirty="0">
                <a:latin typeface="맑은 고딕"/>
                <a:cs typeface="맑은 고딕"/>
              </a:rPr>
              <a:t>와의 </a:t>
            </a:r>
            <a:r>
              <a:rPr lang="ko-KR" altLang="en-US" b="1" dirty="0">
                <a:latin typeface="맑은 고딕"/>
                <a:cs typeface="맑은 고딕"/>
              </a:rPr>
              <a:t>선형 상관 관계</a:t>
            </a:r>
            <a:r>
              <a:rPr lang="ko-KR" altLang="en-US" dirty="0">
                <a:latin typeface="맑은 고딕"/>
                <a:cs typeface="맑은 고딕"/>
              </a:rPr>
              <a:t>를 모델링하는 회귀분석 기법</a:t>
            </a:r>
            <a:r>
              <a:rPr lang="ko-KR" altLang="en-US" spc="-95" dirty="0">
                <a:latin typeface="맑은 고딕"/>
                <a:cs typeface="맑은 고딕"/>
              </a:rPr>
              <a:t> 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위키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endParaRPr lang="ko-KR" altLang="en-US" dirty="0">
              <a:latin typeface="맑은 고딕"/>
              <a:cs typeface="맑은 고딕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142D7D8-E455-0138-BF7F-02BA11CE6BC4}"/>
              </a:ext>
            </a:extLst>
          </p:cNvPr>
          <p:cNvSpPr/>
          <p:nvPr/>
        </p:nvSpPr>
        <p:spPr>
          <a:xfrm>
            <a:off x="7785894" y="4175520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0CBF600B-36DC-6FD9-C4C4-33C839414A78}"/>
              </a:ext>
            </a:extLst>
          </p:cNvPr>
          <p:cNvSpPr/>
          <p:nvPr/>
        </p:nvSpPr>
        <p:spPr>
          <a:xfrm>
            <a:off x="7057023" y="5288703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6F131CA6-2660-EF4E-5EBF-465D1C4EE496}"/>
              </a:ext>
            </a:extLst>
          </p:cNvPr>
          <p:cNvSpPr/>
          <p:nvPr/>
        </p:nvSpPr>
        <p:spPr>
          <a:xfrm>
            <a:off x="7785894" y="3752084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5" h="423545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10871ADA-212D-EC1B-3680-12E30C5AD70B}"/>
              </a:ext>
            </a:extLst>
          </p:cNvPr>
          <p:cNvSpPr/>
          <p:nvPr/>
        </p:nvSpPr>
        <p:spPr>
          <a:xfrm>
            <a:off x="7057023" y="3752085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0AE8C366-7E0B-BDE6-2180-C9B1CCD223C5}"/>
              </a:ext>
            </a:extLst>
          </p:cNvPr>
          <p:cNvSpPr/>
          <p:nvPr/>
        </p:nvSpPr>
        <p:spPr>
          <a:xfrm>
            <a:off x="9872850" y="5275451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B3212E23-B45B-FD87-E142-0201F4D74E4B}"/>
              </a:ext>
            </a:extLst>
          </p:cNvPr>
          <p:cNvSpPr/>
          <p:nvPr/>
        </p:nvSpPr>
        <p:spPr>
          <a:xfrm>
            <a:off x="9216814" y="5288703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0BD120D4-2F10-1E45-1476-0630AC50F2BF}"/>
              </a:ext>
            </a:extLst>
          </p:cNvPr>
          <p:cNvSpPr/>
          <p:nvPr/>
        </p:nvSpPr>
        <p:spPr>
          <a:xfrm>
            <a:off x="10190902" y="4182151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6AD88584-AE16-2B81-763A-C36553874D3E}"/>
              </a:ext>
            </a:extLst>
          </p:cNvPr>
          <p:cNvSpPr/>
          <p:nvPr/>
        </p:nvSpPr>
        <p:spPr>
          <a:xfrm>
            <a:off x="7057023" y="4188780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8989FBA7-04A4-3EE1-2AC6-7E3494B3945E}"/>
              </a:ext>
            </a:extLst>
          </p:cNvPr>
          <p:cNvSpPr/>
          <p:nvPr/>
        </p:nvSpPr>
        <p:spPr>
          <a:xfrm>
            <a:off x="7057023" y="4188780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260496FB-263D-6998-6200-2A92A874D73F}"/>
              </a:ext>
            </a:extLst>
          </p:cNvPr>
          <p:cNvSpPr/>
          <p:nvPr/>
        </p:nvSpPr>
        <p:spPr>
          <a:xfrm>
            <a:off x="9889675" y="5288703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C9717672-A497-B815-E1EC-CAEA8029F750}"/>
              </a:ext>
            </a:extLst>
          </p:cNvPr>
          <p:cNvSpPr txBox="1"/>
          <p:nvPr/>
        </p:nvSpPr>
        <p:spPr>
          <a:xfrm>
            <a:off x="7135763" y="4551367"/>
            <a:ext cx="29368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맑은 고딕"/>
                <a:cs typeface="맑은 고딕"/>
              </a:rPr>
              <a:t>f(x)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=</a:t>
            </a:r>
            <a:r>
              <a:rPr sz="1600" spc="-5" dirty="0">
                <a:latin typeface="맑은 고딕"/>
                <a:cs typeface="맑은 고딕"/>
              </a:rPr>
              <a:t> w</a:t>
            </a:r>
            <a:r>
              <a:rPr sz="1650" b="1" spc="-7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00" spc="-5" dirty="0">
                <a:latin typeface="맑은 고딕"/>
                <a:cs typeface="맑은 고딕"/>
              </a:rPr>
              <a:t>*x</a:t>
            </a:r>
            <a:r>
              <a:rPr sz="1650" b="1" spc="-7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3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3</a:t>
            </a:r>
            <a:r>
              <a:rPr sz="1650" b="1" spc="-37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b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BC9F557D-3313-104F-0888-60D0B9F42C05}"/>
              </a:ext>
            </a:extLst>
          </p:cNvPr>
          <p:cNvSpPr txBox="1"/>
          <p:nvPr/>
        </p:nvSpPr>
        <p:spPr>
          <a:xfrm>
            <a:off x="7053230" y="2465214"/>
            <a:ext cx="3210560" cy="11804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latin typeface="맑은 고딕"/>
                <a:cs typeface="맑은 고딕"/>
              </a:rPr>
              <a:t>X = {x</a:t>
            </a:r>
            <a:r>
              <a:rPr sz="1800" baseline="-13888" dirty="0">
                <a:latin typeface="맑은 고딕"/>
                <a:cs typeface="맑은 고딕"/>
              </a:rPr>
              <a:t>1</a:t>
            </a:r>
            <a:r>
              <a:rPr sz="1800" dirty="0">
                <a:latin typeface="맑은 고딕"/>
                <a:cs typeface="맑은 고딕"/>
              </a:rPr>
              <a:t>, x</a:t>
            </a:r>
            <a:r>
              <a:rPr sz="1800" baseline="-13888" dirty="0">
                <a:latin typeface="맑은 고딕"/>
                <a:cs typeface="맑은 고딕"/>
              </a:rPr>
              <a:t>2</a:t>
            </a:r>
            <a:r>
              <a:rPr sz="1800" dirty="0">
                <a:latin typeface="맑은 고딕"/>
                <a:cs typeface="맑은 고딕"/>
              </a:rPr>
              <a:t>, x</a:t>
            </a:r>
            <a:r>
              <a:rPr sz="1800" baseline="-13888" dirty="0">
                <a:latin typeface="맑은 고딕"/>
                <a:cs typeface="맑은 고딕"/>
              </a:rPr>
              <a:t>3</a:t>
            </a:r>
            <a:r>
              <a:rPr sz="1800" dirty="0">
                <a:latin typeface="맑은 고딕"/>
                <a:cs typeface="맑은 고딕"/>
              </a:rPr>
              <a:t>}</a:t>
            </a:r>
            <a:r>
              <a:rPr sz="1800" spc="5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맑은 고딕"/>
                <a:cs typeface="맑은 고딕"/>
              </a:rPr>
              <a:t>where</a:t>
            </a:r>
            <a:endParaRPr sz="1800">
              <a:latin typeface="맑은 고딕"/>
              <a:cs typeface="맑은 고딕"/>
            </a:endParaRPr>
          </a:p>
          <a:p>
            <a:pPr marL="39370" marR="5080" indent="-11430" algn="just">
              <a:lnSpc>
                <a:spcPts val="2140"/>
              </a:lnSpc>
              <a:spcBef>
                <a:spcPts val="425"/>
              </a:spcBef>
            </a:pPr>
            <a:r>
              <a:rPr sz="2000" spc="-5" dirty="0">
                <a:latin typeface="맑은 고딕"/>
                <a:cs typeface="맑은 고딕"/>
              </a:rPr>
              <a:t>x</a:t>
            </a:r>
            <a:r>
              <a:rPr sz="1950" spc="-7" baseline="-17094" dirty="0">
                <a:latin typeface="맑은 고딕"/>
                <a:cs typeface="맑은 고딕"/>
              </a:rPr>
              <a:t>1 </a:t>
            </a:r>
            <a:r>
              <a:rPr sz="2000" dirty="0">
                <a:latin typeface="맑은 고딕"/>
                <a:cs typeface="맑은 고딕"/>
              </a:rPr>
              <a:t>= 수학 공부시간 </a:t>
            </a:r>
            <a:r>
              <a:rPr sz="2000" spc="-5" dirty="0">
                <a:latin typeface="맑은 고딕"/>
                <a:cs typeface="맑은 고딕"/>
              </a:rPr>
              <a:t>{2,4,6,8}  x</a:t>
            </a:r>
            <a:r>
              <a:rPr sz="1950" spc="-7" baseline="-17094" dirty="0">
                <a:latin typeface="맑은 고딕"/>
                <a:cs typeface="맑은 고딕"/>
              </a:rPr>
              <a:t>2 </a:t>
            </a:r>
            <a:r>
              <a:rPr sz="2000" dirty="0">
                <a:latin typeface="맑은 고딕"/>
                <a:cs typeface="맑은 고딕"/>
              </a:rPr>
              <a:t>= 영어 공부시간 </a:t>
            </a:r>
            <a:r>
              <a:rPr sz="2000" spc="-5" dirty="0">
                <a:latin typeface="맑은 고딕"/>
                <a:cs typeface="맑은 고딕"/>
              </a:rPr>
              <a:t>{3,8,2,4}  x</a:t>
            </a:r>
            <a:r>
              <a:rPr sz="1950" spc="-7" baseline="-17094" dirty="0">
                <a:latin typeface="맑은 고딕"/>
                <a:cs typeface="맑은 고딕"/>
              </a:rPr>
              <a:t>3 </a:t>
            </a:r>
            <a:r>
              <a:rPr sz="2000" dirty="0">
                <a:latin typeface="맑은 고딕"/>
                <a:cs typeface="맑은 고딕"/>
              </a:rPr>
              <a:t>= 과학 공부시간</a:t>
            </a:r>
            <a:r>
              <a:rPr sz="2000" spc="-75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{1,9,7,6}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CA73AD21-A380-43C7-003B-9091A7280511}"/>
              </a:ext>
            </a:extLst>
          </p:cNvPr>
          <p:cNvSpPr/>
          <p:nvPr/>
        </p:nvSpPr>
        <p:spPr>
          <a:xfrm>
            <a:off x="2245064" y="4110206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833FEC8F-1ACA-75A8-C824-C10A77D48640}"/>
              </a:ext>
            </a:extLst>
          </p:cNvPr>
          <p:cNvSpPr/>
          <p:nvPr/>
        </p:nvSpPr>
        <p:spPr>
          <a:xfrm>
            <a:off x="1516195" y="5223388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EE4C9E41-C296-CABC-DC3E-B7825AC9D0DC}"/>
              </a:ext>
            </a:extLst>
          </p:cNvPr>
          <p:cNvSpPr/>
          <p:nvPr/>
        </p:nvSpPr>
        <p:spPr>
          <a:xfrm>
            <a:off x="2245064" y="3686769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5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97AFC331-9784-A7BA-4CE1-44272B1944AC}"/>
              </a:ext>
            </a:extLst>
          </p:cNvPr>
          <p:cNvSpPr/>
          <p:nvPr/>
        </p:nvSpPr>
        <p:spPr>
          <a:xfrm>
            <a:off x="1516194" y="3686770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4C1EB1AF-7517-5B07-4141-8160D516E24D}"/>
              </a:ext>
            </a:extLst>
          </p:cNvPr>
          <p:cNvSpPr/>
          <p:nvPr/>
        </p:nvSpPr>
        <p:spPr>
          <a:xfrm>
            <a:off x="4332020" y="5210136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7F266639-1CAC-3B8F-3127-13479D893EAB}"/>
              </a:ext>
            </a:extLst>
          </p:cNvPr>
          <p:cNvSpPr/>
          <p:nvPr/>
        </p:nvSpPr>
        <p:spPr>
          <a:xfrm>
            <a:off x="3675986" y="5223388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04A8BD94-9EF9-BEAD-634C-DB233B1E0D76}"/>
              </a:ext>
            </a:extLst>
          </p:cNvPr>
          <p:cNvSpPr/>
          <p:nvPr/>
        </p:nvSpPr>
        <p:spPr>
          <a:xfrm>
            <a:off x="4650072" y="4116835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2FD9EA15-4DA8-9893-37F7-B714A3E58F90}"/>
              </a:ext>
            </a:extLst>
          </p:cNvPr>
          <p:cNvSpPr/>
          <p:nvPr/>
        </p:nvSpPr>
        <p:spPr>
          <a:xfrm>
            <a:off x="1516195" y="4123465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C12FAAA2-9DC1-33C2-7B60-37F25EE6CA95}"/>
              </a:ext>
            </a:extLst>
          </p:cNvPr>
          <p:cNvSpPr/>
          <p:nvPr/>
        </p:nvSpPr>
        <p:spPr>
          <a:xfrm>
            <a:off x="1516194" y="4123466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5">
            <a:extLst>
              <a:ext uri="{FF2B5EF4-FFF2-40B4-BE49-F238E27FC236}">
                <a16:creationId xmlns:a16="http://schemas.microsoft.com/office/drawing/2014/main" id="{EEBBC531-EDC8-B44F-333D-21BADE7FD907}"/>
              </a:ext>
            </a:extLst>
          </p:cNvPr>
          <p:cNvSpPr/>
          <p:nvPr/>
        </p:nvSpPr>
        <p:spPr>
          <a:xfrm>
            <a:off x="4348846" y="5223388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6">
            <a:extLst>
              <a:ext uri="{FF2B5EF4-FFF2-40B4-BE49-F238E27FC236}">
                <a16:creationId xmlns:a16="http://schemas.microsoft.com/office/drawing/2014/main" id="{8341B8F6-3969-5CBC-5378-7F2C18705B2A}"/>
              </a:ext>
            </a:extLst>
          </p:cNvPr>
          <p:cNvSpPr txBox="1"/>
          <p:nvPr/>
        </p:nvSpPr>
        <p:spPr>
          <a:xfrm>
            <a:off x="2063058" y="4489391"/>
            <a:ext cx="199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맑은 고딕"/>
                <a:cs typeface="맑은 고딕"/>
              </a:rPr>
              <a:t>f(x) </a:t>
            </a:r>
            <a:r>
              <a:rPr sz="2400" dirty="0">
                <a:latin typeface="맑은 고딕"/>
                <a:cs typeface="맑은 고딕"/>
              </a:rPr>
              <a:t>= </a:t>
            </a:r>
            <a:r>
              <a:rPr sz="2400" spc="-5" dirty="0">
                <a:latin typeface="맑은 고딕"/>
                <a:cs typeface="맑은 고딕"/>
              </a:rPr>
              <a:t>w*x </a:t>
            </a:r>
            <a:r>
              <a:rPr sz="2400" dirty="0">
                <a:latin typeface="맑은 고딕"/>
                <a:cs typeface="맑은 고딕"/>
              </a:rPr>
              <a:t>+</a:t>
            </a:r>
            <a:r>
              <a:rPr sz="2400" spc="-3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b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1" name="object 27">
            <a:extLst>
              <a:ext uri="{FF2B5EF4-FFF2-40B4-BE49-F238E27FC236}">
                <a16:creationId xmlns:a16="http://schemas.microsoft.com/office/drawing/2014/main" id="{9CF583C8-AEE4-C776-10EA-CED7454E2456}"/>
              </a:ext>
            </a:extLst>
          </p:cNvPr>
          <p:cNvSpPr txBox="1"/>
          <p:nvPr/>
        </p:nvSpPr>
        <p:spPr>
          <a:xfrm>
            <a:off x="1212158" y="3211262"/>
            <a:ext cx="311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 = 수학 공부시간</a:t>
            </a:r>
            <a:r>
              <a:rPr sz="2000" spc="-114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{2,4,6,8}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2" name="object 28">
            <a:extLst>
              <a:ext uri="{FF2B5EF4-FFF2-40B4-BE49-F238E27FC236}">
                <a16:creationId xmlns:a16="http://schemas.microsoft.com/office/drawing/2014/main" id="{F0411BDE-B881-4E40-21C7-DA5B9AC35356}"/>
              </a:ext>
            </a:extLst>
          </p:cNvPr>
          <p:cNvSpPr txBox="1"/>
          <p:nvPr/>
        </p:nvSpPr>
        <p:spPr>
          <a:xfrm>
            <a:off x="3506372" y="5683191"/>
            <a:ext cx="2001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Y = 점수</a:t>
            </a:r>
            <a:r>
              <a:rPr sz="2000" spc="-105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{3,4,5,6}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3" name="object 29">
            <a:extLst>
              <a:ext uri="{FF2B5EF4-FFF2-40B4-BE49-F238E27FC236}">
                <a16:creationId xmlns:a16="http://schemas.microsoft.com/office/drawing/2014/main" id="{FDC64493-1F1C-77D5-CAE5-3E09ABDC7B7C}"/>
              </a:ext>
            </a:extLst>
          </p:cNvPr>
          <p:cNvSpPr txBox="1"/>
          <p:nvPr/>
        </p:nvSpPr>
        <p:spPr>
          <a:xfrm>
            <a:off x="2207598" y="4135823"/>
            <a:ext cx="41592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나눔고딕"/>
                <a:cs typeface="나눔고딕"/>
              </a:rPr>
              <a:t>입력 </a:t>
            </a:r>
            <a:r>
              <a:rPr sz="1800" spc="-5" dirty="0">
                <a:latin typeface="맑은 고딕"/>
                <a:cs typeface="맑은 고딕"/>
              </a:rPr>
              <a:t>x</a:t>
            </a:r>
            <a:r>
              <a:rPr sz="1800" spc="-5" dirty="0">
                <a:latin typeface="나눔고딕"/>
                <a:cs typeface="나눔고딕"/>
              </a:rPr>
              <a:t>값에 </a:t>
            </a:r>
            <a:r>
              <a:rPr sz="1800" b="1" spc="60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선형 </a:t>
            </a:r>
            <a:r>
              <a:rPr sz="1800" b="1" spc="1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변환</a:t>
            </a:r>
            <a:r>
              <a:rPr sz="1800" spc="15" dirty="0">
                <a:latin typeface="나눔고딕"/>
                <a:cs typeface="나눔고딕"/>
              </a:rPr>
              <a:t>을 </a:t>
            </a:r>
            <a:r>
              <a:rPr sz="1800" spc="-5" dirty="0">
                <a:latin typeface="나눔고딕"/>
                <a:cs typeface="나눔고딕"/>
              </a:rPr>
              <a:t>하니까 </a:t>
            </a:r>
            <a:r>
              <a:rPr sz="1800" dirty="0">
                <a:latin typeface="맑은 고딕"/>
                <a:cs typeface="맑은 고딕"/>
              </a:rPr>
              <a:t>y</a:t>
            </a:r>
            <a:r>
              <a:rPr sz="1800" dirty="0">
                <a:latin typeface="나눔고딕"/>
                <a:cs typeface="나눔고딕"/>
              </a:rPr>
              <a:t>가</a:t>
            </a:r>
            <a:r>
              <a:rPr sz="1800" spc="65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나온다</a:t>
            </a:r>
            <a:endParaRPr sz="1800" dirty="0">
              <a:latin typeface="나눔고딕"/>
              <a:cs typeface="나눔고딕"/>
            </a:endParaRPr>
          </a:p>
        </p:txBody>
      </p:sp>
      <p:sp>
        <p:nvSpPr>
          <p:cNvPr id="44" name="object 30">
            <a:extLst>
              <a:ext uri="{FF2B5EF4-FFF2-40B4-BE49-F238E27FC236}">
                <a16:creationId xmlns:a16="http://schemas.microsoft.com/office/drawing/2014/main" id="{BC0DD12B-F443-4CD2-1EA3-50F26529F4E7}"/>
              </a:ext>
            </a:extLst>
          </p:cNvPr>
          <p:cNvSpPr txBox="1"/>
          <p:nvPr/>
        </p:nvSpPr>
        <p:spPr>
          <a:xfrm>
            <a:off x="9067137" y="5689287"/>
            <a:ext cx="2001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Y = 점수</a:t>
            </a:r>
            <a:r>
              <a:rPr sz="2000" spc="-105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{3,6,5,8}</a:t>
            </a:r>
            <a:endParaRPr sz="20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952951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Multi-Variable</a:t>
            </a:r>
            <a:r>
              <a:rPr lang="ko-KR" altLang="en-US" dirty="0"/>
              <a:t> </a:t>
            </a:r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69265" algn="l"/>
              </a:tabLst>
            </a:pPr>
            <a:r>
              <a:rPr lang="ko-KR" altLang="en-US" b="1" spc="-10" dirty="0">
                <a:latin typeface="나눔고딕"/>
                <a:cs typeface="경기천년바탕OTF Bold"/>
              </a:rPr>
              <a:t>최적의 선형회귀란</a:t>
            </a:r>
            <a:r>
              <a:rPr lang="en-US" altLang="ko-KR" b="1" spc="-10" dirty="0">
                <a:latin typeface="나눔고딕"/>
                <a:cs typeface="경기천년바탕OTF Bold"/>
              </a:rPr>
              <a:t>?</a:t>
            </a:r>
            <a:endParaRPr lang="en-US" altLang="ko-KR" b="1" spc="30" dirty="0">
              <a:latin typeface="Abadi" panose="020B0604020104020204" pitchFamily="34" charset="0"/>
              <a:cs typeface="경기천년바탕OTF Bold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spc="-5" dirty="0">
                <a:latin typeface="나눔고딕"/>
                <a:cs typeface="나눔고딕"/>
              </a:rPr>
              <a:t>관측된 표본 데이터를 가장 </a:t>
            </a:r>
            <a:r>
              <a:rPr lang="ko-KR" altLang="en-US" sz="2400" dirty="0">
                <a:latin typeface="맑은 고딕"/>
                <a:cs typeface="맑은 고딕"/>
              </a:rPr>
              <a:t>잘 설명할 수 있는 선을 하나 찾는다</a:t>
            </a:r>
            <a:r>
              <a:rPr lang="en-US" altLang="ko-KR" sz="2400" dirty="0">
                <a:latin typeface="맑은 고딕"/>
                <a:cs typeface="맑은 고딕"/>
              </a:rPr>
              <a:t>. = </a:t>
            </a:r>
            <a:r>
              <a:rPr lang="ko-KR" altLang="en-US" sz="2400" dirty="0">
                <a:latin typeface="맑은 고딕"/>
                <a:cs typeface="맑은 고딕"/>
              </a:rPr>
              <a:t>최적화된 </a:t>
            </a:r>
            <a:r>
              <a:rPr lang="en-US" altLang="ko-KR" sz="2400" spc="-45" dirty="0">
                <a:latin typeface="맑은 고딕"/>
                <a:cs typeface="맑은 고딕"/>
              </a:rPr>
              <a:t>w, </a:t>
            </a:r>
            <a:r>
              <a:rPr lang="en-US" altLang="ko-KR" sz="2400" spc="-5" dirty="0">
                <a:latin typeface="맑은 고딕"/>
                <a:cs typeface="맑은 고딕"/>
              </a:rPr>
              <a:t>b</a:t>
            </a:r>
            <a:r>
              <a:rPr lang="ko-KR" altLang="en-US" sz="2400" spc="-5" dirty="0">
                <a:latin typeface="맑은 고딕"/>
                <a:cs typeface="맑은 고딕"/>
              </a:rPr>
              <a:t>조합을 </a:t>
            </a:r>
            <a:r>
              <a:rPr lang="ko-KR" altLang="en-US" sz="2400" dirty="0">
                <a:latin typeface="맑은 고딕"/>
                <a:cs typeface="맑은 고딕"/>
              </a:rPr>
              <a:t>찾는다</a:t>
            </a:r>
            <a:r>
              <a:rPr lang="en-US" altLang="ko-KR" sz="2400" dirty="0">
                <a:latin typeface="맑은 고딕"/>
                <a:cs typeface="맑은 고딕"/>
              </a:rPr>
              <a:t>. =  </a:t>
            </a:r>
            <a:r>
              <a:rPr lang="en-US" altLang="ko-KR" sz="2400" spc="-20" dirty="0">
                <a:latin typeface="맑은 고딕"/>
                <a:cs typeface="맑은 고딕"/>
              </a:rPr>
              <a:t>Cost(w, </a:t>
            </a:r>
            <a:r>
              <a:rPr lang="en-US" altLang="ko-KR" sz="2400" spc="-5" dirty="0">
                <a:latin typeface="맑은 고딕"/>
                <a:cs typeface="맑은 고딕"/>
              </a:rPr>
              <a:t>b)</a:t>
            </a:r>
            <a:r>
              <a:rPr lang="ko-KR" altLang="en-US" sz="2400" spc="-5" dirty="0">
                <a:latin typeface="맑은 고딕"/>
                <a:cs typeface="맑은 고딕"/>
              </a:rPr>
              <a:t>가 </a:t>
            </a:r>
            <a:r>
              <a:rPr lang="ko-KR" altLang="en-US" sz="2400" dirty="0">
                <a:latin typeface="맑은 고딕"/>
                <a:cs typeface="맑은 고딕"/>
              </a:rPr>
              <a:t>최저 값을 보이는 </a:t>
            </a:r>
            <a:r>
              <a:rPr lang="en-US" altLang="ko-KR" sz="2400" spc="-45" dirty="0">
                <a:latin typeface="맑은 고딕"/>
                <a:cs typeface="맑은 고딕"/>
              </a:rPr>
              <a:t>w, </a:t>
            </a:r>
            <a:r>
              <a:rPr lang="en-US" altLang="ko-KR" sz="2400" dirty="0">
                <a:latin typeface="맑은 고딕"/>
                <a:cs typeface="맑은 고딕"/>
              </a:rPr>
              <a:t>b </a:t>
            </a:r>
            <a:r>
              <a:rPr lang="ko-KR" altLang="en-US" sz="2400" dirty="0">
                <a:latin typeface="맑은 고딕"/>
                <a:cs typeface="맑은 고딕"/>
              </a:rPr>
              <a:t>값을</a:t>
            </a:r>
            <a:r>
              <a:rPr lang="ko-KR" altLang="en-US" sz="2400" spc="6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찾는다</a:t>
            </a:r>
            <a:r>
              <a:rPr lang="en-US" altLang="ko-KR" sz="2400" dirty="0">
                <a:latin typeface="맑은 고딕"/>
                <a:cs typeface="맑은 고딕"/>
              </a:rPr>
              <a:t>.</a:t>
            </a:r>
            <a:endParaRPr lang="en-US" altLang="ko-KR" dirty="0">
              <a:latin typeface="맑은 고딕"/>
              <a:cs typeface="맑은 고딕"/>
            </a:endParaRP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endParaRPr lang="ko-KR" altLang="en-US" dirty="0">
              <a:latin typeface="맑은 고딕"/>
              <a:cs typeface="맑은 고딕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D6C642C-ECA4-2D45-0836-2F76AACED734}"/>
              </a:ext>
            </a:extLst>
          </p:cNvPr>
          <p:cNvSpPr/>
          <p:nvPr/>
        </p:nvSpPr>
        <p:spPr>
          <a:xfrm>
            <a:off x="2668524" y="4989608"/>
            <a:ext cx="3080801" cy="50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8897136-6614-8707-FBC7-50E0142B6271}"/>
              </a:ext>
            </a:extLst>
          </p:cNvPr>
          <p:cNvSpPr/>
          <p:nvPr/>
        </p:nvSpPr>
        <p:spPr>
          <a:xfrm>
            <a:off x="2722443" y="4240743"/>
            <a:ext cx="2959479" cy="601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0DD7F47-3DAB-0EE7-C02C-122F7813C51E}"/>
              </a:ext>
            </a:extLst>
          </p:cNvPr>
          <p:cNvSpPr/>
          <p:nvPr/>
        </p:nvSpPr>
        <p:spPr>
          <a:xfrm>
            <a:off x="3222685" y="3703451"/>
            <a:ext cx="1791938" cy="238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11A22BA-887B-841F-A294-56BD1569B6EF}"/>
              </a:ext>
            </a:extLst>
          </p:cNvPr>
          <p:cNvSpPr/>
          <p:nvPr/>
        </p:nvSpPr>
        <p:spPr>
          <a:xfrm>
            <a:off x="6228041" y="3686003"/>
            <a:ext cx="3684710" cy="292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50B075FF-A9D4-FDFC-7CA2-2AA2960214DC}"/>
              </a:ext>
            </a:extLst>
          </p:cNvPr>
          <p:cNvGraphicFramePr>
            <a:graphicFrameLocks noGrp="1"/>
          </p:cNvGraphicFramePr>
          <p:nvPr/>
        </p:nvGraphicFramePr>
        <p:xfrm>
          <a:off x="829353" y="2855901"/>
          <a:ext cx="10041255" cy="2770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9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latin typeface="맑은 고딕"/>
                          <a:cs typeface="맑은 고딕"/>
                        </a:rPr>
                        <a:t>Single </a:t>
                      </a:r>
                      <a:r>
                        <a:rPr sz="1800" spc="-25" dirty="0">
                          <a:latin typeface="맑은 고딕"/>
                          <a:cs typeface="맑은 고딕"/>
                        </a:rPr>
                        <a:t>Variable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latin typeface="맑은 고딕"/>
                          <a:cs typeface="맑은 고딕"/>
                        </a:rPr>
                        <a:t>Multi</a:t>
                      </a:r>
                      <a:r>
                        <a:rPr sz="180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spc="-25" dirty="0">
                          <a:latin typeface="맑은 고딕"/>
                          <a:cs typeface="맑은 고딕"/>
                        </a:rPr>
                        <a:t>Variable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69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latin typeface="맑은 고딕"/>
                          <a:cs typeface="맑은 고딕"/>
                        </a:rPr>
                        <a:t>Hypothesis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69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latin typeface="맑은 고딕"/>
                          <a:cs typeface="맑은 고딕"/>
                        </a:rPr>
                        <a:t>Cost</a:t>
                      </a:r>
                      <a:r>
                        <a:rPr sz="180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spc="-5" dirty="0">
                          <a:latin typeface="맑은 고딕"/>
                          <a:cs typeface="맑은 고딕"/>
                        </a:rPr>
                        <a:t>function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69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latin typeface="맑은 고딕"/>
                          <a:cs typeface="맑은 고딕"/>
                        </a:rPr>
                        <a:t>Goal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 dirty="0">
                        <a:latin typeface="Times New Roman"/>
                        <a:cs typeface="Times New Roman"/>
                      </a:endParaRPr>
                    </a:p>
                    <a:p>
                      <a:pPr marR="160655" algn="r">
                        <a:lnSpc>
                          <a:spcPct val="100000"/>
                        </a:lnSpc>
                      </a:pPr>
                      <a:r>
                        <a:rPr sz="1050" i="1" spc="-35" dirty="0">
                          <a:latin typeface="맑은 고딕"/>
                          <a:cs typeface="맑은 고딕"/>
                        </a:rPr>
                        <a:t>Where </a:t>
                      </a:r>
                      <a:r>
                        <a:rPr sz="1050" i="1" spc="-50" dirty="0">
                          <a:latin typeface="맑은 고딕"/>
                          <a:cs typeface="맑은 고딕"/>
                        </a:rPr>
                        <a:t>W </a:t>
                      </a:r>
                      <a:r>
                        <a:rPr sz="1050" i="1" spc="-40" dirty="0">
                          <a:latin typeface="맑은 고딕"/>
                          <a:cs typeface="맑은 고딕"/>
                        </a:rPr>
                        <a:t>= </a:t>
                      </a:r>
                      <a:r>
                        <a:rPr sz="1050" i="1" spc="-25" dirty="0">
                          <a:latin typeface="맑은 고딕"/>
                          <a:cs typeface="맑은 고딕"/>
                        </a:rPr>
                        <a:t>{w</a:t>
                      </a:r>
                      <a:r>
                        <a:rPr sz="1050" i="1" spc="-37" baseline="-15873" dirty="0">
                          <a:latin typeface="맑은 고딕"/>
                          <a:cs typeface="맑은 고딕"/>
                        </a:rPr>
                        <a:t>1 </a:t>
                      </a:r>
                      <a:r>
                        <a:rPr sz="1050" i="1" spc="-20" dirty="0">
                          <a:latin typeface="맑은 고딕"/>
                          <a:cs typeface="맑은 고딕"/>
                        </a:rPr>
                        <a:t>,w</a:t>
                      </a:r>
                      <a:r>
                        <a:rPr sz="1050" i="1" spc="-30" baseline="-15873" dirty="0">
                          <a:latin typeface="맑은 고딕"/>
                          <a:cs typeface="맑은 고딕"/>
                        </a:rPr>
                        <a:t>2</a:t>
                      </a:r>
                      <a:r>
                        <a:rPr sz="1050" i="1" spc="-217" baseline="-15873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50" i="1" spc="-25" dirty="0">
                          <a:latin typeface="맑은 고딕"/>
                          <a:cs typeface="맑은 고딕"/>
                        </a:rPr>
                        <a:t>,w</a:t>
                      </a:r>
                      <a:r>
                        <a:rPr sz="1050" i="1" spc="-37" baseline="-15873" dirty="0">
                          <a:latin typeface="맑은 고딕"/>
                          <a:cs typeface="맑은 고딕"/>
                        </a:rPr>
                        <a:t>3</a:t>
                      </a:r>
                      <a:r>
                        <a:rPr sz="1050" i="1" spc="-25" dirty="0">
                          <a:latin typeface="맑은 고딕"/>
                          <a:cs typeface="맑은 고딕"/>
                        </a:rPr>
                        <a:t>}</a:t>
                      </a:r>
                      <a:endParaRPr sz="105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9">
            <a:extLst>
              <a:ext uri="{FF2B5EF4-FFF2-40B4-BE49-F238E27FC236}">
                <a16:creationId xmlns:a16="http://schemas.microsoft.com/office/drawing/2014/main" id="{3370749C-5DC9-9A42-3EA6-A07CB6D4B3A8}"/>
              </a:ext>
            </a:extLst>
          </p:cNvPr>
          <p:cNvSpPr/>
          <p:nvPr/>
        </p:nvSpPr>
        <p:spPr>
          <a:xfrm>
            <a:off x="6228041" y="4247864"/>
            <a:ext cx="3827172" cy="510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C9F89221-A4F0-172F-C0B1-735BC5650E88}"/>
              </a:ext>
            </a:extLst>
          </p:cNvPr>
          <p:cNvSpPr/>
          <p:nvPr/>
        </p:nvSpPr>
        <p:spPr>
          <a:xfrm>
            <a:off x="6158659" y="4989608"/>
            <a:ext cx="3100206" cy="51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12107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Multi-Variable</a:t>
            </a:r>
            <a:r>
              <a:rPr lang="ko-KR" altLang="en-US" dirty="0"/>
              <a:t> </a:t>
            </a:r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>
                <a:latin typeface="맑은 고딕"/>
                <a:cs typeface="맑은 고딕"/>
              </a:rPr>
              <a:t>Gradient Descent</a:t>
            </a:r>
            <a:r>
              <a:rPr lang="en-US" altLang="ko-KR" sz="2800" b="1" spc="10" dirty="0">
                <a:latin typeface="맑은 고딕"/>
                <a:cs typeface="맑은 고딕"/>
              </a:rPr>
              <a:t> </a:t>
            </a:r>
            <a:r>
              <a:rPr lang="en-US" altLang="ko-KR" sz="2800" b="1" spc="-5" dirty="0">
                <a:latin typeface="맑은 고딕"/>
                <a:cs typeface="맑은 고딕"/>
              </a:rPr>
              <a:t>Algorithm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-5" dirty="0">
                <a:latin typeface="나눔고딕"/>
                <a:cs typeface="나눔고딕"/>
              </a:rPr>
              <a:t>미분을 이용해 </a:t>
            </a:r>
            <a:r>
              <a:rPr lang="en-US" altLang="ko-KR" spc="-5" dirty="0">
                <a:latin typeface="맑은 고딕"/>
                <a:cs typeface="맑은 고딕"/>
              </a:rPr>
              <a:t>cost</a:t>
            </a:r>
            <a:r>
              <a:rPr lang="ko-KR" altLang="en-US" spc="-5" dirty="0">
                <a:latin typeface="맑은 고딕"/>
                <a:cs typeface="맑은 고딕"/>
              </a:rPr>
              <a:t>값이 </a:t>
            </a:r>
            <a:r>
              <a:rPr lang="ko-KR" altLang="en-US" dirty="0">
                <a:latin typeface="맑은 고딕"/>
                <a:cs typeface="맑은 고딕"/>
              </a:rPr>
              <a:t>작아지는 방향으로 조금씩 </a:t>
            </a:r>
            <a:r>
              <a:rPr lang="en-US" altLang="ko-KR" spc="-5" dirty="0">
                <a:latin typeface="맑은 고딕"/>
                <a:cs typeface="맑은 고딕"/>
              </a:rPr>
              <a:t>w</a:t>
            </a:r>
            <a:r>
              <a:rPr lang="ko-KR" altLang="en-US" spc="-5" dirty="0">
                <a:latin typeface="맑은 고딕"/>
                <a:cs typeface="맑은 고딕"/>
              </a:rPr>
              <a:t>값을 </a:t>
            </a:r>
            <a:r>
              <a:rPr lang="ko-KR" altLang="en-US" dirty="0">
                <a:latin typeface="맑은 고딕"/>
                <a:cs typeface="맑은 고딕"/>
              </a:rPr>
              <a:t>업데이트</a:t>
            </a:r>
            <a:r>
              <a:rPr lang="ko-KR" altLang="en-US" spc="215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하자</a:t>
            </a:r>
            <a:r>
              <a:rPr lang="en-US" altLang="ko-KR" dirty="0">
                <a:latin typeface="맑은 고딕"/>
                <a:cs typeface="맑은 고딕"/>
              </a:rPr>
              <a:t>!!</a:t>
            </a:r>
            <a:endParaRPr lang="ko-KR" altLang="en-US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849D0F7F-D6C1-5F84-BB7E-09F3AFAE0F8A}"/>
              </a:ext>
            </a:extLst>
          </p:cNvPr>
          <p:cNvSpPr/>
          <p:nvPr/>
        </p:nvSpPr>
        <p:spPr>
          <a:xfrm>
            <a:off x="8832257" y="1162911"/>
            <a:ext cx="1723803" cy="328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DF8737A-5EF2-4A9F-AFC2-3D4BD18390B7}"/>
              </a:ext>
            </a:extLst>
          </p:cNvPr>
          <p:cNvSpPr/>
          <p:nvPr/>
        </p:nvSpPr>
        <p:spPr>
          <a:xfrm>
            <a:off x="8855140" y="823430"/>
            <a:ext cx="1670493" cy="33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3D98A6D-302B-66D3-FB72-77A84A6EBAA5}"/>
              </a:ext>
            </a:extLst>
          </p:cNvPr>
          <p:cNvSpPr/>
          <p:nvPr/>
        </p:nvSpPr>
        <p:spPr>
          <a:xfrm>
            <a:off x="5753096" y="2763655"/>
            <a:ext cx="5678034" cy="2948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E6FD101-F6F8-63B0-E9C6-2CAA11A24125}"/>
              </a:ext>
            </a:extLst>
          </p:cNvPr>
          <p:cNvSpPr/>
          <p:nvPr/>
        </p:nvSpPr>
        <p:spPr>
          <a:xfrm>
            <a:off x="1450812" y="3783711"/>
            <a:ext cx="3143090" cy="608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97ED55A-5120-3AFE-7B83-7F5CD731C319}"/>
              </a:ext>
            </a:extLst>
          </p:cNvPr>
          <p:cNvSpPr txBox="1"/>
          <p:nvPr/>
        </p:nvSpPr>
        <p:spPr>
          <a:xfrm>
            <a:off x="8155355" y="5421883"/>
            <a:ext cx="1002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4360" algn="l"/>
              </a:tabLst>
            </a:pPr>
            <a:r>
              <a:rPr sz="1800" dirty="0">
                <a:latin typeface="Calibri"/>
                <a:cs typeface="Calibri"/>
              </a:rPr>
              <a:t>w=1	</a:t>
            </a:r>
            <a:r>
              <a:rPr sz="2700" baseline="1543" dirty="0">
                <a:latin typeface="Calibri"/>
                <a:cs typeface="Calibri"/>
              </a:rPr>
              <a:t>w=2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2F484CD-ED3E-C021-7482-32FDEE0E9839}"/>
              </a:ext>
            </a:extLst>
          </p:cNvPr>
          <p:cNvSpPr txBox="1"/>
          <p:nvPr/>
        </p:nvSpPr>
        <p:spPr>
          <a:xfrm>
            <a:off x="5812317" y="4681220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J=2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2EE5759-4B26-961A-4EB9-B12667AAABE5}"/>
              </a:ext>
            </a:extLst>
          </p:cNvPr>
          <p:cNvSpPr txBox="1"/>
          <p:nvPr/>
        </p:nvSpPr>
        <p:spPr>
          <a:xfrm>
            <a:off x="5718295" y="3888740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J=</a:t>
            </a:r>
            <a:r>
              <a:rPr sz="1800" spc="-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2BA844A-BF6B-DACD-FCDB-6A072DCAA7A3}"/>
              </a:ext>
            </a:extLst>
          </p:cNvPr>
          <p:cNvSpPr txBox="1"/>
          <p:nvPr/>
        </p:nvSpPr>
        <p:spPr>
          <a:xfrm>
            <a:off x="1097210" y="4914900"/>
            <a:ext cx="2604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맑은 고딕"/>
                <a:cs typeface="맑은 고딕"/>
              </a:rPr>
              <a:t>Learning rate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=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한번에 얼마만큼 업데이트</a:t>
            </a:r>
            <a:r>
              <a:rPr sz="1400" spc="-1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할래?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FF8FFDB-94B9-CCF3-E409-6026EC3C06E9}"/>
              </a:ext>
            </a:extLst>
          </p:cNvPr>
          <p:cNvSpPr/>
          <p:nvPr/>
        </p:nvSpPr>
        <p:spPr>
          <a:xfrm>
            <a:off x="1922905" y="4206544"/>
            <a:ext cx="939165" cy="674370"/>
          </a:xfrm>
          <a:custGeom>
            <a:avLst/>
            <a:gdLst/>
            <a:ahLst/>
            <a:cxnLst/>
            <a:rect l="l" t="t" r="r" b="b"/>
            <a:pathLst>
              <a:path w="939164" h="674370">
                <a:moveTo>
                  <a:pt x="39744" y="598482"/>
                </a:moveTo>
                <a:lnTo>
                  <a:pt x="0" y="673836"/>
                </a:lnTo>
                <a:lnTo>
                  <a:pt x="84131" y="660420"/>
                </a:lnTo>
                <a:lnTo>
                  <a:pt x="69087" y="639428"/>
                </a:lnTo>
                <a:lnTo>
                  <a:pt x="53465" y="639428"/>
                </a:lnTo>
                <a:lnTo>
                  <a:pt x="49766" y="634267"/>
                </a:lnTo>
                <a:lnTo>
                  <a:pt x="60088" y="626870"/>
                </a:lnTo>
                <a:lnTo>
                  <a:pt x="39744" y="598482"/>
                </a:lnTo>
                <a:close/>
              </a:path>
              <a:path w="939164" h="674370">
                <a:moveTo>
                  <a:pt x="60088" y="626870"/>
                </a:moveTo>
                <a:lnTo>
                  <a:pt x="49766" y="634267"/>
                </a:lnTo>
                <a:lnTo>
                  <a:pt x="53465" y="639428"/>
                </a:lnTo>
                <a:lnTo>
                  <a:pt x="63787" y="632031"/>
                </a:lnTo>
                <a:lnTo>
                  <a:pt x="60088" y="626870"/>
                </a:lnTo>
                <a:close/>
              </a:path>
              <a:path w="939164" h="674370">
                <a:moveTo>
                  <a:pt x="63787" y="632031"/>
                </a:moveTo>
                <a:lnTo>
                  <a:pt x="53465" y="639428"/>
                </a:lnTo>
                <a:lnTo>
                  <a:pt x="69087" y="639428"/>
                </a:lnTo>
                <a:lnTo>
                  <a:pt x="63787" y="632031"/>
                </a:lnTo>
                <a:close/>
              </a:path>
              <a:path w="939164" h="674370">
                <a:moveTo>
                  <a:pt x="934840" y="0"/>
                </a:moveTo>
                <a:lnTo>
                  <a:pt x="60088" y="626870"/>
                </a:lnTo>
                <a:lnTo>
                  <a:pt x="63787" y="632031"/>
                </a:lnTo>
                <a:lnTo>
                  <a:pt x="938540" y="5161"/>
                </a:lnTo>
                <a:lnTo>
                  <a:pt x="93484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4D4BC34-8357-E7FC-4256-582C19F463E1}"/>
              </a:ext>
            </a:extLst>
          </p:cNvPr>
          <p:cNvSpPr/>
          <p:nvPr/>
        </p:nvSpPr>
        <p:spPr>
          <a:xfrm>
            <a:off x="2819741" y="3986127"/>
            <a:ext cx="272415" cy="261620"/>
          </a:xfrm>
          <a:custGeom>
            <a:avLst/>
            <a:gdLst/>
            <a:ahLst/>
            <a:cxnLst/>
            <a:rect l="l" t="t" r="r" b="b"/>
            <a:pathLst>
              <a:path w="272414" h="261620">
                <a:moveTo>
                  <a:pt x="0" y="130628"/>
                </a:moveTo>
                <a:lnTo>
                  <a:pt x="6937" y="89339"/>
                </a:lnTo>
                <a:lnTo>
                  <a:pt x="26253" y="53481"/>
                </a:lnTo>
                <a:lnTo>
                  <a:pt x="55709" y="25203"/>
                </a:lnTo>
                <a:lnTo>
                  <a:pt x="93062" y="6659"/>
                </a:lnTo>
                <a:lnTo>
                  <a:pt x="136071" y="0"/>
                </a:lnTo>
                <a:lnTo>
                  <a:pt x="179080" y="6659"/>
                </a:lnTo>
                <a:lnTo>
                  <a:pt x="216433" y="25203"/>
                </a:lnTo>
                <a:lnTo>
                  <a:pt x="245889" y="53481"/>
                </a:lnTo>
                <a:lnTo>
                  <a:pt x="265205" y="89339"/>
                </a:lnTo>
                <a:lnTo>
                  <a:pt x="272143" y="130628"/>
                </a:lnTo>
                <a:lnTo>
                  <a:pt x="265205" y="171917"/>
                </a:lnTo>
                <a:lnTo>
                  <a:pt x="245889" y="207775"/>
                </a:lnTo>
                <a:lnTo>
                  <a:pt x="216433" y="236053"/>
                </a:lnTo>
                <a:lnTo>
                  <a:pt x="179080" y="254597"/>
                </a:lnTo>
                <a:lnTo>
                  <a:pt x="136071" y="261257"/>
                </a:lnTo>
                <a:lnTo>
                  <a:pt x="93062" y="254597"/>
                </a:lnTo>
                <a:lnTo>
                  <a:pt x="55709" y="236053"/>
                </a:lnTo>
                <a:lnTo>
                  <a:pt x="26253" y="207775"/>
                </a:lnTo>
                <a:lnTo>
                  <a:pt x="6937" y="171917"/>
                </a:lnTo>
                <a:lnTo>
                  <a:pt x="0" y="13062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5">
            <a:extLst>
              <a:ext uri="{FF2B5EF4-FFF2-40B4-BE49-F238E27FC236}">
                <a16:creationId xmlns:a16="http://schemas.microsoft.com/office/drawing/2014/main" id="{209CD4FB-6009-71DC-365C-86C378BA4608}"/>
              </a:ext>
            </a:extLst>
          </p:cNvPr>
          <p:cNvSpPr/>
          <p:nvPr/>
        </p:nvSpPr>
        <p:spPr>
          <a:xfrm>
            <a:off x="3091884" y="3797517"/>
            <a:ext cx="1489710" cy="624840"/>
          </a:xfrm>
          <a:custGeom>
            <a:avLst/>
            <a:gdLst/>
            <a:ahLst/>
            <a:cxnLst/>
            <a:rect l="l" t="t" r="r" b="b"/>
            <a:pathLst>
              <a:path w="1489710" h="624839">
                <a:moveTo>
                  <a:pt x="0" y="104058"/>
                </a:moveTo>
                <a:lnTo>
                  <a:pt x="8177" y="63554"/>
                </a:lnTo>
                <a:lnTo>
                  <a:pt x="30478" y="30478"/>
                </a:lnTo>
                <a:lnTo>
                  <a:pt x="63554" y="8177"/>
                </a:lnTo>
                <a:lnTo>
                  <a:pt x="104058" y="0"/>
                </a:lnTo>
                <a:lnTo>
                  <a:pt x="1385470" y="0"/>
                </a:lnTo>
                <a:lnTo>
                  <a:pt x="1425973" y="8177"/>
                </a:lnTo>
                <a:lnTo>
                  <a:pt x="1459049" y="30478"/>
                </a:lnTo>
                <a:lnTo>
                  <a:pt x="1481350" y="63554"/>
                </a:lnTo>
                <a:lnTo>
                  <a:pt x="1489528" y="104058"/>
                </a:lnTo>
                <a:lnTo>
                  <a:pt x="1489528" y="520282"/>
                </a:lnTo>
                <a:lnTo>
                  <a:pt x="1481350" y="560786"/>
                </a:lnTo>
                <a:lnTo>
                  <a:pt x="1459049" y="593862"/>
                </a:lnTo>
                <a:lnTo>
                  <a:pt x="1425973" y="616163"/>
                </a:lnTo>
                <a:lnTo>
                  <a:pt x="1385470" y="624341"/>
                </a:lnTo>
                <a:lnTo>
                  <a:pt x="104058" y="624341"/>
                </a:lnTo>
                <a:lnTo>
                  <a:pt x="63554" y="616163"/>
                </a:lnTo>
                <a:lnTo>
                  <a:pt x="30478" y="593862"/>
                </a:lnTo>
                <a:lnTo>
                  <a:pt x="8177" y="560786"/>
                </a:lnTo>
                <a:lnTo>
                  <a:pt x="0" y="520282"/>
                </a:lnTo>
                <a:lnTo>
                  <a:pt x="0" y="10405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6">
            <a:extLst>
              <a:ext uri="{FF2B5EF4-FFF2-40B4-BE49-F238E27FC236}">
                <a16:creationId xmlns:a16="http://schemas.microsoft.com/office/drawing/2014/main" id="{42F7C2F0-AD14-E5F9-8F7A-17454F1E9883}"/>
              </a:ext>
            </a:extLst>
          </p:cNvPr>
          <p:cNvSpPr/>
          <p:nvPr/>
        </p:nvSpPr>
        <p:spPr>
          <a:xfrm>
            <a:off x="3798549" y="2956858"/>
            <a:ext cx="76200" cy="840740"/>
          </a:xfrm>
          <a:custGeom>
            <a:avLst/>
            <a:gdLst/>
            <a:ahLst/>
            <a:cxnLst/>
            <a:rect l="l" t="t" r="r" b="b"/>
            <a:pathLst>
              <a:path w="76200" h="840739">
                <a:moveTo>
                  <a:pt x="41275" y="63500"/>
                </a:moveTo>
                <a:lnTo>
                  <a:pt x="34925" y="63500"/>
                </a:lnTo>
                <a:lnTo>
                  <a:pt x="34925" y="840658"/>
                </a:lnTo>
                <a:lnTo>
                  <a:pt x="41275" y="840658"/>
                </a:lnTo>
                <a:lnTo>
                  <a:pt x="41275" y="63500"/>
                </a:lnTo>
                <a:close/>
              </a:path>
              <a:path w="76200" h="840739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0739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7">
            <a:extLst>
              <a:ext uri="{FF2B5EF4-FFF2-40B4-BE49-F238E27FC236}">
                <a16:creationId xmlns:a16="http://schemas.microsoft.com/office/drawing/2014/main" id="{773180E6-9EF8-E265-2317-23D532B017A3}"/>
              </a:ext>
            </a:extLst>
          </p:cNvPr>
          <p:cNvSpPr/>
          <p:nvPr/>
        </p:nvSpPr>
        <p:spPr>
          <a:xfrm>
            <a:off x="2162389" y="3855496"/>
            <a:ext cx="392430" cy="426084"/>
          </a:xfrm>
          <a:custGeom>
            <a:avLst/>
            <a:gdLst/>
            <a:ahLst/>
            <a:cxnLst/>
            <a:rect l="l" t="t" r="r" b="b"/>
            <a:pathLst>
              <a:path w="392430" h="426085">
                <a:moveTo>
                  <a:pt x="0" y="212732"/>
                </a:moveTo>
                <a:lnTo>
                  <a:pt x="5181" y="163954"/>
                </a:lnTo>
                <a:lnTo>
                  <a:pt x="19942" y="119177"/>
                </a:lnTo>
                <a:lnTo>
                  <a:pt x="43103" y="79678"/>
                </a:lnTo>
                <a:lnTo>
                  <a:pt x="73488" y="46734"/>
                </a:lnTo>
                <a:lnTo>
                  <a:pt x="109917" y="21622"/>
                </a:lnTo>
                <a:lnTo>
                  <a:pt x="151215" y="5618"/>
                </a:lnTo>
                <a:lnTo>
                  <a:pt x="196203" y="0"/>
                </a:lnTo>
                <a:lnTo>
                  <a:pt x="241190" y="5618"/>
                </a:lnTo>
                <a:lnTo>
                  <a:pt x="282488" y="21622"/>
                </a:lnTo>
                <a:lnTo>
                  <a:pt x="318917" y="46734"/>
                </a:lnTo>
                <a:lnTo>
                  <a:pt x="349302" y="79678"/>
                </a:lnTo>
                <a:lnTo>
                  <a:pt x="372463" y="119177"/>
                </a:lnTo>
                <a:lnTo>
                  <a:pt x="387224" y="163954"/>
                </a:lnTo>
                <a:lnTo>
                  <a:pt x="392406" y="212732"/>
                </a:lnTo>
                <a:lnTo>
                  <a:pt x="387224" y="261509"/>
                </a:lnTo>
                <a:lnTo>
                  <a:pt x="372463" y="306286"/>
                </a:lnTo>
                <a:lnTo>
                  <a:pt x="349302" y="345785"/>
                </a:lnTo>
                <a:lnTo>
                  <a:pt x="318917" y="378729"/>
                </a:lnTo>
                <a:lnTo>
                  <a:pt x="282488" y="403841"/>
                </a:lnTo>
                <a:lnTo>
                  <a:pt x="241190" y="419845"/>
                </a:lnTo>
                <a:lnTo>
                  <a:pt x="196203" y="425464"/>
                </a:lnTo>
                <a:lnTo>
                  <a:pt x="151215" y="419845"/>
                </a:lnTo>
                <a:lnTo>
                  <a:pt x="109917" y="403841"/>
                </a:lnTo>
                <a:lnTo>
                  <a:pt x="73488" y="378729"/>
                </a:lnTo>
                <a:lnTo>
                  <a:pt x="43103" y="345785"/>
                </a:lnTo>
                <a:lnTo>
                  <a:pt x="19942" y="306286"/>
                </a:lnTo>
                <a:lnTo>
                  <a:pt x="5181" y="261509"/>
                </a:lnTo>
                <a:lnTo>
                  <a:pt x="0" y="212732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8">
            <a:extLst>
              <a:ext uri="{FF2B5EF4-FFF2-40B4-BE49-F238E27FC236}">
                <a16:creationId xmlns:a16="http://schemas.microsoft.com/office/drawing/2014/main" id="{AAE1FBBE-74CE-BADB-526E-0264B3AB3CD5}"/>
              </a:ext>
            </a:extLst>
          </p:cNvPr>
          <p:cNvSpPr/>
          <p:nvPr/>
        </p:nvSpPr>
        <p:spPr>
          <a:xfrm>
            <a:off x="2089600" y="3444257"/>
            <a:ext cx="271780" cy="413384"/>
          </a:xfrm>
          <a:custGeom>
            <a:avLst/>
            <a:gdLst/>
            <a:ahLst/>
            <a:cxnLst/>
            <a:rect l="l" t="t" r="r" b="b"/>
            <a:pathLst>
              <a:path w="271780" h="413385">
                <a:moveTo>
                  <a:pt x="44368" y="62031"/>
                </a:moveTo>
                <a:lnTo>
                  <a:pt x="39054" y="65507"/>
                </a:lnTo>
                <a:lnTo>
                  <a:pt x="266335" y="412976"/>
                </a:lnTo>
                <a:lnTo>
                  <a:pt x="271649" y="409500"/>
                </a:lnTo>
                <a:lnTo>
                  <a:pt x="44368" y="62031"/>
                </a:lnTo>
                <a:close/>
              </a:path>
              <a:path w="271780" h="413385">
                <a:moveTo>
                  <a:pt x="0" y="0"/>
                </a:moveTo>
                <a:lnTo>
                  <a:pt x="9827" y="84625"/>
                </a:lnTo>
                <a:lnTo>
                  <a:pt x="39054" y="65507"/>
                </a:lnTo>
                <a:lnTo>
                  <a:pt x="32103" y="54879"/>
                </a:lnTo>
                <a:lnTo>
                  <a:pt x="37416" y="51403"/>
                </a:lnTo>
                <a:lnTo>
                  <a:pt x="60617" y="51403"/>
                </a:lnTo>
                <a:lnTo>
                  <a:pt x="73596" y="42913"/>
                </a:lnTo>
                <a:lnTo>
                  <a:pt x="0" y="0"/>
                </a:lnTo>
                <a:close/>
              </a:path>
              <a:path w="271780" h="413385">
                <a:moveTo>
                  <a:pt x="37416" y="51403"/>
                </a:moveTo>
                <a:lnTo>
                  <a:pt x="32103" y="54879"/>
                </a:lnTo>
                <a:lnTo>
                  <a:pt x="39054" y="65507"/>
                </a:lnTo>
                <a:lnTo>
                  <a:pt x="44368" y="62031"/>
                </a:lnTo>
                <a:lnTo>
                  <a:pt x="37416" y="51403"/>
                </a:lnTo>
                <a:close/>
              </a:path>
              <a:path w="271780" h="413385">
                <a:moveTo>
                  <a:pt x="60617" y="51403"/>
                </a:moveTo>
                <a:lnTo>
                  <a:pt x="37416" y="51403"/>
                </a:lnTo>
                <a:lnTo>
                  <a:pt x="44368" y="62031"/>
                </a:lnTo>
                <a:lnTo>
                  <a:pt x="60617" y="51403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9">
            <a:extLst>
              <a:ext uri="{FF2B5EF4-FFF2-40B4-BE49-F238E27FC236}">
                <a16:creationId xmlns:a16="http://schemas.microsoft.com/office/drawing/2014/main" id="{D1A4FAC6-555D-73C7-BAE3-CD50E5CF76F2}"/>
              </a:ext>
            </a:extLst>
          </p:cNvPr>
          <p:cNvSpPr txBox="1"/>
          <p:nvPr/>
        </p:nvSpPr>
        <p:spPr>
          <a:xfrm>
            <a:off x="1634507" y="2467355"/>
            <a:ext cx="4154804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853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맑은 고딕"/>
                <a:cs typeface="맑은 고딕"/>
              </a:rPr>
              <a:t>Gradient </a:t>
            </a:r>
            <a:r>
              <a:rPr sz="1400" dirty="0">
                <a:latin typeface="맑은 고딕"/>
                <a:cs typeface="맑은 고딕"/>
              </a:rPr>
              <a:t>= 기울기 </a:t>
            </a:r>
            <a:r>
              <a:rPr sz="1400" spc="-5" dirty="0">
                <a:latin typeface="맑은 고딕"/>
                <a:cs typeface="맑은 고딕"/>
              </a:rPr>
              <a:t>(미분</a:t>
            </a:r>
            <a:r>
              <a:rPr sz="1400" spc="-3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값):</a:t>
            </a:r>
            <a:endParaRPr sz="1400">
              <a:latin typeface="맑은 고딕"/>
              <a:cs typeface="맑은 고딕"/>
            </a:endParaRPr>
          </a:p>
          <a:p>
            <a:pPr marL="978535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맑은 고딕"/>
                <a:cs typeface="맑은 고딕"/>
              </a:rPr>
              <a:t>w가 cost에 </a:t>
            </a:r>
            <a:r>
              <a:rPr sz="1400" dirty="0">
                <a:latin typeface="맑은 고딕"/>
                <a:cs typeface="맑은 고딕"/>
              </a:rPr>
              <a:t>미치는 영향이 얼마나</a:t>
            </a:r>
            <a:r>
              <a:rPr sz="1400" spc="-9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크니?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현시점W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6" name="object 20">
            <a:extLst>
              <a:ext uri="{FF2B5EF4-FFF2-40B4-BE49-F238E27FC236}">
                <a16:creationId xmlns:a16="http://schemas.microsoft.com/office/drawing/2014/main" id="{F57A47FF-3665-4A29-F1DE-51A6D1F2DCDC}"/>
              </a:ext>
            </a:extLst>
          </p:cNvPr>
          <p:cNvSpPr/>
          <p:nvPr/>
        </p:nvSpPr>
        <p:spPr>
          <a:xfrm>
            <a:off x="1137359" y="4074068"/>
            <a:ext cx="418465" cy="148590"/>
          </a:xfrm>
          <a:custGeom>
            <a:avLst/>
            <a:gdLst/>
            <a:ahLst/>
            <a:cxnLst/>
            <a:rect l="l" t="t" r="r" b="b"/>
            <a:pathLst>
              <a:path w="418465" h="148589">
                <a:moveTo>
                  <a:pt x="61156" y="75744"/>
                </a:moveTo>
                <a:lnTo>
                  <a:pt x="0" y="135055"/>
                </a:lnTo>
                <a:lnTo>
                  <a:pt x="84143" y="148394"/>
                </a:lnTo>
                <a:lnTo>
                  <a:pt x="74820" y="118927"/>
                </a:lnTo>
                <a:lnTo>
                  <a:pt x="61499" y="118927"/>
                </a:lnTo>
                <a:lnTo>
                  <a:pt x="59583" y="112873"/>
                </a:lnTo>
                <a:lnTo>
                  <a:pt x="71692" y="109042"/>
                </a:lnTo>
                <a:lnTo>
                  <a:pt x="61156" y="75744"/>
                </a:lnTo>
                <a:close/>
              </a:path>
              <a:path w="418465" h="148589">
                <a:moveTo>
                  <a:pt x="71692" y="109042"/>
                </a:moveTo>
                <a:lnTo>
                  <a:pt x="59583" y="112873"/>
                </a:lnTo>
                <a:lnTo>
                  <a:pt x="61499" y="118927"/>
                </a:lnTo>
                <a:lnTo>
                  <a:pt x="73607" y="115096"/>
                </a:lnTo>
                <a:lnTo>
                  <a:pt x="71692" y="109042"/>
                </a:lnTo>
                <a:close/>
              </a:path>
              <a:path w="418465" h="148589">
                <a:moveTo>
                  <a:pt x="73607" y="115096"/>
                </a:moveTo>
                <a:lnTo>
                  <a:pt x="61499" y="118927"/>
                </a:lnTo>
                <a:lnTo>
                  <a:pt x="74820" y="118927"/>
                </a:lnTo>
                <a:lnTo>
                  <a:pt x="73607" y="115096"/>
                </a:lnTo>
                <a:close/>
              </a:path>
              <a:path w="418465" h="148589">
                <a:moveTo>
                  <a:pt x="416313" y="0"/>
                </a:moveTo>
                <a:lnTo>
                  <a:pt x="71692" y="109042"/>
                </a:lnTo>
                <a:lnTo>
                  <a:pt x="73607" y="115096"/>
                </a:lnTo>
                <a:lnTo>
                  <a:pt x="418230" y="6054"/>
                </a:lnTo>
                <a:lnTo>
                  <a:pt x="416313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1">
            <a:extLst>
              <a:ext uri="{FF2B5EF4-FFF2-40B4-BE49-F238E27FC236}">
                <a16:creationId xmlns:a16="http://schemas.microsoft.com/office/drawing/2014/main" id="{D498359E-3F32-1C2E-8D71-4071176A8AE8}"/>
              </a:ext>
            </a:extLst>
          </p:cNvPr>
          <p:cNvSpPr txBox="1"/>
          <p:nvPr/>
        </p:nvSpPr>
        <p:spPr>
          <a:xfrm>
            <a:off x="326606" y="3881628"/>
            <a:ext cx="9144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맑은 고딕"/>
                <a:cs typeface="맑은 고딕"/>
              </a:rPr>
              <a:t>업데이트한  W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</a:t>
            </a:r>
            <a:endParaRPr sz="14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779669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Multi-Variable</a:t>
            </a:r>
            <a:r>
              <a:rPr lang="ko-KR" altLang="en-US" dirty="0"/>
              <a:t> </a:t>
            </a:r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20" dirty="0">
                <a:latin typeface="맑은 고딕"/>
                <a:cs typeface="맑은 고딕"/>
              </a:rPr>
              <a:t>Multi-Variable </a:t>
            </a:r>
            <a:r>
              <a:rPr lang="ko-KR" altLang="en-US" sz="2800" b="1" dirty="0">
                <a:latin typeface="Abadi" panose="020B0604020104020204" pitchFamily="34" charset="0"/>
                <a:cs typeface="경기천년바탕OTF Bold"/>
              </a:rPr>
              <a:t>의</a:t>
            </a:r>
            <a:r>
              <a:rPr lang="ko-KR" altLang="en-US" sz="2800" b="1" spc="135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800" b="1" spc="30" dirty="0">
                <a:latin typeface="Abadi" panose="020B0604020104020204" pitchFamily="34" charset="0"/>
                <a:cs typeface="경기천년바탕OTF Bold"/>
              </a:rPr>
              <a:t>연산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en-US" altLang="ko-KR" spc="-25" dirty="0">
                <a:latin typeface="맑은 고딕"/>
                <a:cs typeface="맑은 고딕"/>
              </a:rPr>
              <a:t>Variable</a:t>
            </a:r>
            <a:r>
              <a:rPr lang="ko-KR" altLang="en-US" spc="-25" dirty="0">
                <a:latin typeface="나눔고딕"/>
                <a:cs typeface="나눔고딕"/>
              </a:rPr>
              <a:t>의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개수와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상관없이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결국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행렬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연산으로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쉽게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계산이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가능한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구조가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나온다</a:t>
            </a:r>
            <a:r>
              <a:rPr lang="en-US" altLang="ko-KR" spc="-5" dirty="0">
                <a:latin typeface="맑은 고딕"/>
                <a:cs typeface="맑은 고딕"/>
              </a:rPr>
              <a:t>.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89E1856-1B22-5A88-CD07-7987B7E99D9A}"/>
              </a:ext>
            </a:extLst>
          </p:cNvPr>
          <p:cNvSpPr/>
          <p:nvPr/>
        </p:nvSpPr>
        <p:spPr>
          <a:xfrm>
            <a:off x="3426956" y="2683735"/>
            <a:ext cx="5751743" cy="370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41269779-3BC2-17F7-4073-32E89AEF9E6D}"/>
              </a:ext>
            </a:extLst>
          </p:cNvPr>
          <p:cNvSpPr/>
          <p:nvPr/>
        </p:nvSpPr>
        <p:spPr>
          <a:xfrm>
            <a:off x="2709906" y="3276479"/>
            <a:ext cx="5751743" cy="925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47B9C966-E2F2-C9BC-B432-73958E62009C}"/>
              </a:ext>
            </a:extLst>
          </p:cNvPr>
          <p:cNvSpPr/>
          <p:nvPr/>
        </p:nvSpPr>
        <p:spPr>
          <a:xfrm>
            <a:off x="4425951" y="4424089"/>
            <a:ext cx="2040162" cy="3329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1132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Multi-Variable</a:t>
            </a:r>
            <a:r>
              <a:rPr lang="ko-KR" altLang="en-US" dirty="0"/>
              <a:t> </a:t>
            </a:r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20" dirty="0">
                <a:latin typeface="맑은 고딕"/>
                <a:cs typeface="맑은 고딕"/>
              </a:rPr>
              <a:t>Multi-Variable </a:t>
            </a:r>
            <a:r>
              <a:rPr lang="ko-KR" altLang="en-US" sz="2800" b="1" dirty="0">
                <a:latin typeface="Abadi" panose="020B0604020104020204" pitchFamily="34" charset="0"/>
                <a:cs typeface="경기천년바탕OTF Bold"/>
              </a:rPr>
              <a:t>의</a:t>
            </a:r>
            <a:r>
              <a:rPr lang="ko-KR" altLang="en-US" sz="2800" b="1" spc="135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800" b="1" spc="30" dirty="0">
                <a:latin typeface="Abadi" panose="020B0604020104020204" pitchFamily="34" charset="0"/>
                <a:cs typeface="경기천년바탕OTF Bold"/>
              </a:rPr>
              <a:t>연산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en-US" altLang="ko-KR" spc="-25" dirty="0">
                <a:latin typeface="맑은 고딕"/>
                <a:cs typeface="맑은 고딕"/>
              </a:rPr>
              <a:t>Variable</a:t>
            </a:r>
            <a:r>
              <a:rPr lang="ko-KR" altLang="en-US" spc="-25" dirty="0">
                <a:latin typeface="나눔고딕"/>
                <a:cs typeface="나눔고딕"/>
              </a:rPr>
              <a:t>의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개수와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상관없이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결국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행렬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연산으로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쉽게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계산이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가능한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구조가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나온다</a:t>
            </a:r>
            <a:r>
              <a:rPr lang="en-US" altLang="ko-KR" spc="-5" dirty="0">
                <a:latin typeface="맑은 고딕"/>
                <a:cs typeface="맑은 고딕"/>
              </a:rPr>
              <a:t>.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4AF9B15-2F06-F46B-E0F7-58E7BEA8CF76}"/>
              </a:ext>
            </a:extLst>
          </p:cNvPr>
          <p:cNvSpPr/>
          <p:nvPr/>
        </p:nvSpPr>
        <p:spPr>
          <a:xfrm>
            <a:off x="1945609" y="2683178"/>
            <a:ext cx="5751743" cy="928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52CB585-6EC3-0850-FCDF-0255A93BC84A}"/>
              </a:ext>
            </a:extLst>
          </p:cNvPr>
          <p:cNvSpPr/>
          <p:nvPr/>
        </p:nvSpPr>
        <p:spPr>
          <a:xfrm>
            <a:off x="9461196" y="3103663"/>
            <a:ext cx="2040162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5067330A-B8EE-8D03-535C-2126816E08B1}"/>
              </a:ext>
            </a:extLst>
          </p:cNvPr>
          <p:cNvSpPr/>
          <p:nvPr/>
        </p:nvSpPr>
        <p:spPr>
          <a:xfrm>
            <a:off x="1329333" y="4336854"/>
            <a:ext cx="6984292" cy="1666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6AA18463-E9C1-CB5A-47D9-8F84D7E5E00D}"/>
              </a:ext>
            </a:extLst>
          </p:cNvPr>
          <p:cNvSpPr/>
          <p:nvPr/>
        </p:nvSpPr>
        <p:spPr>
          <a:xfrm>
            <a:off x="9461195" y="5004945"/>
            <a:ext cx="2040162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54DA823-6E56-C5DC-FD22-E31F63D8BE39}"/>
              </a:ext>
            </a:extLst>
          </p:cNvPr>
          <p:cNvSpPr txBox="1"/>
          <p:nvPr/>
        </p:nvSpPr>
        <p:spPr>
          <a:xfrm>
            <a:off x="951965" y="3870988"/>
            <a:ext cx="273080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Sample</a:t>
            </a:r>
            <a:r>
              <a:rPr sz="1800" spc="-5" dirty="0">
                <a:latin typeface="나눔고딕"/>
                <a:cs typeface="나눔고딕"/>
              </a:rPr>
              <a:t>이 </a:t>
            </a:r>
            <a:r>
              <a:rPr sz="1800" b="1" spc="2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다섯 </a:t>
            </a:r>
            <a:r>
              <a:rPr sz="1800" spc="-5" dirty="0">
                <a:latin typeface="나눔고딕"/>
                <a:cs typeface="나눔고딕"/>
              </a:rPr>
              <a:t>개일</a:t>
            </a:r>
            <a:r>
              <a:rPr sz="1800" spc="235" dirty="0">
                <a:latin typeface="나눔고딕"/>
                <a:cs typeface="나눔고딕"/>
              </a:rPr>
              <a:t> </a:t>
            </a:r>
            <a:r>
              <a:rPr sz="1800" dirty="0">
                <a:latin typeface="나눔고딕"/>
                <a:cs typeface="나눔고딕"/>
              </a:rPr>
              <a:t>때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349BA4C7-D6F3-5894-32DC-AEA350B25B5D}"/>
              </a:ext>
            </a:extLst>
          </p:cNvPr>
          <p:cNvSpPr txBox="1"/>
          <p:nvPr/>
        </p:nvSpPr>
        <p:spPr>
          <a:xfrm>
            <a:off x="951965" y="2450245"/>
            <a:ext cx="273080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 err="1">
                <a:latin typeface="맑은 고딕"/>
                <a:cs typeface="맑은 고딕"/>
              </a:rPr>
              <a:t>Sample</a:t>
            </a:r>
            <a:r>
              <a:rPr sz="1800" spc="-5" dirty="0" err="1">
                <a:latin typeface="나눔고딕"/>
                <a:cs typeface="나눔고딕"/>
              </a:rPr>
              <a:t>이</a:t>
            </a:r>
            <a:r>
              <a:rPr sz="1800" spc="-5" dirty="0">
                <a:latin typeface="나눔고딕"/>
                <a:cs typeface="나눔고딕"/>
              </a:rPr>
              <a:t> </a:t>
            </a:r>
            <a:r>
              <a:rPr lang="ko-KR" altLang="en-US" sz="1800" b="1" spc="25" dirty="0">
                <a:solidFill>
                  <a:srgbClr val="FF0000"/>
                </a:solidFill>
                <a:latin typeface="Abadi" panose="020B0604020104020204" pitchFamily="34" charset="0"/>
                <a:cs typeface="나눔고딕"/>
              </a:rPr>
              <a:t>한</a:t>
            </a:r>
            <a:r>
              <a:rPr sz="1800" b="1" spc="2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개일</a:t>
            </a:r>
            <a:r>
              <a:rPr sz="1800" spc="235" dirty="0">
                <a:latin typeface="나눔고딕"/>
                <a:cs typeface="나눔고딕"/>
              </a:rPr>
              <a:t> </a:t>
            </a:r>
            <a:r>
              <a:rPr sz="1800" dirty="0">
                <a:latin typeface="나눔고딕"/>
                <a:cs typeface="나눔고딕"/>
              </a:rPr>
              <a:t>때</a:t>
            </a:r>
          </a:p>
        </p:txBody>
      </p:sp>
    </p:spTree>
    <p:extLst>
      <p:ext uri="{BB962C8B-B14F-4D97-AF65-F5344CB8AC3E}">
        <p14:creationId xmlns:p14="http://schemas.microsoft.com/office/powerpoint/2010/main" val="42673804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Multi-Variable</a:t>
            </a:r>
            <a:r>
              <a:rPr lang="ko-KR" altLang="en-US" dirty="0"/>
              <a:t> </a:t>
            </a:r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20" dirty="0">
                <a:latin typeface="맑은 고딕"/>
                <a:cs typeface="맑은 고딕"/>
              </a:rPr>
              <a:t>Multi-Variable </a:t>
            </a:r>
            <a:r>
              <a:rPr lang="ko-KR" altLang="en-US" sz="2800" b="1" dirty="0">
                <a:latin typeface="Abadi" panose="020B0604020104020204" pitchFamily="34" charset="0"/>
                <a:cs typeface="경기천년바탕OTF Bold"/>
              </a:rPr>
              <a:t>의</a:t>
            </a:r>
            <a:r>
              <a:rPr lang="ko-KR" altLang="en-US" sz="2800" b="1" spc="135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800" b="1" spc="30" dirty="0">
                <a:latin typeface="Abadi" panose="020B0604020104020204" pitchFamily="34" charset="0"/>
                <a:cs typeface="경기천년바탕OTF Bold"/>
              </a:rPr>
              <a:t>연산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en-US" altLang="ko-KR" spc="-25" dirty="0">
                <a:latin typeface="맑은 고딕"/>
                <a:cs typeface="맑은 고딕"/>
              </a:rPr>
              <a:t>Variable</a:t>
            </a:r>
            <a:r>
              <a:rPr lang="ko-KR" altLang="en-US" spc="-25" dirty="0">
                <a:latin typeface="나눔고딕"/>
                <a:cs typeface="나눔고딕"/>
              </a:rPr>
              <a:t>의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개수와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상관없이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결국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행렬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연산으로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쉽게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계산이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가능한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구조가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나온다</a:t>
            </a:r>
            <a:r>
              <a:rPr lang="en-US" altLang="ko-KR" spc="-5" dirty="0">
                <a:latin typeface="맑은 고딕"/>
                <a:cs typeface="맑은 고딕"/>
              </a:rPr>
              <a:t>.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4AF9B15-2F06-F46B-E0F7-58E7BEA8CF76}"/>
              </a:ext>
            </a:extLst>
          </p:cNvPr>
          <p:cNvSpPr/>
          <p:nvPr/>
        </p:nvSpPr>
        <p:spPr>
          <a:xfrm>
            <a:off x="1966562" y="2477229"/>
            <a:ext cx="5751743" cy="928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52CB585-6EC3-0850-FCDF-0255A93BC84A}"/>
              </a:ext>
            </a:extLst>
          </p:cNvPr>
          <p:cNvSpPr/>
          <p:nvPr/>
        </p:nvSpPr>
        <p:spPr>
          <a:xfrm>
            <a:off x="8855140" y="2757985"/>
            <a:ext cx="2040162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5067330A-B8EE-8D03-535C-2126816E08B1}"/>
              </a:ext>
            </a:extLst>
          </p:cNvPr>
          <p:cNvSpPr/>
          <p:nvPr/>
        </p:nvSpPr>
        <p:spPr>
          <a:xfrm>
            <a:off x="1036005" y="4030370"/>
            <a:ext cx="6984292" cy="1666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6AA18463-E9C1-CB5A-47D9-8F84D7E5E00D}"/>
              </a:ext>
            </a:extLst>
          </p:cNvPr>
          <p:cNvSpPr/>
          <p:nvPr/>
        </p:nvSpPr>
        <p:spPr>
          <a:xfrm>
            <a:off x="8866990" y="4698461"/>
            <a:ext cx="2040162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54DA823-6E56-C5DC-FD22-E31F63D8BE39}"/>
              </a:ext>
            </a:extLst>
          </p:cNvPr>
          <p:cNvSpPr txBox="1"/>
          <p:nvPr/>
        </p:nvSpPr>
        <p:spPr>
          <a:xfrm>
            <a:off x="951965" y="3821968"/>
            <a:ext cx="273080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Sample</a:t>
            </a:r>
            <a:r>
              <a:rPr sz="1800" spc="-5" dirty="0">
                <a:latin typeface="나눔고딕"/>
                <a:cs typeface="나눔고딕"/>
              </a:rPr>
              <a:t>이 </a:t>
            </a:r>
            <a:r>
              <a:rPr sz="1800" b="1" spc="2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다섯 </a:t>
            </a:r>
            <a:r>
              <a:rPr sz="1800" spc="-5" dirty="0">
                <a:latin typeface="나눔고딕"/>
                <a:cs typeface="나눔고딕"/>
              </a:rPr>
              <a:t>개일</a:t>
            </a:r>
            <a:r>
              <a:rPr sz="1800" spc="235" dirty="0">
                <a:latin typeface="나눔고딕"/>
                <a:cs typeface="나눔고딕"/>
              </a:rPr>
              <a:t> </a:t>
            </a:r>
            <a:r>
              <a:rPr sz="1800" dirty="0">
                <a:latin typeface="나눔고딕"/>
                <a:cs typeface="나눔고딕"/>
              </a:rPr>
              <a:t>때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349BA4C7-D6F3-5894-32DC-AEA350B25B5D}"/>
              </a:ext>
            </a:extLst>
          </p:cNvPr>
          <p:cNvSpPr txBox="1"/>
          <p:nvPr/>
        </p:nvSpPr>
        <p:spPr>
          <a:xfrm>
            <a:off x="951965" y="2246904"/>
            <a:ext cx="273080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 err="1">
                <a:latin typeface="맑은 고딕"/>
                <a:cs typeface="맑은 고딕"/>
              </a:rPr>
              <a:t>Sample</a:t>
            </a:r>
            <a:r>
              <a:rPr sz="1800" spc="-5" dirty="0" err="1">
                <a:latin typeface="나눔고딕"/>
                <a:cs typeface="나눔고딕"/>
              </a:rPr>
              <a:t>이</a:t>
            </a:r>
            <a:r>
              <a:rPr sz="1800" spc="-5" dirty="0">
                <a:latin typeface="나눔고딕"/>
                <a:cs typeface="나눔고딕"/>
              </a:rPr>
              <a:t> </a:t>
            </a:r>
            <a:r>
              <a:rPr lang="ko-KR" altLang="en-US" sz="1800" b="1" spc="25" dirty="0">
                <a:solidFill>
                  <a:srgbClr val="FF0000"/>
                </a:solidFill>
                <a:latin typeface="Abadi" panose="020B0604020104020204" pitchFamily="34" charset="0"/>
                <a:cs typeface="나눔고딕"/>
              </a:rPr>
              <a:t>한</a:t>
            </a:r>
            <a:r>
              <a:rPr sz="1800" b="1" spc="2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개일</a:t>
            </a:r>
            <a:r>
              <a:rPr sz="1800" spc="235" dirty="0">
                <a:latin typeface="나눔고딕"/>
                <a:cs typeface="나눔고딕"/>
              </a:rPr>
              <a:t> </a:t>
            </a:r>
            <a:r>
              <a:rPr sz="1800" dirty="0">
                <a:latin typeface="나눔고딕"/>
                <a:cs typeface="나눔고딕"/>
              </a:rPr>
              <a:t>때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C2480F3-7EDB-B71C-D8CA-F61D0491B841}"/>
              </a:ext>
            </a:extLst>
          </p:cNvPr>
          <p:cNvGraphicFramePr>
            <a:graphicFrameLocks noGrp="1"/>
          </p:cNvGraphicFramePr>
          <p:nvPr/>
        </p:nvGraphicFramePr>
        <p:xfrm>
          <a:off x="1036005" y="3165889"/>
          <a:ext cx="2390138" cy="42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수학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영어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과학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점수</a:t>
                      </a: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야쓰오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2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3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1</a:t>
                      </a: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3</a:t>
                      </a: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D0897EF9-5029-F492-C216-06162BED00F8}"/>
              </a:ext>
            </a:extLst>
          </p:cNvPr>
          <p:cNvGraphicFramePr>
            <a:graphicFrameLocks noGrp="1"/>
          </p:cNvGraphicFramePr>
          <p:nvPr/>
        </p:nvGraphicFramePr>
        <p:xfrm>
          <a:off x="1036005" y="5755294"/>
          <a:ext cx="2390138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수학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영어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과학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점수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야쓰오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2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3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1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3</a:t>
                      </a: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오공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4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8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9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7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블리츠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6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2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7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5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페이커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8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4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6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맑은 고딕"/>
                          <a:cs typeface="맑은 고딕"/>
                        </a:rPr>
                        <a:t>8</a:t>
                      </a: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5843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Multi-Variable</a:t>
            </a:r>
            <a:r>
              <a:rPr lang="ko-KR" altLang="en-US" dirty="0"/>
              <a:t> </a:t>
            </a:r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b="1" spc="35" dirty="0">
                <a:latin typeface="Abadi" panose="020B0604020104020204" pitchFamily="34" charset="0"/>
                <a:cs typeface="경기천년바탕OTF Bold"/>
              </a:rPr>
              <a:t>행렬 </a:t>
            </a:r>
            <a:r>
              <a:rPr lang="ko-KR" altLang="en-US" sz="2800" b="1" spc="50" dirty="0">
                <a:latin typeface="Abadi" panose="020B0604020104020204" pitchFamily="34" charset="0"/>
                <a:cs typeface="경기천년바탕OTF Bold"/>
              </a:rPr>
              <a:t>연산이 </a:t>
            </a:r>
            <a:r>
              <a:rPr lang="ko-KR" altLang="en-US" sz="2800" b="1" dirty="0">
                <a:latin typeface="Abadi" panose="020B0604020104020204" pitchFamily="34" charset="0"/>
                <a:cs typeface="경기천년바탕OTF Bold"/>
              </a:rPr>
              <a:t>왜</a:t>
            </a:r>
            <a:r>
              <a:rPr lang="ko-KR" altLang="en-US" sz="2800" b="1" spc="185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800" b="1" spc="-10" dirty="0">
                <a:latin typeface="Abadi" panose="020B0604020104020204" pitchFamily="34" charset="0"/>
                <a:cs typeface="경기천년바탕OTF Bold"/>
              </a:rPr>
              <a:t>중요한가요</a:t>
            </a:r>
            <a:r>
              <a:rPr lang="en-US" altLang="ko-KR" sz="2800" b="1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b="1" spc="7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병렬 </a:t>
            </a:r>
            <a:r>
              <a:rPr lang="ko-KR" altLang="en-US" sz="2400" b="1" spc="30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연산</a:t>
            </a:r>
            <a:r>
              <a:rPr lang="ko-KR" altLang="en-US" sz="2400" b="1" spc="100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400" b="1" spc="-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가능</a:t>
            </a:r>
            <a:r>
              <a:rPr lang="en-US" altLang="ko-KR" sz="2400" b="1" spc="-5" dirty="0">
                <a:solidFill>
                  <a:srgbClr val="FF0000"/>
                </a:solidFill>
                <a:latin typeface="맑은 고딕"/>
                <a:cs typeface="맑은 고딕"/>
              </a:rPr>
              <a:t>!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B5EC731-357D-C4CE-D037-1D9212C04C1D}"/>
              </a:ext>
            </a:extLst>
          </p:cNvPr>
          <p:cNvSpPr/>
          <p:nvPr/>
        </p:nvSpPr>
        <p:spPr>
          <a:xfrm>
            <a:off x="1069560" y="2760909"/>
            <a:ext cx="6984292" cy="1666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8ADFDE05-C3CB-B391-6804-0074C2324D5F}"/>
              </a:ext>
            </a:extLst>
          </p:cNvPr>
          <p:cNvSpPr/>
          <p:nvPr/>
        </p:nvSpPr>
        <p:spPr>
          <a:xfrm>
            <a:off x="8883768" y="3263900"/>
            <a:ext cx="2040162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CFAEA143-BA06-9B68-37CC-068306D89409}"/>
              </a:ext>
            </a:extLst>
          </p:cNvPr>
          <p:cNvSpPr txBox="1"/>
          <p:nvPr/>
        </p:nvSpPr>
        <p:spPr>
          <a:xfrm>
            <a:off x="968743" y="2387407"/>
            <a:ext cx="273080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Sample</a:t>
            </a:r>
            <a:r>
              <a:rPr sz="1800" spc="-5" dirty="0">
                <a:latin typeface="나눔고딕"/>
                <a:cs typeface="나눔고딕"/>
              </a:rPr>
              <a:t>이 </a:t>
            </a:r>
            <a:r>
              <a:rPr sz="1800" b="1" spc="2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다섯 </a:t>
            </a:r>
            <a:r>
              <a:rPr sz="1800" spc="-5" dirty="0">
                <a:latin typeface="나눔고딕"/>
                <a:cs typeface="나눔고딕"/>
              </a:rPr>
              <a:t>개일</a:t>
            </a:r>
            <a:r>
              <a:rPr sz="1800" spc="235" dirty="0">
                <a:latin typeface="나눔고딕"/>
                <a:cs typeface="나눔고딕"/>
              </a:rPr>
              <a:t> </a:t>
            </a:r>
            <a:r>
              <a:rPr sz="1800" dirty="0">
                <a:latin typeface="나눔고딕"/>
                <a:cs typeface="나눔고딕"/>
              </a:rPr>
              <a:t>때</a:t>
            </a: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775CA363-6929-00BF-A93E-8ECB0743D422}"/>
              </a:ext>
            </a:extLst>
          </p:cNvPr>
          <p:cNvSpPr/>
          <p:nvPr/>
        </p:nvSpPr>
        <p:spPr>
          <a:xfrm>
            <a:off x="1631950" y="4808763"/>
            <a:ext cx="2832100" cy="1485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04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10966542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pc="-10" dirty="0">
                <a:latin typeface="나눔고딕"/>
                <a:cs typeface="나눔고딕"/>
              </a:rPr>
              <a:t>그러면 모델링은 어떻게</a:t>
            </a:r>
            <a:r>
              <a:rPr lang="ko-KR" altLang="en-US" spc="5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함</a:t>
            </a:r>
            <a:r>
              <a:rPr lang="en-US" altLang="ko-KR" spc="-5" dirty="0">
                <a:latin typeface="맑은 고딕"/>
                <a:cs typeface="맑은 고딕"/>
              </a:rPr>
              <a:t>?</a:t>
            </a: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r>
              <a:rPr lang="ko-KR" altLang="en-US" spc="-5" dirty="0">
                <a:latin typeface="나눔고딕"/>
                <a:cs typeface="나눔고딕"/>
              </a:rPr>
              <a:t>관측 데이터를 가장 </a:t>
            </a:r>
            <a:r>
              <a:rPr lang="ko-KR" altLang="en-US" dirty="0">
                <a:latin typeface="나눔고딕"/>
                <a:cs typeface="나눔고딕"/>
              </a:rPr>
              <a:t>잘 </a:t>
            </a:r>
            <a:r>
              <a:rPr lang="ko-KR" altLang="en-US" spc="-5" dirty="0">
                <a:latin typeface="나눔고딕"/>
                <a:cs typeface="나눔고딕"/>
              </a:rPr>
              <a:t>설명하는 함수 </a:t>
            </a:r>
            <a:r>
              <a:rPr lang="en-US" altLang="ko-KR" spc="-5" dirty="0">
                <a:latin typeface="맑은 고딕"/>
                <a:cs typeface="맑은 고딕"/>
              </a:rPr>
              <a:t>f(x)</a:t>
            </a:r>
            <a:r>
              <a:rPr lang="ko-KR" altLang="en-US" spc="-5" dirty="0">
                <a:latin typeface="나눔고딕"/>
                <a:cs typeface="나눔고딕"/>
              </a:rPr>
              <a:t>를 만들면 됨</a:t>
            </a:r>
            <a:r>
              <a:rPr lang="en-US" altLang="ko-KR" spc="-5" dirty="0">
                <a:latin typeface="맑은 고딕"/>
                <a:cs typeface="맑은 고딕"/>
              </a:rPr>
              <a:t>. </a:t>
            </a:r>
            <a:r>
              <a:rPr lang="ko-KR" altLang="en-US" spc="-5" dirty="0">
                <a:latin typeface="나눔고딕"/>
                <a:cs typeface="나눔고딕"/>
              </a:rPr>
              <a:t>여기서 </a:t>
            </a:r>
            <a:r>
              <a:rPr lang="en-US" altLang="ko-KR" dirty="0">
                <a:latin typeface="맑은 고딕"/>
                <a:cs typeface="맑은 고딕"/>
              </a:rPr>
              <a:t>x = </a:t>
            </a:r>
            <a:r>
              <a:rPr lang="en-US" altLang="ko-KR" spc="-5" dirty="0">
                <a:latin typeface="맑은 고딕"/>
                <a:cs typeface="맑은 고딕"/>
              </a:rPr>
              <a:t>input</a:t>
            </a:r>
            <a:r>
              <a:rPr lang="ko-KR" altLang="en-US" spc="525" dirty="0">
                <a:latin typeface="맑은 고딕"/>
                <a:cs typeface="맑은 고딕"/>
              </a:rPr>
              <a:t> </a:t>
            </a:r>
            <a:r>
              <a:rPr lang="en-US" altLang="ko-KR" spc="-5" dirty="0">
                <a:latin typeface="맑은 고딕"/>
                <a:cs typeface="맑은 고딕"/>
              </a:rPr>
              <a:t>data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52461B7-1510-DCA9-FA21-D3BEAD4A8390}"/>
              </a:ext>
            </a:extLst>
          </p:cNvPr>
          <p:cNvSpPr txBox="1"/>
          <p:nvPr/>
        </p:nvSpPr>
        <p:spPr>
          <a:xfrm>
            <a:off x="939495" y="3254755"/>
            <a:ext cx="1659889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y =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f(x)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</a:pPr>
            <a:r>
              <a:rPr sz="1800" spc="-5" dirty="0">
                <a:latin typeface="맑은 고딕"/>
                <a:cs typeface="맑은 고딕"/>
              </a:rPr>
              <a:t>f(x)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w </a:t>
            </a:r>
            <a:r>
              <a:rPr sz="1800" dirty="0">
                <a:latin typeface="맑은 고딕"/>
                <a:cs typeface="맑은 고딕"/>
              </a:rPr>
              <a:t>* x +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b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CECD75B-FC54-1002-044D-3B4FAD84B27E}"/>
              </a:ext>
            </a:extLst>
          </p:cNvPr>
          <p:cNvSpPr/>
          <p:nvPr/>
        </p:nvSpPr>
        <p:spPr>
          <a:xfrm>
            <a:off x="4197745" y="2631277"/>
            <a:ext cx="1868004" cy="2624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89611ED-DC86-A756-CF92-B48F6420DB50}"/>
              </a:ext>
            </a:extLst>
          </p:cNvPr>
          <p:cNvSpPr/>
          <p:nvPr/>
        </p:nvSpPr>
        <p:spPr>
          <a:xfrm>
            <a:off x="7611294" y="2432042"/>
            <a:ext cx="3086100" cy="288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E50455D0-B712-2F8F-380E-D17C11EDC1DB}"/>
              </a:ext>
            </a:extLst>
          </p:cNvPr>
          <p:cNvSpPr txBox="1"/>
          <p:nvPr/>
        </p:nvSpPr>
        <p:spPr>
          <a:xfrm>
            <a:off x="10776134" y="514756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85B0607-95DA-4AAB-300A-0169AD5A5E40}"/>
              </a:ext>
            </a:extLst>
          </p:cNvPr>
          <p:cNvSpPr/>
          <p:nvPr/>
        </p:nvSpPr>
        <p:spPr>
          <a:xfrm>
            <a:off x="4561964" y="2537936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0" y="19250"/>
                </a:lnTo>
                <a:lnTo>
                  <a:pt x="61235" y="898232"/>
                </a:lnTo>
                <a:lnTo>
                  <a:pt x="337564" y="878982"/>
                </a:lnTo>
                <a:lnTo>
                  <a:pt x="276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F3A4272-31A0-D213-22A3-98C7928F1029}"/>
              </a:ext>
            </a:extLst>
          </p:cNvPr>
          <p:cNvSpPr/>
          <p:nvPr/>
        </p:nvSpPr>
        <p:spPr>
          <a:xfrm>
            <a:off x="4561964" y="2537936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337564" y="878982"/>
                </a:lnTo>
                <a:lnTo>
                  <a:pt x="61235" y="898233"/>
                </a:lnTo>
                <a:lnTo>
                  <a:pt x="0" y="19250"/>
                </a:lnTo>
                <a:lnTo>
                  <a:pt x="2763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499CAF6-30F2-28A2-36C5-C2E8CC28F794}"/>
              </a:ext>
            </a:extLst>
          </p:cNvPr>
          <p:cNvSpPr/>
          <p:nvPr/>
        </p:nvSpPr>
        <p:spPr>
          <a:xfrm>
            <a:off x="4730746" y="3602328"/>
            <a:ext cx="908050" cy="379095"/>
          </a:xfrm>
          <a:custGeom>
            <a:avLst/>
            <a:gdLst/>
            <a:ahLst/>
            <a:cxnLst/>
            <a:rect l="l" t="t" r="r" b="b"/>
            <a:pathLst>
              <a:path w="908050" h="379095">
                <a:moveTo>
                  <a:pt x="32636" y="0"/>
                </a:moveTo>
                <a:lnTo>
                  <a:pt x="0" y="275070"/>
                </a:lnTo>
                <a:lnTo>
                  <a:pt x="874975" y="378884"/>
                </a:lnTo>
                <a:lnTo>
                  <a:pt x="907611" y="103813"/>
                </a:lnTo>
                <a:lnTo>
                  <a:pt x="32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1E55FF3-81EE-C841-0C25-0102745DCF4F}"/>
              </a:ext>
            </a:extLst>
          </p:cNvPr>
          <p:cNvSpPr/>
          <p:nvPr/>
        </p:nvSpPr>
        <p:spPr>
          <a:xfrm>
            <a:off x="4730746" y="3602328"/>
            <a:ext cx="908050" cy="379095"/>
          </a:xfrm>
          <a:custGeom>
            <a:avLst/>
            <a:gdLst/>
            <a:ahLst/>
            <a:cxnLst/>
            <a:rect l="l" t="t" r="r" b="b"/>
            <a:pathLst>
              <a:path w="908050" h="379095">
                <a:moveTo>
                  <a:pt x="32636" y="0"/>
                </a:moveTo>
                <a:lnTo>
                  <a:pt x="907612" y="103813"/>
                </a:lnTo>
                <a:lnTo>
                  <a:pt x="874975" y="378883"/>
                </a:lnTo>
                <a:lnTo>
                  <a:pt x="0" y="275069"/>
                </a:lnTo>
                <a:lnTo>
                  <a:pt x="32636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F5F03D89-F778-6E4D-C246-7DC0CF647319}"/>
              </a:ext>
            </a:extLst>
          </p:cNvPr>
          <p:cNvSpPr/>
          <p:nvPr/>
        </p:nvSpPr>
        <p:spPr>
          <a:xfrm>
            <a:off x="5469576" y="4353828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0" y="19250"/>
                </a:lnTo>
                <a:lnTo>
                  <a:pt x="61235" y="898232"/>
                </a:lnTo>
                <a:lnTo>
                  <a:pt x="337564" y="878982"/>
                </a:lnTo>
                <a:lnTo>
                  <a:pt x="276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042825FB-AE77-4C2B-05EE-FEC37A036D72}"/>
              </a:ext>
            </a:extLst>
          </p:cNvPr>
          <p:cNvSpPr/>
          <p:nvPr/>
        </p:nvSpPr>
        <p:spPr>
          <a:xfrm>
            <a:off x="5469576" y="4353828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337564" y="878982"/>
                </a:lnTo>
                <a:lnTo>
                  <a:pt x="61235" y="898233"/>
                </a:lnTo>
                <a:lnTo>
                  <a:pt x="0" y="19250"/>
                </a:lnTo>
                <a:lnTo>
                  <a:pt x="2763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B5D8A24F-3CBB-92A8-62A1-27F088066A5F}"/>
              </a:ext>
            </a:extLst>
          </p:cNvPr>
          <p:cNvSpPr txBox="1"/>
          <p:nvPr/>
        </p:nvSpPr>
        <p:spPr>
          <a:xfrm>
            <a:off x="7690034" y="2934715"/>
            <a:ext cx="151765" cy="1951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238E7F78-DBE6-A5AE-79A5-EC9094CC49E6}"/>
              </a:ext>
            </a:extLst>
          </p:cNvPr>
          <p:cNvSpPr txBox="1"/>
          <p:nvPr/>
        </p:nvSpPr>
        <p:spPr>
          <a:xfrm>
            <a:off x="5032454" y="4632452"/>
            <a:ext cx="1189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Y</a:t>
            </a:r>
            <a:r>
              <a:rPr sz="1800" spc="-5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={1,3,5,6}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C0A74845-8C0B-8581-1804-DC44EA16E76A}"/>
              </a:ext>
            </a:extLst>
          </p:cNvPr>
          <p:cNvSpPr txBox="1"/>
          <p:nvPr/>
        </p:nvSpPr>
        <p:spPr>
          <a:xfrm>
            <a:off x="4386567" y="3510788"/>
            <a:ext cx="156083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f(x):</a:t>
            </a:r>
            <a:endParaRPr sz="1800">
              <a:latin typeface="맑은 고딕"/>
              <a:cs typeface="맑은 고딕"/>
            </a:endParaRPr>
          </a:p>
          <a:p>
            <a:pPr marL="174625">
              <a:lnSpc>
                <a:spcPts val="2135"/>
              </a:lnSpc>
            </a:pPr>
            <a:r>
              <a:rPr sz="1800" spc="-10" dirty="0">
                <a:latin typeface="맑은 고딕"/>
                <a:cs typeface="맑은 고딕"/>
              </a:rPr>
              <a:t>return</a:t>
            </a:r>
            <a:r>
              <a:rPr sz="1800" spc="-5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w*x+b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FA87D148-8AB5-DECA-E705-575F9421C964}"/>
              </a:ext>
            </a:extLst>
          </p:cNvPr>
          <p:cNvSpPr txBox="1"/>
          <p:nvPr/>
        </p:nvSpPr>
        <p:spPr>
          <a:xfrm>
            <a:off x="8136432" y="5062220"/>
            <a:ext cx="159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1 2 3 4 5 6 7</a:t>
            </a:r>
            <a:r>
              <a:rPr sz="1800" spc="-10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0C8E3B49-B825-B907-BFBD-3F6326AE4D25}"/>
              </a:ext>
            </a:extLst>
          </p:cNvPr>
          <p:cNvSpPr/>
          <p:nvPr/>
        </p:nvSpPr>
        <p:spPr>
          <a:xfrm>
            <a:off x="8172273" y="4119939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DC95D20-D707-FA23-B50E-6AA5F8A025D7}"/>
              </a:ext>
            </a:extLst>
          </p:cNvPr>
          <p:cNvSpPr/>
          <p:nvPr/>
        </p:nvSpPr>
        <p:spPr>
          <a:xfrm>
            <a:off x="7929940" y="4770111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0C4A21C7-958B-C695-CD7B-D3D7B4D21FD7}"/>
              </a:ext>
            </a:extLst>
          </p:cNvPr>
          <p:cNvSpPr/>
          <p:nvPr/>
        </p:nvSpPr>
        <p:spPr>
          <a:xfrm>
            <a:off x="8334947" y="3583976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5AA34749-89A9-A033-8EA2-220EAA3C6968}"/>
              </a:ext>
            </a:extLst>
          </p:cNvPr>
          <p:cNvSpPr/>
          <p:nvPr/>
        </p:nvSpPr>
        <p:spPr>
          <a:xfrm>
            <a:off x="8534175" y="2993726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A7835B5B-3C33-DA54-8668-F361C1DC66C5}"/>
              </a:ext>
            </a:extLst>
          </p:cNvPr>
          <p:cNvSpPr/>
          <p:nvPr/>
        </p:nvSpPr>
        <p:spPr>
          <a:xfrm>
            <a:off x="7951430" y="2144370"/>
            <a:ext cx="946150" cy="2680970"/>
          </a:xfrm>
          <a:custGeom>
            <a:avLst/>
            <a:gdLst/>
            <a:ahLst/>
            <a:cxnLst/>
            <a:rect l="l" t="t" r="r" b="b"/>
            <a:pathLst>
              <a:path w="946150" h="2680970">
                <a:moveTo>
                  <a:pt x="0" y="2680396"/>
                </a:moveTo>
                <a:lnTo>
                  <a:pt x="945987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6400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점수</a:t>
            </a:r>
            <a:r>
              <a:rPr lang="en-US" altLang="ko-KR" sz="2800" spc="-10" dirty="0">
                <a:latin typeface="맑은 고딕"/>
                <a:cs typeface="맑은 고딕"/>
              </a:rPr>
              <a:t>(</a:t>
            </a:r>
            <a:r>
              <a:rPr lang="ko-KR" altLang="en-US" sz="2800" spc="-10" dirty="0">
                <a:latin typeface="나눔고딕"/>
                <a:cs typeface="나눔고딕"/>
              </a:rPr>
              <a:t>정수</a:t>
            </a:r>
            <a:r>
              <a:rPr lang="en-US" altLang="ko-KR" sz="2800" spc="-10" dirty="0">
                <a:latin typeface="맑은 고딕"/>
                <a:cs typeface="맑은 고딕"/>
              </a:rPr>
              <a:t>)</a:t>
            </a:r>
            <a:r>
              <a:rPr lang="ko-KR" altLang="en-US" sz="2800" spc="-10" dirty="0">
                <a:latin typeface="나눔고딕"/>
                <a:cs typeface="나눔고딕"/>
              </a:rPr>
              <a:t>가 </a:t>
            </a:r>
            <a:r>
              <a:rPr lang="ko-KR" altLang="en-US" sz="2800" spc="-5" dirty="0">
                <a:latin typeface="나눔고딕"/>
                <a:cs typeface="나눔고딕"/>
              </a:rPr>
              <a:t>아닌 </a:t>
            </a:r>
            <a:r>
              <a:rPr lang="en-US" altLang="ko-KR" sz="2800" spc="-5" dirty="0">
                <a:latin typeface="맑은 고딕"/>
                <a:cs typeface="맑은 고딕"/>
              </a:rPr>
              <a:t>Binary(Pass/fail) </a:t>
            </a:r>
            <a:r>
              <a:rPr lang="ko-KR" altLang="en-US" sz="2800" spc="-5" dirty="0">
                <a:latin typeface="나눔고딕"/>
                <a:cs typeface="나눔고딕"/>
              </a:rPr>
              <a:t>분류</a:t>
            </a:r>
            <a:r>
              <a:rPr lang="ko-KR" altLang="en-US" sz="2800" spc="54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문제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우리반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학생들의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en-US" altLang="ko-KR" sz="2400" dirty="0">
                <a:latin typeface="맑은 고딕"/>
                <a:cs typeface="맑은 고딕"/>
              </a:rPr>
              <a:t>H</a:t>
            </a:r>
            <a:r>
              <a:rPr lang="ko-KR" altLang="en-US" sz="2400" spc="-5" dirty="0">
                <a:latin typeface="맑은 고딕"/>
                <a:cs typeface="맑은 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대학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지원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결과가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아래와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같다</a:t>
            </a:r>
            <a:r>
              <a:rPr lang="en-US" altLang="ko-KR" sz="2400" spc="-5" dirty="0">
                <a:latin typeface="맑은 고딕"/>
                <a:cs typeface="맑은 고딕"/>
              </a:rPr>
              <a:t>.</a:t>
            </a:r>
            <a:r>
              <a:rPr lang="ko-KR" altLang="en-US" sz="2400" spc="0" dirty="0">
                <a:latin typeface="맑은 고딕"/>
                <a:cs typeface="맑은 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나는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en-US" altLang="ko-KR" sz="2400" spc="-5" dirty="0">
                <a:latin typeface="맑은 고딕"/>
                <a:cs typeface="맑은 고딕"/>
              </a:rPr>
              <a:t>7,3 </a:t>
            </a:r>
            <a:r>
              <a:rPr lang="ko-KR" altLang="en-US" sz="2400" spc="-5" dirty="0">
                <a:latin typeface="나눔고딕"/>
                <a:cs typeface="나눔고딕"/>
              </a:rPr>
              <a:t>했는데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합격할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cs typeface="나눔고딕"/>
              </a:rPr>
              <a:t>수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있을까</a:t>
            </a:r>
            <a:r>
              <a:rPr lang="en-US" altLang="ko-KR" sz="2400" spc="-5" dirty="0">
                <a:latin typeface="맑은 고딕"/>
                <a:cs typeface="맑은 고딕"/>
              </a:rPr>
              <a:t>?</a:t>
            </a:r>
            <a:endParaRPr lang="ko-KR" altLang="en-US" dirty="0">
              <a:latin typeface="맑은 고딕"/>
              <a:cs typeface="맑은 고딕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09F28B1-9C37-F12A-4036-1F07DD56C28F}"/>
              </a:ext>
            </a:extLst>
          </p:cNvPr>
          <p:cNvGraphicFramePr>
            <a:graphicFrameLocks noGrp="1"/>
          </p:cNvGraphicFramePr>
          <p:nvPr/>
        </p:nvGraphicFramePr>
        <p:xfrm>
          <a:off x="3491591" y="2996293"/>
          <a:ext cx="447548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11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수학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96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11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영어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96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latin typeface="맑은 고딕"/>
                          <a:cs typeface="맑은 고딕"/>
                        </a:rPr>
                        <a:t>합/불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야쓰오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3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불합격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오공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불합격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블리츠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합격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페이커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합격</a:t>
                      </a: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2675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5" dirty="0">
                <a:latin typeface="맑은 고딕"/>
                <a:cs typeface="맑은 고딕"/>
              </a:rPr>
              <a:t>Binary </a:t>
            </a:r>
            <a:r>
              <a:rPr lang="en-US" altLang="ko-KR" sz="2800" spc="-5" dirty="0">
                <a:latin typeface="맑은 고딕"/>
                <a:cs typeface="맑은 고딕"/>
              </a:rPr>
              <a:t>Classification (</a:t>
            </a:r>
            <a:r>
              <a:rPr lang="ko-KR" altLang="en-US" sz="2800" spc="-5" dirty="0">
                <a:latin typeface="나눔고딕"/>
                <a:cs typeface="나눔고딕"/>
              </a:rPr>
              <a:t>분류</a:t>
            </a:r>
            <a:r>
              <a:rPr lang="en-US" altLang="ko-KR" sz="2800" spc="-5" dirty="0">
                <a:latin typeface="맑은 고딕"/>
                <a:cs typeface="맑은 고딕"/>
              </a:rPr>
              <a:t>) </a:t>
            </a:r>
            <a:r>
              <a:rPr lang="ko-KR" altLang="en-US" sz="2800" spc="-10" dirty="0">
                <a:latin typeface="나눔고딕"/>
                <a:cs typeface="나눔고딕"/>
              </a:rPr>
              <a:t>문제는</a:t>
            </a:r>
            <a:r>
              <a:rPr lang="ko-KR" altLang="en-US" sz="2800" spc="17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무엇인가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spc="-10" dirty="0">
                <a:latin typeface="나눔고딕"/>
                <a:cs typeface="나눔고딕"/>
              </a:rPr>
              <a:t>스팸메일 검출</a:t>
            </a:r>
            <a:r>
              <a:rPr lang="en-US" altLang="ko-KR" sz="2400" spc="-10" dirty="0">
                <a:latin typeface="맑은 고딕"/>
                <a:cs typeface="맑은 고딕"/>
              </a:rPr>
              <a:t>: </a:t>
            </a:r>
            <a:r>
              <a:rPr lang="en-US" altLang="ko-KR" sz="2400" spc="-60" dirty="0">
                <a:latin typeface="맑은 고딕"/>
                <a:cs typeface="맑은 고딕"/>
              </a:rPr>
              <a:t>Yes, </a:t>
            </a:r>
            <a:r>
              <a:rPr lang="en-US" altLang="ko-KR" sz="2400" dirty="0">
                <a:latin typeface="맑은 고딕"/>
                <a:cs typeface="맑은 고딕"/>
              </a:rPr>
              <a:t>No</a:t>
            </a: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영화 </a:t>
            </a:r>
            <a:r>
              <a:rPr lang="ko-KR" altLang="en-US" sz="2400" spc="-10" dirty="0">
                <a:latin typeface="나눔고딕"/>
                <a:cs typeface="나눔고딕"/>
              </a:rPr>
              <a:t>추천</a:t>
            </a:r>
            <a:r>
              <a:rPr lang="en-US" altLang="ko-KR" sz="2400" spc="-10" dirty="0">
                <a:latin typeface="맑은 고딕"/>
                <a:cs typeface="맑은 고딕"/>
              </a:rPr>
              <a:t>: </a:t>
            </a:r>
            <a:r>
              <a:rPr lang="ko-KR" altLang="en-US" sz="2400" spc="-10" dirty="0">
                <a:latin typeface="나눔고딕"/>
                <a:cs typeface="나눔고딕"/>
              </a:rPr>
              <a:t>추천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 err="1">
                <a:latin typeface="나눔고딕"/>
                <a:cs typeface="나눔고딕"/>
              </a:rPr>
              <a:t>비추천</a:t>
            </a:r>
            <a:endParaRPr lang="en-US" altLang="ko-KR" sz="2400" spc="-10" dirty="0">
              <a:latin typeface="나눔고딕"/>
              <a:cs typeface="나눔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수능 합</a:t>
            </a:r>
            <a:r>
              <a:rPr lang="en-US" altLang="ko-KR" sz="2400" spc="-5" dirty="0">
                <a:latin typeface="맑은 고딕"/>
                <a:cs typeface="맑은 고딕"/>
              </a:rPr>
              <a:t>/</a:t>
            </a:r>
            <a:r>
              <a:rPr lang="ko-KR" altLang="en-US" sz="2400" spc="-5" dirty="0">
                <a:latin typeface="나눔고딕"/>
                <a:cs typeface="나눔고딕"/>
              </a:rPr>
              <a:t>불</a:t>
            </a:r>
            <a:r>
              <a:rPr lang="en-US" altLang="ko-KR" sz="2400" spc="-5" dirty="0">
                <a:latin typeface="맑은 고딕"/>
                <a:cs typeface="맑은 고딕"/>
              </a:rPr>
              <a:t>: </a:t>
            </a:r>
            <a:r>
              <a:rPr lang="ko-KR" altLang="en-US" sz="2400" spc="-10" dirty="0">
                <a:latin typeface="나눔고딕"/>
                <a:cs typeface="나눔고딕"/>
              </a:rPr>
              <a:t>합격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불합격</a:t>
            </a:r>
            <a:endParaRPr lang="en-US" altLang="ko-KR" sz="2400" spc="-10" dirty="0">
              <a:latin typeface="나눔고딕"/>
              <a:cs typeface="나눔고딕"/>
            </a:endParaRPr>
          </a:p>
          <a:p>
            <a:pPr marL="685800" lvl="1">
              <a:spcBef>
                <a:spcPts val="425"/>
              </a:spcBef>
            </a:pPr>
            <a:r>
              <a:rPr lang="en-US" altLang="ko-KR" sz="2400" spc="-10" dirty="0">
                <a:latin typeface="맑은 고딕"/>
                <a:cs typeface="맑은 고딕"/>
              </a:rPr>
              <a:t>Where </a:t>
            </a:r>
            <a:r>
              <a:rPr lang="en-US" altLang="ko-KR" sz="2400" spc="-5" dirty="0">
                <a:latin typeface="맑은 고딕"/>
                <a:cs typeface="맑은 고딕"/>
              </a:rPr>
              <a:t>y={0,</a:t>
            </a:r>
            <a:r>
              <a:rPr lang="en-US" altLang="ko-KR" sz="2400" dirty="0">
                <a:latin typeface="맑은 고딕"/>
                <a:cs typeface="맑은 고딕"/>
              </a:rPr>
              <a:t> 1}</a:t>
            </a:r>
            <a:endParaRPr lang="en-US" altLang="ko-KR" spc="-10" dirty="0">
              <a:latin typeface="나눔고딕"/>
              <a:cs typeface="맑은 고딕"/>
            </a:endParaRPr>
          </a:p>
          <a:p>
            <a:pPr marL="228600">
              <a:spcBef>
                <a:spcPts val="425"/>
              </a:spcBef>
            </a:pPr>
            <a:r>
              <a:rPr lang="en-US" altLang="ko-KR" sz="2800" spc="-5" dirty="0">
                <a:latin typeface="맑은 고딕"/>
                <a:cs typeface="맑은 고딕"/>
              </a:rPr>
              <a:t>Multinominal Classification (</a:t>
            </a:r>
            <a:r>
              <a:rPr lang="ko-KR" altLang="en-US" sz="2800" spc="-5" dirty="0">
                <a:latin typeface="나눔고딕"/>
                <a:cs typeface="나눔고딕"/>
              </a:rPr>
              <a:t>분류</a:t>
            </a:r>
            <a:r>
              <a:rPr lang="en-US" altLang="ko-KR" sz="2800" spc="-5" dirty="0">
                <a:latin typeface="맑은 고딕"/>
                <a:cs typeface="맑은 고딕"/>
              </a:rPr>
              <a:t>)</a:t>
            </a:r>
            <a:r>
              <a:rPr lang="ko-KR" altLang="en-US" sz="2800" spc="-10" dirty="0">
                <a:latin typeface="맑은 고딕"/>
                <a:cs typeface="맑은 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문제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수능 등급 </a:t>
            </a:r>
            <a:r>
              <a:rPr lang="ko-KR" altLang="en-US" sz="2400" spc="-10" dirty="0">
                <a:latin typeface="나눔고딕"/>
                <a:cs typeface="나눔고딕"/>
              </a:rPr>
              <a:t>분류</a:t>
            </a:r>
            <a:r>
              <a:rPr lang="en-US" altLang="ko-KR" sz="2400" spc="-10" dirty="0">
                <a:latin typeface="맑은 고딕"/>
                <a:cs typeface="맑은 고딕"/>
              </a:rPr>
              <a:t>: </a:t>
            </a:r>
            <a:r>
              <a:rPr lang="en-US" altLang="ko-KR" sz="2400" spc="-5" dirty="0">
                <a:latin typeface="맑은 고딕"/>
                <a:cs typeface="맑은 고딕"/>
              </a:rPr>
              <a:t>1</a:t>
            </a:r>
            <a:r>
              <a:rPr lang="ko-KR" altLang="en-US" sz="2400" spc="-5" dirty="0">
                <a:latin typeface="나눔고딕"/>
                <a:cs typeface="나눔고딕"/>
              </a:rPr>
              <a:t>등급</a:t>
            </a:r>
            <a:r>
              <a:rPr lang="en-US" altLang="ko-KR" sz="2400" spc="-5" dirty="0">
                <a:latin typeface="맑은 고딕"/>
                <a:cs typeface="맑은 고딕"/>
              </a:rPr>
              <a:t>, 2</a:t>
            </a:r>
            <a:r>
              <a:rPr lang="ko-KR" altLang="en-US" sz="2400" spc="-5" dirty="0">
                <a:latin typeface="나눔고딕"/>
                <a:cs typeface="나눔고딕"/>
              </a:rPr>
              <a:t>등급</a:t>
            </a:r>
            <a:r>
              <a:rPr lang="en-US" altLang="ko-KR" sz="2400" spc="-5" dirty="0">
                <a:latin typeface="맑은 고딕"/>
                <a:cs typeface="맑은 고딕"/>
              </a:rPr>
              <a:t>, 3</a:t>
            </a:r>
            <a:r>
              <a:rPr lang="ko-KR" altLang="en-US" sz="2400" spc="-5" dirty="0">
                <a:latin typeface="나눔고딕"/>
                <a:cs typeface="나눔고딕"/>
              </a:rPr>
              <a:t>등급</a:t>
            </a:r>
            <a:r>
              <a:rPr lang="en-US" altLang="ko-KR" sz="2400" spc="-5" dirty="0">
                <a:latin typeface="맑은 고딕"/>
                <a:cs typeface="맑은 고딕"/>
              </a:rPr>
              <a:t>,</a:t>
            </a:r>
            <a:r>
              <a:rPr lang="ko-KR" altLang="en-US" sz="2400" spc="265" dirty="0">
                <a:latin typeface="맑은 고딕"/>
                <a:cs typeface="맑은 고딕"/>
              </a:rPr>
              <a:t> </a:t>
            </a:r>
            <a:r>
              <a:rPr lang="en-US" altLang="ko-KR" sz="2400" spc="-10" dirty="0">
                <a:latin typeface="맑은 고딕"/>
                <a:cs typeface="맑은 고딕"/>
              </a:rPr>
              <a:t>4</a:t>
            </a:r>
            <a:r>
              <a:rPr lang="ko-KR" altLang="en-US" sz="2400" spc="-10" dirty="0">
                <a:latin typeface="나눔고딕"/>
                <a:cs typeface="나눔고딕"/>
              </a:rPr>
              <a:t>등급</a:t>
            </a:r>
            <a:endParaRPr lang="en-US" altLang="ko-KR" sz="2400" spc="-10" dirty="0">
              <a:latin typeface="나눔고딕"/>
              <a:cs typeface="나눔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객체 </a:t>
            </a:r>
            <a:r>
              <a:rPr lang="ko-KR" altLang="en-US" sz="2400" spc="-10" dirty="0">
                <a:latin typeface="나눔고딕"/>
                <a:cs typeface="나눔고딕"/>
              </a:rPr>
              <a:t>인식</a:t>
            </a:r>
            <a:r>
              <a:rPr lang="en-US" altLang="ko-KR" sz="2400" spc="-10" dirty="0">
                <a:latin typeface="맑은 고딕"/>
                <a:cs typeface="맑은 고딕"/>
              </a:rPr>
              <a:t>: </a:t>
            </a:r>
            <a:r>
              <a:rPr lang="ko-KR" altLang="en-US" sz="2400" spc="-10" dirty="0">
                <a:latin typeface="나눔고딕"/>
                <a:cs typeface="나눔고딕"/>
              </a:rPr>
              <a:t>고양이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강아지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사자</a:t>
            </a:r>
            <a:endParaRPr lang="en-US" altLang="ko-KR" spc="-10" dirty="0">
              <a:latin typeface="나눔고딕"/>
              <a:cs typeface="나눔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감정 </a:t>
            </a:r>
            <a:r>
              <a:rPr lang="ko-KR" altLang="en-US" sz="2400" spc="-10" dirty="0">
                <a:latin typeface="나눔고딕"/>
                <a:cs typeface="나눔고딕"/>
              </a:rPr>
              <a:t>인식</a:t>
            </a:r>
            <a:r>
              <a:rPr lang="en-US" altLang="ko-KR" sz="2400" spc="-10" dirty="0">
                <a:latin typeface="맑은 고딕"/>
                <a:cs typeface="맑은 고딕"/>
              </a:rPr>
              <a:t>: </a:t>
            </a:r>
            <a:r>
              <a:rPr lang="ko-KR" altLang="en-US" sz="2400" spc="-10" dirty="0">
                <a:latin typeface="나눔고딕"/>
                <a:cs typeface="나눔고딕"/>
              </a:rPr>
              <a:t>기쁨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슬픔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냉소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분노</a:t>
            </a:r>
            <a:endParaRPr lang="en-US" altLang="ko-KR" sz="2400" spc="-10" dirty="0">
              <a:latin typeface="나눔고딕"/>
              <a:cs typeface="나눔고딕"/>
            </a:endParaRPr>
          </a:p>
          <a:p>
            <a:pPr marL="685800" lvl="1">
              <a:spcBef>
                <a:spcPts val="425"/>
              </a:spcBef>
            </a:pPr>
            <a:r>
              <a:rPr lang="en-US" altLang="ko-KR" sz="2400" spc="-10" dirty="0">
                <a:latin typeface="맑은 고딕"/>
                <a:cs typeface="맑은 고딕"/>
              </a:rPr>
              <a:t>Where </a:t>
            </a:r>
            <a:r>
              <a:rPr lang="en-US" altLang="ko-KR" sz="2400" spc="-5" dirty="0">
                <a:latin typeface="맑은 고딕"/>
                <a:cs typeface="맑은 고딕"/>
              </a:rPr>
              <a:t>y={0, </a:t>
            </a:r>
            <a:r>
              <a:rPr lang="en-US" altLang="ko-KR" sz="2400" dirty="0">
                <a:latin typeface="맑은 고딕"/>
                <a:cs typeface="맑은 고딕"/>
              </a:rPr>
              <a:t>1, 2, ..</a:t>
            </a:r>
            <a:r>
              <a:rPr lang="en-US" altLang="ko-KR" sz="2400" spc="10" dirty="0">
                <a:latin typeface="맑은 고딕"/>
                <a:cs typeface="맑은 고딕"/>
              </a:rPr>
              <a:t> </a:t>
            </a:r>
            <a:r>
              <a:rPr lang="en-US" altLang="ko-KR" sz="2400" dirty="0">
                <a:latin typeface="맑은 고딕"/>
                <a:cs typeface="맑은 고딕"/>
              </a:rPr>
              <a:t>n}</a:t>
            </a:r>
            <a:endParaRPr lang="ko-KR" altLang="en-US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180471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spc="-5" dirty="0">
                <a:latin typeface="나눔고딕"/>
                <a:cs typeface="나눔고딕"/>
              </a:rPr>
              <a:t>합격 </a:t>
            </a:r>
            <a:r>
              <a:rPr lang="ko-KR" altLang="en-US" sz="2800" spc="-10" dirty="0">
                <a:latin typeface="나눔고딕"/>
                <a:cs typeface="나눔고딕"/>
              </a:rPr>
              <a:t>불합격을 어떻게 </a:t>
            </a:r>
            <a:r>
              <a:rPr lang="ko-KR" altLang="en-US" sz="2800" spc="-5" dirty="0">
                <a:latin typeface="나눔고딕"/>
                <a:cs typeface="나눔고딕"/>
              </a:rPr>
              <a:t>나눌 </a:t>
            </a:r>
            <a:r>
              <a:rPr lang="ko-KR" altLang="en-US" sz="2800" dirty="0">
                <a:latin typeface="나눔고딕"/>
                <a:cs typeface="나눔고딕"/>
              </a:rPr>
              <a:t>수</a:t>
            </a:r>
            <a:r>
              <a:rPr lang="ko-KR" altLang="en-US" sz="2800" spc="20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있을까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b="1" dirty="0">
                <a:solidFill>
                  <a:srgbClr val="FF0000"/>
                </a:solidFill>
                <a:latin typeface="맑은 고딕"/>
                <a:cs typeface="맑은 고딕"/>
              </a:rPr>
              <a:t>로지스틱 회귀</a:t>
            </a:r>
            <a:r>
              <a:rPr lang="ko-KR" altLang="en-US" sz="2400" dirty="0">
                <a:latin typeface="맑은 고딕"/>
                <a:cs typeface="맑은 고딕"/>
              </a:rPr>
              <a:t>의 목적은 일반적인 </a:t>
            </a:r>
            <a:r>
              <a:rPr lang="ko-KR" altLang="en-US" sz="2400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회귀 분석</a:t>
            </a:r>
            <a:r>
              <a:rPr lang="ko-KR" altLang="en-US" sz="2400" dirty="0">
                <a:latin typeface="맑은 고딕"/>
                <a:cs typeface="맑은 고딕"/>
              </a:rPr>
              <a:t>의 목표와 동일하게 </a:t>
            </a:r>
            <a:r>
              <a:rPr lang="ko-KR" altLang="en-US" sz="2400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종속 변수</a:t>
            </a:r>
            <a:r>
              <a:rPr lang="ko-KR" altLang="en-US" sz="2400" dirty="0">
                <a:latin typeface="맑은 고딕"/>
                <a:cs typeface="맑은 고딕"/>
              </a:rPr>
              <a:t>와 독립 </a:t>
            </a:r>
            <a:r>
              <a:rPr lang="ko-KR" altLang="en-US" sz="2400" dirty="0" err="1">
                <a:latin typeface="맑은 고딕"/>
                <a:cs typeface="맑은 고딕"/>
              </a:rPr>
              <a:t>변수간의</a:t>
            </a:r>
            <a:r>
              <a:rPr lang="ko-KR" altLang="en-US" sz="2400" dirty="0">
                <a:latin typeface="맑은 고딕"/>
                <a:cs typeface="맑은 고딕"/>
              </a:rPr>
              <a:t> 관계를</a:t>
            </a:r>
            <a:r>
              <a:rPr lang="ko-KR" altLang="en-US" sz="2400" spc="-9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구  체적인 함수로 나타내어 향후 예측 모델에 사용하는 것이다</a:t>
            </a:r>
            <a:r>
              <a:rPr lang="ko-KR" altLang="en-US" sz="2400" spc="-15" dirty="0">
                <a:latin typeface="맑은 고딕"/>
                <a:cs typeface="맑은 고딕"/>
              </a:rPr>
              <a:t> </a:t>
            </a:r>
            <a:r>
              <a:rPr lang="en-US" altLang="ko-KR" sz="2400" dirty="0">
                <a:latin typeface="맑은 고딕"/>
                <a:cs typeface="맑은 고딕"/>
              </a:rPr>
              <a:t>(</a:t>
            </a:r>
            <a:r>
              <a:rPr lang="ko-KR" altLang="en-US" sz="2400" dirty="0">
                <a:latin typeface="맑은 고딕"/>
                <a:cs typeface="맑은 고딕"/>
              </a:rPr>
              <a:t>위키</a:t>
            </a:r>
            <a:r>
              <a:rPr lang="en-US" altLang="ko-KR" sz="2400" dirty="0">
                <a:latin typeface="맑은 고딕"/>
                <a:cs typeface="맑은 고딕"/>
              </a:rPr>
              <a:t>)</a:t>
            </a:r>
            <a:endParaRPr lang="ko-KR" altLang="en-US" dirty="0">
              <a:latin typeface="맑은 고딕"/>
              <a:cs typeface="맑은 고딕"/>
            </a:endParaRP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DACE9662-EBD5-83BC-2DDE-23E16E59CCD2}"/>
              </a:ext>
            </a:extLst>
          </p:cNvPr>
          <p:cNvGraphicFramePr>
            <a:graphicFrameLocks noGrp="1"/>
          </p:cNvGraphicFramePr>
          <p:nvPr/>
        </p:nvGraphicFramePr>
        <p:xfrm>
          <a:off x="706947" y="3429000"/>
          <a:ext cx="447548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110"/>
                        </a:lnSpc>
                        <a:spcBef>
                          <a:spcPts val="459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수학 (x</a:t>
                      </a:r>
                      <a:r>
                        <a:rPr sz="1800" baseline="-13888" dirty="0">
                          <a:latin typeface="맑은 고딕"/>
                          <a:cs typeface="맑은 고딕"/>
                        </a:rPr>
                        <a:t>1</a:t>
                      </a:r>
                      <a:r>
                        <a:rPr sz="1800" dirty="0">
                          <a:latin typeface="맑은 고딕"/>
                          <a:cs typeface="맑은 고딕"/>
                        </a:rPr>
                        <a:t>)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110"/>
                        </a:lnSpc>
                        <a:spcBef>
                          <a:spcPts val="459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영어 (x</a:t>
                      </a:r>
                      <a:r>
                        <a:rPr sz="1800" baseline="-13888" dirty="0">
                          <a:latin typeface="맑은 고딕"/>
                          <a:cs typeface="맑은 고딕"/>
                        </a:rPr>
                        <a:t>2</a:t>
                      </a:r>
                      <a:r>
                        <a:rPr sz="1800" dirty="0">
                          <a:latin typeface="맑은 고딕"/>
                          <a:cs typeface="맑은 고딕"/>
                        </a:rPr>
                        <a:t>)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273685">
                        <a:lnSpc>
                          <a:spcPts val="2110"/>
                        </a:lnSpc>
                        <a:spcBef>
                          <a:spcPts val="459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합</a:t>
                      </a:r>
                      <a:r>
                        <a:rPr sz="1800" spc="-5" dirty="0">
                          <a:latin typeface="맑은 고딕"/>
                          <a:cs typeface="맑은 고딕"/>
                        </a:rPr>
                        <a:t>/</a:t>
                      </a:r>
                      <a:r>
                        <a:rPr sz="1800" dirty="0">
                          <a:latin typeface="맑은 고딕"/>
                          <a:cs typeface="맑은 고딕"/>
                        </a:rPr>
                        <a:t>불  </a:t>
                      </a:r>
                      <a:r>
                        <a:rPr sz="1800" spc="-5" dirty="0">
                          <a:latin typeface="맑은 고딕"/>
                          <a:cs typeface="맑은 고딕"/>
                        </a:rPr>
                        <a:t>(y)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야쓰오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3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불합격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오공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불합격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블리츠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합격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페이커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합격</a:t>
                      </a: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>
            <a:extLst>
              <a:ext uri="{FF2B5EF4-FFF2-40B4-BE49-F238E27FC236}">
                <a16:creationId xmlns:a16="http://schemas.microsoft.com/office/drawing/2014/main" id="{2EE3DD81-5DEC-7BD1-7E98-CB0EDB122960}"/>
              </a:ext>
            </a:extLst>
          </p:cNvPr>
          <p:cNvSpPr txBox="1"/>
          <p:nvPr/>
        </p:nvSpPr>
        <p:spPr>
          <a:xfrm>
            <a:off x="7242079" y="2820992"/>
            <a:ext cx="224790" cy="268033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13888" dirty="0">
                <a:latin typeface="Arial"/>
                <a:cs typeface="Arial"/>
              </a:rPr>
              <a:t>2</a:t>
            </a:r>
            <a:endParaRPr sz="1800" baseline="-13888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74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745ED06-C2D4-8F40-D1A2-17568E147B0B}"/>
              </a:ext>
            </a:extLst>
          </p:cNvPr>
          <p:cNvSpPr txBox="1"/>
          <p:nvPr/>
        </p:nvSpPr>
        <p:spPr>
          <a:xfrm>
            <a:off x="7688479" y="5609912"/>
            <a:ext cx="2466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r>
              <a:rPr sz="1800" baseline="-27777" dirty="0">
                <a:latin typeface="Arial"/>
                <a:cs typeface="Arial"/>
              </a:rPr>
              <a:t>1</a:t>
            </a:r>
            <a:endParaRPr sz="1800" baseline="-27777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B9F22DD-6B15-DEF6-CD0A-2C92E7B4E5FF}"/>
              </a:ext>
            </a:extLst>
          </p:cNvPr>
          <p:cNvSpPr/>
          <p:nvPr/>
        </p:nvSpPr>
        <p:spPr>
          <a:xfrm>
            <a:off x="8503875" y="3410472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BA74BF6-5616-7FC1-E5D6-11ED7280C859}"/>
              </a:ext>
            </a:extLst>
          </p:cNvPr>
          <p:cNvSpPr/>
          <p:nvPr/>
        </p:nvSpPr>
        <p:spPr>
          <a:xfrm>
            <a:off x="7465133" y="2917420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2"/>
                </a:moveTo>
                <a:lnTo>
                  <a:pt x="34925" y="87312"/>
                </a:lnTo>
                <a:lnTo>
                  <a:pt x="34923" y="2648342"/>
                </a:lnTo>
                <a:lnTo>
                  <a:pt x="69848" y="2648342"/>
                </a:lnTo>
                <a:lnTo>
                  <a:pt x="69850" y="87312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2"/>
                </a:lnTo>
                <a:lnTo>
                  <a:pt x="96043" y="87312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2"/>
                </a:moveTo>
                <a:lnTo>
                  <a:pt x="69850" y="87312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73EB83C-EAAD-DD46-B7C4-26DE27E23F55}"/>
              </a:ext>
            </a:extLst>
          </p:cNvPr>
          <p:cNvSpPr/>
          <p:nvPr/>
        </p:nvSpPr>
        <p:spPr>
          <a:xfrm>
            <a:off x="7527542" y="5502489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4"/>
                </a:lnTo>
                <a:lnTo>
                  <a:pt x="2583522" y="69849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5" y="69849"/>
                </a:lnTo>
                <a:lnTo>
                  <a:pt x="2531135" y="34924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5" y="34924"/>
                </a:lnTo>
                <a:lnTo>
                  <a:pt x="2531135" y="69849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D4BC570-4E21-0E6A-8007-A5D39C83312E}"/>
              </a:ext>
            </a:extLst>
          </p:cNvPr>
          <p:cNvSpPr txBox="1"/>
          <p:nvPr/>
        </p:nvSpPr>
        <p:spPr>
          <a:xfrm>
            <a:off x="7831610" y="4937320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8ED97B2-A31D-9DF6-E527-68303B14833F}"/>
              </a:ext>
            </a:extLst>
          </p:cNvPr>
          <p:cNvSpPr/>
          <p:nvPr/>
        </p:nvSpPr>
        <p:spPr>
          <a:xfrm>
            <a:off x="9157019" y="5054218"/>
            <a:ext cx="115163" cy="179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DCAC174-1557-B12F-819F-C5DE78F52052}"/>
              </a:ext>
            </a:extLst>
          </p:cNvPr>
          <p:cNvSpPr/>
          <p:nvPr/>
        </p:nvSpPr>
        <p:spPr>
          <a:xfrm>
            <a:off x="9755735" y="4509934"/>
            <a:ext cx="102069" cy="16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5FC2CC-AA98-0BA3-A99C-92841C3BA01B}"/>
              </a:ext>
            </a:extLst>
          </p:cNvPr>
          <p:cNvSpPr/>
          <p:nvPr/>
        </p:nvSpPr>
        <p:spPr>
          <a:xfrm>
            <a:off x="7939961" y="4741314"/>
            <a:ext cx="147823" cy="168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DBCFB6D-C609-4C45-2951-0E5C848A5414}"/>
              </a:ext>
            </a:extLst>
          </p:cNvPr>
          <p:cNvSpPr/>
          <p:nvPr/>
        </p:nvSpPr>
        <p:spPr>
          <a:xfrm>
            <a:off x="7500081" y="3331679"/>
            <a:ext cx="2755900" cy="1461770"/>
          </a:xfrm>
          <a:custGeom>
            <a:avLst/>
            <a:gdLst/>
            <a:ahLst/>
            <a:cxnLst/>
            <a:rect l="l" t="t" r="r" b="b"/>
            <a:pathLst>
              <a:path w="2755900" h="1461770">
                <a:moveTo>
                  <a:pt x="0" y="1461290"/>
                </a:moveTo>
                <a:lnTo>
                  <a:pt x="2755566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E629944-B9FF-EC92-401E-3557D14517B4}"/>
              </a:ext>
            </a:extLst>
          </p:cNvPr>
          <p:cNvSpPr/>
          <p:nvPr/>
        </p:nvSpPr>
        <p:spPr>
          <a:xfrm>
            <a:off x="8427640" y="2968830"/>
            <a:ext cx="1379220" cy="2562860"/>
          </a:xfrm>
          <a:custGeom>
            <a:avLst/>
            <a:gdLst/>
            <a:ahLst/>
            <a:cxnLst/>
            <a:rect l="l" t="t" r="r" b="b"/>
            <a:pathLst>
              <a:path w="1379220" h="2562860">
                <a:moveTo>
                  <a:pt x="0" y="2562829"/>
                </a:moveTo>
                <a:lnTo>
                  <a:pt x="1379128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7B240CC8-33B3-7650-292A-E89A9A65A317}"/>
              </a:ext>
            </a:extLst>
          </p:cNvPr>
          <p:cNvSpPr/>
          <p:nvPr/>
        </p:nvSpPr>
        <p:spPr>
          <a:xfrm>
            <a:off x="7518188" y="4062324"/>
            <a:ext cx="2781300" cy="342900"/>
          </a:xfrm>
          <a:custGeom>
            <a:avLst/>
            <a:gdLst/>
            <a:ahLst/>
            <a:cxnLst/>
            <a:rect l="l" t="t" r="r" b="b"/>
            <a:pathLst>
              <a:path w="2781300" h="342900">
                <a:moveTo>
                  <a:pt x="0" y="342304"/>
                </a:moveTo>
                <a:lnTo>
                  <a:pt x="2781003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B01090A-9DF9-EE5E-F76F-41CD28BDB8DA}"/>
              </a:ext>
            </a:extLst>
          </p:cNvPr>
          <p:cNvSpPr/>
          <p:nvPr/>
        </p:nvSpPr>
        <p:spPr>
          <a:xfrm>
            <a:off x="7820187" y="2968830"/>
            <a:ext cx="1054100" cy="2562860"/>
          </a:xfrm>
          <a:custGeom>
            <a:avLst/>
            <a:gdLst/>
            <a:ahLst/>
            <a:cxnLst/>
            <a:rect l="l" t="t" r="r" b="b"/>
            <a:pathLst>
              <a:path w="1054100" h="2562860">
                <a:moveTo>
                  <a:pt x="0" y="2562829"/>
                </a:moveTo>
                <a:lnTo>
                  <a:pt x="1053767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82217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spc="-5" dirty="0">
                <a:latin typeface="나눔고딕"/>
                <a:cs typeface="나눔고딕"/>
              </a:rPr>
              <a:t>합격 </a:t>
            </a:r>
            <a:r>
              <a:rPr lang="ko-KR" altLang="en-US" sz="2800" spc="-10" dirty="0">
                <a:latin typeface="나눔고딕"/>
                <a:cs typeface="나눔고딕"/>
              </a:rPr>
              <a:t>불합격은 숫자가</a:t>
            </a:r>
            <a:r>
              <a:rPr lang="ko-KR" altLang="en-US" sz="2800" spc="51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아닌데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숫자로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만들지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뭐</a:t>
            </a:r>
            <a:r>
              <a:rPr lang="en-US" altLang="ko-KR" sz="1800" dirty="0">
                <a:solidFill>
                  <a:srgbClr val="202122"/>
                </a:solidFill>
                <a:latin typeface="Arial"/>
                <a:cs typeface="Arial"/>
              </a:rPr>
              <a:t>!</a:t>
            </a:r>
            <a:r>
              <a:rPr lang="ko-KR" altLang="en-US" sz="18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종속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변수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202122"/>
                </a:solidFill>
                <a:latin typeface="Arial"/>
                <a:cs typeface="Arial"/>
              </a:rPr>
              <a:t>y</a:t>
            </a:r>
            <a:r>
              <a:rPr lang="ko-KR" altLang="en-US" sz="18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결과의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spc="-5" dirty="0">
                <a:solidFill>
                  <a:srgbClr val="202122"/>
                </a:solidFill>
                <a:latin typeface="맑은 고딕"/>
                <a:cs typeface="맑은 고딕"/>
              </a:rPr>
              <a:t>범위를</a:t>
            </a:r>
            <a:r>
              <a:rPr lang="en-US" altLang="ko-KR" sz="1800" spc="-5" dirty="0">
                <a:solidFill>
                  <a:srgbClr val="202122"/>
                </a:solidFill>
                <a:latin typeface="Arial"/>
                <a:cs typeface="Arial"/>
              </a:rPr>
              <a:t>[0,1]</a:t>
            </a:r>
            <a:r>
              <a:rPr lang="ko-KR" altLang="en-US" sz="1800" spc="-5" dirty="0">
                <a:solidFill>
                  <a:srgbClr val="202122"/>
                </a:solidFill>
                <a:latin typeface="맑은 고딕"/>
                <a:cs typeface="맑은 고딕"/>
              </a:rPr>
              <a:t>로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제한해서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202122"/>
                </a:solidFill>
                <a:latin typeface="Arial"/>
                <a:cs typeface="Arial"/>
              </a:rPr>
              <a:t>0</a:t>
            </a:r>
            <a:r>
              <a:rPr lang="ko-KR" altLang="en-US" sz="1800" spc="-5" dirty="0">
                <a:solidFill>
                  <a:srgbClr val="202122"/>
                </a:solidFill>
                <a:latin typeface="맑은 고딕"/>
                <a:cs typeface="맑은 고딕"/>
              </a:rPr>
              <a:t>이면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불합격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202122"/>
                </a:solidFill>
                <a:latin typeface="Arial"/>
                <a:cs typeface="Arial"/>
              </a:rPr>
              <a:t>1</a:t>
            </a:r>
            <a:r>
              <a:rPr lang="ko-KR" altLang="en-US" sz="1800" spc="-5" dirty="0">
                <a:solidFill>
                  <a:srgbClr val="202122"/>
                </a:solidFill>
                <a:latin typeface="맑은 고딕"/>
                <a:cs typeface="맑은 고딕"/>
              </a:rPr>
              <a:t>이면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합격으로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만들자</a:t>
            </a:r>
            <a:r>
              <a:rPr lang="en-US" altLang="ko-KR" sz="1800" dirty="0">
                <a:solidFill>
                  <a:srgbClr val="202122"/>
                </a:solidFill>
                <a:latin typeface="Arial"/>
                <a:cs typeface="Arial"/>
              </a:rPr>
              <a:t>!</a:t>
            </a:r>
          </a:p>
          <a:p>
            <a:pPr marL="685800" lvl="1">
              <a:spcBef>
                <a:spcPts val="425"/>
              </a:spcBef>
            </a:pP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종속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변수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202122"/>
                </a:solidFill>
                <a:latin typeface="Arial"/>
                <a:cs typeface="Arial"/>
              </a:rPr>
              <a:t>y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가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 err="1">
                <a:solidFill>
                  <a:srgbClr val="202122"/>
                </a:solidFill>
                <a:latin typeface="맑은 고딕"/>
                <a:cs typeface="맑은 고딕"/>
              </a:rPr>
              <a:t>이진적이기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때문에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u="sng" dirty="0">
                <a:solidFill>
                  <a:srgbClr val="202122"/>
                </a:solidFill>
                <a:uFill>
                  <a:solidFill>
                    <a:srgbClr val="202122"/>
                  </a:solidFill>
                </a:uFill>
                <a:latin typeface="맑은 고딕"/>
                <a:cs typeface="맑은 고딕"/>
              </a:rPr>
              <a:t>조건부</a:t>
            </a:r>
            <a:r>
              <a:rPr lang="ko-KR" altLang="en-US" sz="1800" u="sng" spc="-140" dirty="0">
                <a:solidFill>
                  <a:srgbClr val="202122"/>
                </a:solidFill>
                <a:uFill>
                  <a:solidFill>
                    <a:srgbClr val="202122"/>
                  </a:solidFill>
                </a:uFill>
                <a:latin typeface="맑은 고딕"/>
                <a:cs typeface="맑은 고딕"/>
              </a:rPr>
              <a:t> </a:t>
            </a:r>
            <a:r>
              <a:rPr lang="ko-KR" altLang="en-US" sz="1800" u="sng" spc="-5" dirty="0">
                <a:solidFill>
                  <a:srgbClr val="202122"/>
                </a:solidFill>
                <a:uFill>
                  <a:solidFill>
                    <a:srgbClr val="202122"/>
                  </a:solidFill>
                </a:uFill>
                <a:latin typeface="맑은 고딕"/>
                <a:cs typeface="맑은 고딕"/>
              </a:rPr>
              <a:t>확률</a:t>
            </a:r>
            <a:r>
              <a:rPr lang="en-US" altLang="ko-KR" sz="1800" spc="-5" dirty="0">
                <a:solidFill>
                  <a:srgbClr val="202122"/>
                </a:solidFill>
                <a:latin typeface="Arial"/>
                <a:cs typeface="Arial"/>
              </a:rPr>
              <a:t>(P(</a:t>
            </a:r>
            <a:r>
              <a:rPr lang="en-US" altLang="ko-KR" sz="1800" spc="-5" dirty="0" err="1">
                <a:solidFill>
                  <a:srgbClr val="202122"/>
                </a:solidFill>
                <a:latin typeface="Arial"/>
                <a:cs typeface="Arial"/>
              </a:rPr>
              <a:t>y│x</a:t>
            </a:r>
            <a:r>
              <a:rPr lang="en-US" altLang="ko-KR" sz="1800" spc="-5" dirty="0">
                <a:solidFill>
                  <a:srgbClr val="202122"/>
                </a:solidFill>
                <a:latin typeface="Arial"/>
                <a:cs typeface="Arial"/>
              </a:rPr>
              <a:t>))</a:t>
            </a:r>
            <a:r>
              <a:rPr lang="ko-KR" altLang="en-US" sz="1800" spc="-5" dirty="0">
                <a:solidFill>
                  <a:srgbClr val="202122"/>
                </a:solidFill>
                <a:latin typeface="맑은 고딕"/>
                <a:cs typeface="맑은 고딕"/>
              </a:rPr>
              <a:t>의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분포가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u="sng" dirty="0">
                <a:solidFill>
                  <a:srgbClr val="202122"/>
                </a:solidFill>
                <a:uFill>
                  <a:solidFill>
                    <a:srgbClr val="202122"/>
                  </a:solidFill>
                </a:uFill>
                <a:latin typeface="맑은 고딕"/>
                <a:cs typeface="맑은 고딕"/>
              </a:rPr>
              <a:t>이항</a:t>
            </a:r>
            <a:r>
              <a:rPr lang="ko-KR" altLang="en-US" sz="1800" u="sng" spc="-140" dirty="0">
                <a:solidFill>
                  <a:srgbClr val="202122"/>
                </a:solidFill>
                <a:uFill>
                  <a:solidFill>
                    <a:srgbClr val="202122"/>
                  </a:solidFill>
                </a:uFill>
                <a:latin typeface="맑은 고딕"/>
                <a:cs typeface="맑은 고딕"/>
              </a:rPr>
              <a:t> </a:t>
            </a:r>
            <a:r>
              <a:rPr lang="ko-KR" altLang="en-US" sz="1800" u="sng" dirty="0">
                <a:solidFill>
                  <a:srgbClr val="202122"/>
                </a:solidFill>
                <a:uFill>
                  <a:solidFill>
                    <a:srgbClr val="202122"/>
                  </a:solidFill>
                </a:uFill>
                <a:latin typeface="맑은 고딕"/>
                <a:cs typeface="맑은 고딕"/>
              </a:rPr>
              <a:t>분포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를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따른다</a:t>
            </a:r>
            <a:endParaRPr lang="en-US" altLang="ko-KR" sz="1800" dirty="0">
              <a:solidFill>
                <a:srgbClr val="202122"/>
              </a:solidFill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종속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변수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202122"/>
                </a:solidFill>
                <a:latin typeface="Arial"/>
                <a:cs typeface="Arial"/>
              </a:rPr>
              <a:t>y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의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결과는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202122"/>
                </a:solidFill>
                <a:latin typeface="Arial"/>
                <a:cs typeface="Arial"/>
              </a:rPr>
              <a:t>0</a:t>
            </a:r>
            <a:r>
              <a:rPr lang="ko-KR" altLang="en-US" sz="1800" spc="-5" dirty="0">
                <a:solidFill>
                  <a:srgbClr val="202122"/>
                </a:solidFill>
                <a:latin typeface="맑은 고딕"/>
                <a:cs typeface="맑은 고딕"/>
              </a:rPr>
              <a:t>과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202122"/>
                </a:solidFill>
                <a:latin typeface="Arial"/>
                <a:cs typeface="Arial"/>
              </a:rPr>
              <a:t>1,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두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개의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경우만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존재하는데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반해</a:t>
            </a:r>
            <a:r>
              <a:rPr lang="en-US" altLang="ko-KR" sz="1800" dirty="0">
                <a:solidFill>
                  <a:srgbClr val="202122"/>
                </a:solidFill>
                <a:latin typeface="Arial"/>
                <a:cs typeface="Arial"/>
              </a:rPr>
              <a:t>,</a:t>
            </a:r>
            <a:r>
              <a:rPr lang="ko-KR" altLang="en-US" sz="18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ko-KR" altLang="en-US" sz="1800" u="sng" dirty="0">
                <a:solidFill>
                  <a:srgbClr val="202122"/>
                </a:solidFill>
                <a:uFill>
                  <a:solidFill>
                    <a:srgbClr val="202122"/>
                  </a:solidFill>
                </a:uFill>
                <a:latin typeface="맑은 고딕"/>
                <a:cs typeface="맑은 고딕"/>
              </a:rPr>
              <a:t>단순</a:t>
            </a:r>
            <a:r>
              <a:rPr lang="ko-KR" altLang="en-US" sz="1800" u="sng" spc="-140" dirty="0">
                <a:solidFill>
                  <a:srgbClr val="202122"/>
                </a:solidFill>
                <a:uFill>
                  <a:solidFill>
                    <a:srgbClr val="202122"/>
                  </a:solidFill>
                </a:uFill>
                <a:latin typeface="맑은 고딕"/>
                <a:cs typeface="맑은 고딕"/>
              </a:rPr>
              <a:t> </a:t>
            </a:r>
            <a:r>
              <a:rPr lang="ko-KR" altLang="en-US" sz="1800" u="sng" dirty="0">
                <a:solidFill>
                  <a:srgbClr val="202122"/>
                </a:solidFill>
                <a:uFill>
                  <a:solidFill>
                    <a:srgbClr val="202122"/>
                  </a:solidFill>
                </a:uFill>
                <a:latin typeface="맑은 고딕"/>
                <a:cs typeface="맑은 고딕"/>
              </a:rPr>
              <a:t>선형</a:t>
            </a:r>
            <a:r>
              <a:rPr lang="ko-KR" altLang="en-US" sz="1800" u="sng" spc="-140" dirty="0">
                <a:solidFill>
                  <a:srgbClr val="202122"/>
                </a:solidFill>
                <a:uFill>
                  <a:solidFill>
                    <a:srgbClr val="202122"/>
                  </a:solidFill>
                </a:uFill>
                <a:latin typeface="맑은 고딕"/>
                <a:cs typeface="맑은 고딕"/>
              </a:rPr>
              <a:t> </a:t>
            </a:r>
            <a:r>
              <a:rPr lang="ko-KR" altLang="en-US" sz="1800" u="sng" dirty="0">
                <a:solidFill>
                  <a:srgbClr val="202122"/>
                </a:solidFill>
                <a:uFill>
                  <a:solidFill>
                    <a:srgbClr val="202122"/>
                  </a:solidFill>
                </a:uFill>
                <a:latin typeface="맑은 고딕"/>
                <a:cs typeface="맑은 고딕"/>
              </a:rPr>
              <a:t>회귀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를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적용하면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spc="-5" dirty="0">
                <a:solidFill>
                  <a:srgbClr val="202122"/>
                </a:solidFill>
                <a:latin typeface="맑은 고딕"/>
                <a:cs typeface="맑은 고딕"/>
              </a:rPr>
              <a:t>범위</a:t>
            </a:r>
            <a:r>
              <a:rPr lang="en-US" altLang="ko-KR" sz="1800" spc="-5" dirty="0">
                <a:solidFill>
                  <a:srgbClr val="202122"/>
                </a:solidFill>
                <a:latin typeface="Arial"/>
                <a:cs typeface="Arial"/>
              </a:rPr>
              <a:t>[0,1]</a:t>
            </a:r>
            <a:r>
              <a:rPr lang="ko-KR" altLang="en-US" sz="1800" spc="-5" dirty="0">
                <a:solidFill>
                  <a:srgbClr val="202122"/>
                </a:solidFill>
                <a:latin typeface="맑은 고딕"/>
                <a:cs typeface="맑은 고딕"/>
              </a:rPr>
              <a:t>를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벗  어나는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결과가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나오기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때문에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오히려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예측의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정확도만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떨어뜨리게</a:t>
            </a:r>
            <a:r>
              <a:rPr lang="ko-KR" altLang="en-US" sz="18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된다</a:t>
            </a:r>
            <a:r>
              <a:rPr lang="en-US" altLang="ko-KR" sz="1800" dirty="0">
                <a:solidFill>
                  <a:srgbClr val="202122"/>
                </a:solidFill>
                <a:latin typeface="Arial"/>
                <a:cs typeface="Arial"/>
              </a:rPr>
              <a:t>.</a:t>
            </a:r>
            <a:r>
              <a:rPr lang="ko-KR" altLang="en-US" sz="1800" spc="-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1800" dirty="0">
                <a:solidFill>
                  <a:srgbClr val="202122"/>
                </a:solidFill>
                <a:latin typeface="Arial"/>
                <a:cs typeface="Arial"/>
              </a:rPr>
              <a:t>(</a:t>
            </a:r>
            <a:r>
              <a:rPr lang="ko-KR" altLang="en-US" sz="1800" dirty="0">
                <a:solidFill>
                  <a:srgbClr val="202122"/>
                </a:solidFill>
                <a:latin typeface="맑은 고딕"/>
                <a:cs typeface="맑은 고딕"/>
              </a:rPr>
              <a:t>위키</a:t>
            </a:r>
            <a:r>
              <a:rPr lang="en-US" altLang="ko-KR" sz="1800" dirty="0">
                <a:solidFill>
                  <a:srgbClr val="202122"/>
                </a:solidFill>
                <a:latin typeface="Arial"/>
                <a:cs typeface="Arial"/>
              </a:rPr>
              <a:t>)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EE3DD81-5DEC-7BD1-7E98-CB0EDB122960}"/>
              </a:ext>
            </a:extLst>
          </p:cNvPr>
          <p:cNvSpPr txBox="1"/>
          <p:nvPr/>
        </p:nvSpPr>
        <p:spPr>
          <a:xfrm>
            <a:off x="7242079" y="2820992"/>
            <a:ext cx="224790" cy="268033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13888" dirty="0">
                <a:latin typeface="Arial"/>
                <a:cs typeface="Arial"/>
              </a:rPr>
              <a:t>2</a:t>
            </a:r>
            <a:endParaRPr sz="1800" baseline="-13888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74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745ED06-C2D4-8F40-D1A2-17568E147B0B}"/>
              </a:ext>
            </a:extLst>
          </p:cNvPr>
          <p:cNvSpPr txBox="1"/>
          <p:nvPr/>
        </p:nvSpPr>
        <p:spPr>
          <a:xfrm>
            <a:off x="7688479" y="5609912"/>
            <a:ext cx="2466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r>
              <a:rPr sz="1800" baseline="-27777" dirty="0">
                <a:latin typeface="Arial"/>
                <a:cs typeface="Arial"/>
              </a:rPr>
              <a:t>1</a:t>
            </a:r>
            <a:endParaRPr sz="1800" baseline="-27777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B9F22DD-6B15-DEF6-CD0A-2C92E7B4E5FF}"/>
              </a:ext>
            </a:extLst>
          </p:cNvPr>
          <p:cNvSpPr/>
          <p:nvPr/>
        </p:nvSpPr>
        <p:spPr>
          <a:xfrm>
            <a:off x="8503875" y="3410472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BA74BF6-5616-7FC1-E5D6-11ED7280C859}"/>
              </a:ext>
            </a:extLst>
          </p:cNvPr>
          <p:cNvSpPr/>
          <p:nvPr/>
        </p:nvSpPr>
        <p:spPr>
          <a:xfrm>
            <a:off x="7465133" y="2917420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2"/>
                </a:moveTo>
                <a:lnTo>
                  <a:pt x="34925" y="87312"/>
                </a:lnTo>
                <a:lnTo>
                  <a:pt x="34923" y="2648342"/>
                </a:lnTo>
                <a:lnTo>
                  <a:pt x="69848" y="2648342"/>
                </a:lnTo>
                <a:lnTo>
                  <a:pt x="69850" y="87312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2"/>
                </a:lnTo>
                <a:lnTo>
                  <a:pt x="96043" y="87312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2"/>
                </a:moveTo>
                <a:lnTo>
                  <a:pt x="69850" y="87312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73EB83C-EAAD-DD46-B7C4-26DE27E23F55}"/>
              </a:ext>
            </a:extLst>
          </p:cNvPr>
          <p:cNvSpPr/>
          <p:nvPr/>
        </p:nvSpPr>
        <p:spPr>
          <a:xfrm>
            <a:off x="7527542" y="5502489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4"/>
                </a:lnTo>
                <a:lnTo>
                  <a:pt x="2583522" y="69849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5" y="69849"/>
                </a:lnTo>
                <a:lnTo>
                  <a:pt x="2531135" y="34924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5" y="34924"/>
                </a:lnTo>
                <a:lnTo>
                  <a:pt x="2531135" y="69849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D4BC570-4E21-0E6A-8007-A5D39C83312E}"/>
              </a:ext>
            </a:extLst>
          </p:cNvPr>
          <p:cNvSpPr txBox="1"/>
          <p:nvPr/>
        </p:nvSpPr>
        <p:spPr>
          <a:xfrm>
            <a:off x="7831610" y="4937320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8ED97B2-A31D-9DF6-E527-68303B14833F}"/>
              </a:ext>
            </a:extLst>
          </p:cNvPr>
          <p:cNvSpPr/>
          <p:nvPr/>
        </p:nvSpPr>
        <p:spPr>
          <a:xfrm>
            <a:off x="9157019" y="5054218"/>
            <a:ext cx="115163" cy="179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DCAC174-1557-B12F-819F-C5DE78F52052}"/>
              </a:ext>
            </a:extLst>
          </p:cNvPr>
          <p:cNvSpPr/>
          <p:nvPr/>
        </p:nvSpPr>
        <p:spPr>
          <a:xfrm>
            <a:off x="9755735" y="4509934"/>
            <a:ext cx="102069" cy="16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5FC2CC-AA98-0BA3-A99C-92841C3BA01B}"/>
              </a:ext>
            </a:extLst>
          </p:cNvPr>
          <p:cNvSpPr/>
          <p:nvPr/>
        </p:nvSpPr>
        <p:spPr>
          <a:xfrm>
            <a:off x="7939961" y="4741314"/>
            <a:ext cx="147823" cy="168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DBCFB6D-C609-4C45-2951-0E5C848A5414}"/>
              </a:ext>
            </a:extLst>
          </p:cNvPr>
          <p:cNvSpPr/>
          <p:nvPr/>
        </p:nvSpPr>
        <p:spPr>
          <a:xfrm>
            <a:off x="7500081" y="3331679"/>
            <a:ext cx="2755900" cy="1461770"/>
          </a:xfrm>
          <a:custGeom>
            <a:avLst/>
            <a:gdLst/>
            <a:ahLst/>
            <a:cxnLst/>
            <a:rect l="l" t="t" r="r" b="b"/>
            <a:pathLst>
              <a:path w="2755900" h="1461770">
                <a:moveTo>
                  <a:pt x="0" y="1461290"/>
                </a:moveTo>
                <a:lnTo>
                  <a:pt x="2755566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E629944-B9FF-EC92-401E-3557D14517B4}"/>
              </a:ext>
            </a:extLst>
          </p:cNvPr>
          <p:cNvSpPr/>
          <p:nvPr/>
        </p:nvSpPr>
        <p:spPr>
          <a:xfrm>
            <a:off x="8427640" y="2968830"/>
            <a:ext cx="1379220" cy="2562860"/>
          </a:xfrm>
          <a:custGeom>
            <a:avLst/>
            <a:gdLst/>
            <a:ahLst/>
            <a:cxnLst/>
            <a:rect l="l" t="t" r="r" b="b"/>
            <a:pathLst>
              <a:path w="1379220" h="2562860">
                <a:moveTo>
                  <a:pt x="0" y="2562829"/>
                </a:moveTo>
                <a:lnTo>
                  <a:pt x="1379128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7B240CC8-33B3-7650-292A-E89A9A65A317}"/>
              </a:ext>
            </a:extLst>
          </p:cNvPr>
          <p:cNvSpPr/>
          <p:nvPr/>
        </p:nvSpPr>
        <p:spPr>
          <a:xfrm>
            <a:off x="7518188" y="4062324"/>
            <a:ext cx="2781300" cy="342900"/>
          </a:xfrm>
          <a:custGeom>
            <a:avLst/>
            <a:gdLst/>
            <a:ahLst/>
            <a:cxnLst/>
            <a:rect l="l" t="t" r="r" b="b"/>
            <a:pathLst>
              <a:path w="2781300" h="342900">
                <a:moveTo>
                  <a:pt x="0" y="342304"/>
                </a:moveTo>
                <a:lnTo>
                  <a:pt x="2781003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B01090A-9DF9-EE5E-F76F-41CD28BDB8DA}"/>
              </a:ext>
            </a:extLst>
          </p:cNvPr>
          <p:cNvSpPr/>
          <p:nvPr/>
        </p:nvSpPr>
        <p:spPr>
          <a:xfrm>
            <a:off x="7820187" y="2968830"/>
            <a:ext cx="1054100" cy="2562860"/>
          </a:xfrm>
          <a:custGeom>
            <a:avLst/>
            <a:gdLst/>
            <a:ahLst/>
            <a:cxnLst/>
            <a:rect l="l" t="t" r="r" b="b"/>
            <a:pathLst>
              <a:path w="1054100" h="2562860">
                <a:moveTo>
                  <a:pt x="0" y="2562829"/>
                </a:moveTo>
                <a:lnTo>
                  <a:pt x="1053767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4">
            <a:extLst>
              <a:ext uri="{FF2B5EF4-FFF2-40B4-BE49-F238E27FC236}">
                <a16:creationId xmlns:a16="http://schemas.microsoft.com/office/drawing/2014/main" id="{88D2C7B0-3B3F-20A8-2859-49778F33F71A}"/>
              </a:ext>
            </a:extLst>
          </p:cNvPr>
          <p:cNvGraphicFramePr>
            <a:graphicFrameLocks noGrp="1"/>
          </p:cNvGraphicFramePr>
          <p:nvPr/>
        </p:nvGraphicFramePr>
        <p:xfrm>
          <a:off x="1042666" y="3448214"/>
          <a:ext cx="447548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110"/>
                        </a:lnSpc>
                        <a:spcBef>
                          <a:spcPts val="459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수학 (x</a:t>
                      </a:r>
                      <a:r>
                        <a:rPr sz="1800" baseline="-13888" dirty="0">
                          <a:latin typeface="맑은 고딕"/>
                          <a:cs typeface="맑은 고딕"/>
                        </a:rPr>
                        <a:t>1</a:t>
                      </a:r>
                      <a:r>
                        <a:rPr sz="1800" dirty="0">
                          <a:latin typeface="맑은 고딕"/>
                          <a:cs typeface="맑은 고딕"/>
                        </a:rPr>
                        <a:t>)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110"/>
                        </a:lnSpc>
                        <a:spcBef>
                          <a:spcPts val="459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영어 (x</a:t>
                      </a:r>
                      <a:r>
                        <a:rPr sz="1800" baseline="-13888" dirty="0">
                          <a:latin typeface="맑은 고딕"/>
                          <a:cs typeface="맑은 고딕"/>
                        </a:rPr>
                        <a:t>2</a:t>
                      </a:r>
                      <a:r>
                        <a:rPr sz="1800" dirty="0">
                          <a:latin typeface="맑은 고딕"/>
                          <a:cs typeface="맑은 고딕"/>
                        </a:rPr>
                        <a:t>)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273685">
                        <a:lnSpc>
                          <a:spcPts val="2110"/>
                        </a:lnSpc>
                        <a:spcBef>
                          <a:spcPts val="459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합</a:t>
                      </a:r>
                      <a:r>
                        <a:rPr sz="1800" spc="-5" dirty="0">
                          <a:latin typeface="맑은 고딕"/>
                          <a:cs typeface="맑은 고딕"/>
                        </a:rPr>
                        <a:t>/</a:t>
                      </a:r>
                      <a:r>
                        <a:rPr sz="1800" dirty="0">
                          <a:latin typeface="맑은 고딕"/>
                          <a:cs typeface="맑은 고딕"/>
                        </a:rPr>
                        <a:t>불  </a:t>
                      </a:r>
                      <a:r>
                        <a:rPr sz="1800" spc="-5" dirty="0">
                          <a:latin typeface="맑은 고딕"/>
                          <a:cs typeface="맑은 고딕"/>
                        </a:rPr>
                        <a:t>(y)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야쓰오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3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0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오공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0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블리츠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1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페이커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1</a:t>
                      </a: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8161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-5" dirty="0">
                <a:latin typeface="맑은 고딕"/>
                <a:cs typeface="맑은 고딕"/>
              </a:rPr>
              <a:t>Linear </a:t>
            </a:r>
            <a:r>
              <a:rPr lang="en-US" altLang="ko-KR" sz="2800" spc="-15" dirty="0">
                <a:latin typeface="맑은 고딕"/>
                <a:cs typeface="맑은 고딕"/>
              </a:rPr>
              <a:t>Regression</a:t>
            </a:r>
            <a:r>
              <a:rPr lang="ko-KR" altLang="en-US" sz="2800" spc="-15" dirty="0">
                <a:latin typeface="나눔고딕"/>
                <a:cs typeface="나눔고딕"/>
              </a:rPr>
              <a:t>으로 </a:t>
            </a:r>
            <a:r>
              <a:rPr lang="en-US" altLang="ko-KR" sz="2800" spc="-5" dirty="0">
                <a:latin typeface="맑은 고딕"/>
                <a:cs typeface="맑은 고딕"/>
              </a:rPr>
              <a:t>Classification </a:t>
            </a:r>
            <a:r>
              <a:rPr lang="ko-KR" altLang="en-US" sz="2800" dirty="0">
                <a:latin typeface="나눔고딕"/>
                <a:cs typeface="나눔고딕"/>
              </a:rPr>
              <a:t>을 </a:t>
            </a:r>
            <a:r>
              <a:rPr lang="ko-KR" altLang="en-US" sz="2800" spc="-5" dirty="0">
                <a:latin typeface="나눔고딕"/>
                <a:cs typeface="나눔고딕"/>
              </a:rPr>
              <a:t>해볼 </a:t>
            </a:r>
            <a:r>
              <a:rPr lang="ko-KR" altLang="en-US" sz="2800" dirty="0">
                <a:latin typeface="나눔고딕"/>
                <a:cs typeface="나눔고딕"/>
              </a:rPr>
              <a:t>수 </a:t>
            </a:r>
            <a:r>
              <a:rPr lang="ko-KR" altLang="en-US" sz="2800" spc="-5" dirty="0">
                <a:latin typeface="나눔고딕"/>
                <a:cs typeface="나눔고딕"/>
              </a:rPr>
              <a:t>있지</a:t>
            </a:r>
            <a:r>
              <a:rPr lang="ko-KR" altLang="en-US" sz="2800" spc="21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않을까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DE4D91C-7888-5F1E-B429-EF6A46FDFD44}"/>
              </a:ext>
            </a:extLst>
          </p:cNvPr>
          <p:cNvSpPr txBox="1"/>
          <p:nvPr/>
        </p:nvSpPr>
        <p:spPr>
          <a:xfrm>
            <a:off x="9830365" y="5199379"/>
            <a:ext cx="224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13888" dirty="0">
                <a:latin typeface="Arial"/>
                <a:cs typeface="Arial"/>
              </a:rPr>
              <a:t>1</a:t>
            </a:r>
            <a:endParaRPr sz="1800" baseline="-13888">
              <a:latin typeface="Arial"/>
              <a:cs typeface="Arial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C63B9CFA-B144-23FD-AB98-EECA8B6E3BF2}"/>
              </a:ext>
            </a:extLst>
          </p:cNvPr>
          <p:cNvSpPr txBox="1"/>
          <p:nvPr/>
        </p:nvSpPr>
        <p:spPr>
          <a:xfrm>
            <a:off x="1773496" y="2422652"/>
            <a:ext cx="276860" cy="7632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800" spc="-5" dirty="0">
                <a:latin typeface="맑은 고딕"/>
                <a:cs typeface="맑은 고딕"/>
              </a:rPr>
              <a:t>1</a:t>
            </a:r>
            <a:r>
              <a:rPr sz="1800" dirty="0">
                <a:latin typeface="맑은 고딕"/>
                <a:cs typeface="맑은 고딕"/>
              </a:rPr>
              <a:t>0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BBA6C2BA-C14A-8ED3-0623-39A8919ED856}"/>
              </a:ext>
            </a:extLst>
          </p:cNvPr>
          <p:cNvSpPr txBox="1"/>
          <p:nvPr/>
        </p:nvSpPr>
        <p:spPr>
          <a:xfrm>
            <a:off x="2219895" y="521462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58E3CA84-72AA-3DF4-960C-2CEBCDB51077}"/>
              </a:ext>
            </a:extLst>
          </p:cNvPr>
          <p:cNvSpPr txBox="1"/>
          <p:nvPr/>
        </p:nvSpPr>
        <p:spPr>
          <a:xfrm>
            <a:off x="3154932" y="521462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FF0AB6B1-1DF1-EA5E-9E53-3850DBC5F2D9}"/>
              </a:ext>
            </a:extLst>
          </p:cNvPr>
          <p:cNvSpPr txBox="1"/>
          <p:nvPr/>
        </p:nvSpPr>
        <p:spPr>
          <a:xfrm>
            <a:off x="4089970" y="521462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5A2630FB-FF2C-2609-85A2-667466C40764}"/>
              </a:ext>
            </a:extLst>
          </p:cNvPr>
          <p:cNvSpPr txBox="1"/>
          <p:nvPr/>
        </p:nvSpPr>
        <p:spPr>
          <a:xfrm>
            <a:off x="5025007" y="521462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315C9A54-A12F-06FD-D959-F2CCADAC86C0}"/>
              </a:ext>
            </a:extLst>
          </p:cNvPr>
          <p:cNvSpPr txBox="1"/>
          <p:nvPr/>
        </p:nvSpPr>
        <p:spPr>
          <a:xfrm>
            <a:off x="5960045" y="521462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EA0B07AC-A734-3113-3C7E-2A72384FFE4C}"/>
              </a:ext>
            </a:extLst>
          </p:cNvPr>
          <p:cNvSpPr txBox="1"/>
          <p:nvPr/>
        </p:nvSpPr>
        <p:spPr>
          <a:xfrm>
            <a:off x="6895083" y="521462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4C10249C-D05B-555A-BFE8-E691B4626A09}"/>
              </a:ext>
            </a:extLst>
          </p:cNvPr>
          <p:cNvSpPr txBox="1"/>
          <p:nvPr/>
        </p:nvSpPr>
        <p:spPr>
          <a:xfrm>
            <a:off x="7830118" y="521462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D80010BE-C74D-DD41-8D98-4D1D7F516554}"/>
              </a:ext>
            </a:extLst>
          </p:cNvPr>
          <p:cNvSpPr txBox="1"/>
          <p:nvPr/>
        </p:nvSpPr>
        <p:spPr>
          <a:xfrm>
            <a:off x="8765158" y="521462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C526DB7B-C3C6-13C6-3EF7-7DA92D08B816}"/>
              </a:ext>
            </a:extLst>
          </p:cNvPr>
          <p:cNvSpPr/>
          <p:nvPr/>
        </p:nvSpPr>
        <p:spPr>
          <a:xfrm>
            <a:off x="3099544" y="4891952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6">
            <a:extLst>
              <a:ext uri="{FF2B5EF4-FFF2-40B4-BE49-F238E27FC236}">
                <a16:creationId xmlns:a16="http://schemas.microsoft.com/office/drawing/2014/main" id="{89CE3244-5CBA-9AA4-6E7C-66358C2725F9}"/>
              </a:ext>
            </a:extLst>
          </p:cNvPr>
          <p:cNvSpPr/>
          <p:nvPr/>
        </p:nvSpPr>
        <p:spPr>
          <a:xfrm>
            <a:off x="1996549" y="2521372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3" y="2648342"/>
                </a:lnTo>
                <a:lnTo>
                  <a:pt x="69848" y="2648342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F142BF23-305D-6FFF-5989-B71B16B13A7B}"/>
              </a:ext>
            </a:extLst>
          </p:cNvPr>
          <p:cNvSpPr/>
          <p:nvPr/>
        </p:nvSpPr>
        <p:spPr>
          <a:xfrm>
            <a:off x="2058906" y="5083531"/>
            <a:ext cx="7917815" cy="104775"/>
          </a:xfrm>
          <a:custGeom>
            <a:avLst/>
            <a:gdLst/>
            <a:ahLst/>
            <a:cxnLst/>
            <a:rect l="l" t="t" r="r" b="b"/>
            <a:pathLst>
              <a:path w="7917815" h="104775">
                <a:moveTo>
                  <a:pt x="7882632" y="34872"/>
                </a:moveTo>
                <a:lnTo>
                  <a:pt x="7829991" y="34872"/>
                </a:lnTo>
                <a:lnTo>
                  <a:pt x="7830093" y="69797"/>
                </a:lnTo>
                <a:lnTo>
                  <a:pt x="7812576" y="69849"/>
                </a:lnTo>
                <a:lnTo>
                  <a:pt x="7812679" y="104775"/>
                </a:lnTo>
                <a:lnTo>
                  <a:pt x="7917300" y="52080"/>
                </a:lnTo>
                <a:lnTo>
                  <a:pt x="7882632" y="34872"/>
                </a:lnTo>
                <a:close/>
              </a:path>
              <a:path w="7917815" h="104775">
                <a:moveTo>
                  <a:pt x="7812474" y="34924"/>
                </a:moveTo>
                <a:lnTo>
                  <a:pt x="0" y="57834"/>
                </a:lnTo>
                <a:lnTo>
                  <a:pt x="102" y="92759"/>
                </a:lnTo>
                <a:lnTo>
                  <a:pt x="7812576" y="69849"/>
                </a:lnTo>
                <a:lnTo>
                  <a:pt x="7812474" y="34924"/>
                </a:lnTo>
                <a:close/>
              </a:path>
              <a:path w="7917815" h="104775">
                <a:moveTo>
                  <a:pt x="7829991" y="34872"/>
                </a:moveTo>
                <a:lnTo>
                  <a:pt x="7812474" y="34924"/>
                </a:lnTo>
                <a:lnTo>
                  <a:pt x="7812576" y="69849"/>
                </a:lnTo>
                <a:lnTo>
                  <a:pt x="7830093" y="69797"/>
                </a:lnTo>
                <a:lnTo>
                  <a:pt x="7829991" y="34872"/>
                </a:lnTo>
                <a:close/>
              </a:path>
              <a:path w="7917815" h="104775">
                <a:moveTo>
                  <a:pt x="7812371" y="0"/>
                </a:moveTo>
                <a:lnTo>
                  <a:pt x="7812474" y="34924"/>
                </a:lnTo>
                <a:lnTo>
                  <a:pt x="7882632" y="34872"/>
                </a:lnTo>
                <a:lnTo>
                  <a:pt x="78123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029714C0-08CF-763B-BC68-62B462056E7E}"/>
              </a:ext>
            </a:extLst>
          </p:cNvPr>
          <p:cNvSpPr txBox="1"/>
          <p:nvPr/>
        </p:nvSpPr>
        <p:spPr>
          <a:xfrm>
            <a:off x="2363026" y="4538979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75C72167-1842-6E33-BE29-38F4BE55CED4}"/>
              </a:ext>
            </a:extLst>
          </p:cNvPr>
          <p:cNvSpPr/>
          <p:nvPr/>
        </p:nvSpPr>
        <p:spPr>
          <a:xfrm>
            <a:off x="5228022" y="3618363"/>
            <a:ext cx="115163" cy="179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2067C3B6-AF52-A05E-10D7-5A7829F8D119}"/>
              </a:ext>
            </a:extLst>
          </p:cNvPr>
          <p:cNvSpPr/>
          <p:nvPr/>
        </p:nvSpPr>
        <p:spPr>
          <a:xfrm>
            <a:off x="4838455" y="3629252"/>
            <a:ext cx="102069" cy="16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1134CD85-4E7F-DF36-2E25-37E69DDF9CC7}"/>
              </a:ext>
            </a:extLst>
          </p:cNvPr>
          <p:cNvSpPr/>
          <p:nvPr/>
        </p:nvSpPr>
        <p:spPr>
          <a:xfrm>
            <a:off x="2635416" y="4898561"/>
            <a:ext cx="147823" cy="168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7CF7EB0E-9412-194E-BFB7-FC75DE7962D5}"/>
              </a:ext>
            </a:extLst>
          </p:cNvPr>
          <p:cNvSpPr/>
          <p:nvPr/>
        </p:nvSpPr>
        <p:spPr>
          <a:xfrm>
            <a:off x="2776889" y="2350779"/>
            <a:ext cx="4538345" cy="2808605"/>
          </a:xfrm>
          <a:custGeom>
            <a:avLst/>
            <a:gdLst/>
            <a:ahLst/>
            <a:cxnLst/>
            <a:rect l="l" t="t" r="r" b="b"/>
            <a:pathLst>
              <a:path w="4538345" h="2808604">
                <a:moveTo>
                  <a:pt x="0" y="2808051"/>
                </a:moveTo>
                <a:lnTo>
                  <a:pt x="4538311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89406B13-FAD4-165B-9B63-E082D80A6E95}"/>
              </a:ext>
            </a:extLst>
          </p:cNvPr>
          <p:cNvSpPr txBox="1"/>
          <p:nvPr/>
        </p:nvSpPr>
        <p:spPr>
          <a:xfrm>
            <a:off x="1798810" y="3879595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125660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-5" dirty="0">
                <a:latin typeface="맑은 고딕"/>
                <a:cs typeface="맑은 고딕"/>
              </a:rPr>
              <a:t>y</a:t>
            </a:r>
            <a:r>
              <a:rPr lang="ko-KR" altLang="en-US" sz="2800" spc="-5" dirty="0">
                <a:latin typeface="나눔고딕"/>
                <a:cs typeface="나눔고딕"/>
              </a:rPr>
              <a:t>값이 </a:t>
            </a:r>
            <a:r>
              <a:rPr lang="en-US" altLang="ko-KR" sz="2800" dirty="0">
                <a:latin typeface="맑은 고딕"/>
                <a:cs typeface="맑은 고딕"/>
              </a:rPr>
              <a:t>0 </a:t>
            </a:r>
            <a:r>
              <a:rPr lang="en-US" altLang="ko-KR" sz="2800" spc="-5" dirty="0">
                <a:latin typeface="맑은 고딕"/>
                <a:cs typeface="맑은 고딕"/>
              </a:rPr>
              <a:t>or </a:t>
            </a:r>
            <a:r>
              <a:rPr lang="en-US" altLang="ko-KR" sz="2800" dirty="0">
                <a:latin typeface="맑은 고딕"/>
                <a:cs typeface="맑은 고딕"/>
              </a:rPr>
              <a:t>1</a:t>
            </a:r>
            <a:r>
              <a:rPr lang="ko-KR" altLang="en-US" sz="2800" dirty="0">
                <a:latin typeface="나눔고딕"/>
                <a:cs typeface="나눔고딕"/>
              </a:rPr>
              <a:t>이 </a:t>
            </a:r>
            <a:r>
              <a:rPr lang="ko-KR" altLang="en-US" sz="2800" spc="-10" dirty="0">
                <a:latin typeface="나눔고딕"/>
                <a:cs typeface="나눔고딕"/>
              </a:rPr>
              <a:t>나와야</a:t>
            </a:r>
            <a:r>
              <a:rPr lang="ko-KR" altLang="en-US" sz="2800" spc="51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하는데</a:t>
            </a:r>
            <a:r>
              <a:rPr lang="en-US" altLang="ko-KR" sz="2800" spc="-10" dirty="0">
                <a:latin typeface="맑은 고딕"/>
                <a:cs typeface="맑은 고딕"/>
              </a:rPr>
              <a:t>..</a:t>
            </a: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400" spc="-5" dirty="0">
                <a:latin typeface="나눔고딕"/>
                <a:cs typeface="나눔고딕"/>
              </a:rPr>
              <a:t>가능한 모든 </a:t>
            </a:r>
            <a:r>
              <a:rPr lang="en-US" altLang="ko-KR" sz="2400" spc="-5" dirty="0">
                <a:latin typeface="맑은 고딕"/>
                <a:cs typeface="맑은 고딕"/>
              </a:rPr>
              <a:t>X</a:t>
            </a:r>
            <a:r>
              <a:rPr lang="ko-KR" altLang="en-US" sz="2400" spc="-5" dirty="0">
                <a:latin typeface="나눔고딕"/>
                <a:cs typeface="나눔고딕"/>
              </a:rPr>
              <a:t>에 </a:t>
            </a:r>
            <a:r>
              <a:rPr lang="en-US" altLang="ko-KR" sz="2400" spc="-5" dirty="0">
                <a:latin typeface="맑은 고딕"/>
                <a:cs typeface="맑은 고딕"/>
              </a:rPr>
              <a:t>f(X)</a:t>
            </a:r>
            <a:r>
              <a:rPr lang="ko-KR" altLang="en-US" sz="2400" spc="-5" dirty="0">
                <a:latin typeface="나눔고딕"/>
                <a:cs typeface="나눔고딕"/>
              </a:rPr>
              <a:t>가 </a:t>
            </a:r>
            <a:r>
              <a:rPr lang="en-US" altLang="ko-KR" sz="2400" dirty="0">
                <a:latin typeface="맑은 고딕"/>
                <a:cs typeface="맑은 고딕"/>
              </a:rPr>
              <a:t>0 or</a:t>
            </a:r>
            <a:r>
              <a:rPr lang="ko-KR" altLang="en-US" sz="2400" spc="655" dirty="0">
                <a:latin typeface="맑은 고딕"/>
                <a:cs typeface="맑은 고딕"/>
              </a:rPr>
              <a:t> </a:t>
            </a:r>
            <a:r>
              <a:rPr lang="en-US" altLang="ko-KR" sz="2400" spc="-5" dirty="0">
                <a:latin typeface="맑은 고딕"/>
                <a:cs typeface="맑은 고딕"/>
              </a:rPr>
              <a:t>1</a:t>
            </a:r>
            <a:r>
              <a:rPr lang="ko-KR" altLang="en-US" sz="2400" spc="-5" dirty="0">
                <a:latin typeface="나눔고딕"/>
                <a:cs typeface="나눔고딕"/>
              </a:rPr>
              <a:t>값을 반환하는 함수를 어떻게 찾을 </a:t>
            </a:r>
            <a:r>
              <a:rPr lang="ko-KR" altLang="en-US" sz="2400" dirty="0">
                <a:latin typeface="나눔고딕"/>
                <a:cs typeface="나눔고딕"/>
              </a:rPr>
              <a:t>수 </a:t>
            </a:r>
            <a:r>
              <a:rPr lang="ko-KR" altLang="en-US" sz="2400" spc="-5" dirty="0">
                <a:latin typeface="나눔고딕"/>
                <a:cs typeface="나눔고딕"/>
              </a:rPr>
              <a:t>있을까</a:t>
            </a:r>
            <a:r>
              <a:rPr lang="en-US" altLang="ko-KR" sz="2400" spc="-5" dirty="0">
                <a:latin typeface="맑은 고딕"/>
                <a:cs typeface="맑은 고딕"/>
              </a:rPr>
              <a:t>?</a:t>
            </a:r>
            <a:endParaRPr lang="ko-KR" altLang="en-US" dirty="0">
              <a:latin typeface="맑은 고딕"/>
              <a:cs typeface="맑은 고딕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2D22F1C-3656-FB0D-8712-052AC164AA1D}"/>
              </a:ext>
            </a:extLst>
          </p:cNvPr>
          <p:cNvGraphicFramePr>
            <a:graphicFrameLocks noGrp="1"/>
          </p:cNvGraphicFramePr>
          <p:nvPr/>
        </p:nvGraphicFramePr>
        <p:xfrm>
          <a:off x="1164658" y="3565342"/>
          <a:ext cx="447548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090"/>
                        </a:lnSpc>
                        <a:spcBef>
                          <a:spcPts val="49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수학 (x</a:t>
                      </a:r>
                      <a:r>
                        <a:rPr sz="1800" baseline="-13888" dirty="0">
                          <a:latin typeface="맑은 고딕"/>
                          <a:cs typeface="맑은 고딕"/>
                        </a:rPr>
                        <a:t>1</a:t>
                      </a:r>
                      <a:r>
                        <a:rPr sz="1800" dirty="0">
                          <a:latin typeface="맑은 고딕"/>
                          <a:cs typeface="맑은 고딕"/>
                        </a:rPr>
                        <a:t>)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622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090"/>
                        </a:lnSpc>
                        <a:spcBef>
                          <a:spcPts val="49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영어 (x</a:t>
                      </a:r>
                      <a:r>
                        <a:rPr sz="1800" baseline="-13888" dirty="0">
                          <a:latin typeface="맑은 고딕"/>
                          <a:cs typeface="맑은 고딕"/>
                        </a:rPr>
                        <a:t>2</a:t>
                      </a:r>
                      <a:r>
                        <a:rPr sz="1800" dirty="0">
                          <a:latin typeface="맑은 고딕"/>
                          <a:cs typeface="맑은 고딕"/>
                        </a:rPr>
                        <a:t>)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622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273685">
                        <a:lnSpc>
                          <a:spcPts val="2090"/>
                        </a:lnSpc>
                        <a:spcBef>
                          <a:spcPts val="49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합</a:t>
                      </a:r>
                      <a:r>
                        <a:rPr sz="1800" spc="-5" dirty="0">
                          <a:latin typeface="맑은 고딕"/>
                          <a:cs typeface="맑은 고딕"/>
                        </a:rPr>
                        <a:t>/</a:t>
                      </a:r>
                      <a:r>
                        <a:rPr sz="1800" dirty="0">
                          <a:latin typeface="맑은 고딕"/>
                          <a:cs typeface="맑은 고딕"/>
                        </a:rPr>
                        <a:t>불  </a:t>
                      </a:r>
                      <a:r>
                        <a:rPr sz="1800" spc="-5" dirty="0">
                          <a:latin typeface="맑은 고딕"/>
                          <a:cs typeface="맑은 고딕"/>
                        </a:rPr>
                        <a:t>(y)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622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야쓰오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3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0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오공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0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블리츠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1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페이커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1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5">
            <a:extLst>
              <a:ext uri="{FF2B5EF4-FFF2-40B4-BE49-F238E27FC236}">
                <a16:creationId xmlns:a16="http://schemas.microsoft.com/office/drawing/2014/main" id="{29422107-F0B6-3BBD-0766-1E667FEBD358}"/>
              </a:ext>
            </a:extLst>
          </p:cNvPr>
          <p:cNvSpPr txBox="1"/>
          <p:nvPr/>
        </p:nvSpPr>
        <p:spPr>
          <a:xfrm>
            <a:off x="1154967" y="2505964"/>
            <a:ext cx="27527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맑은 고딕"/>
                <a:cs typeface="맑은 고딕"/>
              </a:rPr>
              <a:t>H(X)=f(X)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=</a:t>
            </a:r>
            <a:r>
              <a:rPr sz="1600" spc="-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b</a:t>
            </a:r>
            <a:endParaRPr sz="1600">
              <a:latin typeface="맑은 고딕"/>
              <a:cs typeface="맑은 고딕"/>
            </a:endParaRPr>
          </a:p>
          <a:p>
            <a:pPr marR="86360" algn="ctr">
              <a:lnSpc>
                <a:spcPct val="100000"/>
              </a:lnSpc>
            </a:pPr>
            <a:r>
              <a:rPr sz="1600" dirty="0">
                <a:latin typeface="맑은 고딕"/>
                <a:cs typeface="맑은 고딕"/>
              </a:rPr>
              <a:t>= 0 or</a:t>
            </a:r>
            <a:r>
              <a:rPr sz="1600" spc="-2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1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E959239-E999-B641-7952-77D17D62F56E}"/>
              </a:ext>
            </a:extLst>
          </p:cNvPr>
          <p:cNvSpPr/>
          <p:nvPr/>
        </p:nvSpPr>
        <p:spPr>
          <a:xfrm>
            <a:off x="5161465" y="2399840"/>
            <a:ext cx="5025925" cy="688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77847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spc="-5" dirty="0">
                <a:latin typeface="나눔고딕"/>
                <a:cs typeface="나눔고딕"/>
              </a:rPr>
              <a:t>어떤 </a:t>
            </a:r>
            <a:r>
              <a:rPr lang="ko-KR" altLang="en-US" sz="2800" spc="-10" dirty="0">
                <a:latin typeface="나눔고딕"/>
                <a:cs typeface="나눔고딕"/>
              </a:rPr>
              <a:t>값이든 </a:t>
            </a:r>
            <a:r>
              <a:rPr lang="en-US" altLang="ko-KR" sz="2800" spc="-5" dirty="0">
                <a:latin typeface="맑은 고딕"/>
                <a:cs typeface="맑은 고딕"/>
              </a:rPr>
              <a:t>0~1</a:t>
            </a:r>
            <a:r>
              <a:rPr lang="ko-KR" altLang="en-US" sz="2800" spc="-5" dirty="0">
                <a:latin typeface="나눔고딕"/>
                <a:cs typeface="나눔고딕"/>
              </a:rPr>
              <a:t>사이로 </a:t>
            </a:r>
            <a:r>
              <a:rPr lang="ko-KR" altLang="en-US" sz="2800" spc="-10" dirty="0">
                <a:latin typeface="나눔고딕"/>
                <a:cs typeface="나눔고딕"/>
              </a:rPr>
              <a:t>변경해주는 </a:t>
            </a:r>
            <a:r>
              <a:rPr lang="en-US" altLang="ko-KR" sz="2800" spc="-5" dirty="0">
                <a:latin typeface="맑은 고딕"/>
                <a:cs typeface="맑은 고딕"/>
              </a:rPr>
              <a:t>Sigmoid </a:t>
            </a:r>
            <a:r>
              <a:rPr lang="ko-KR" altLang="en-US" sz="2800" spc="-10" dirty="0">
                <a:latin typeface="나눔고딕"/>
                <a:cs typeface="나눔고딕"/>
              </a:rPr>
              <a:t>함수를</a:t>
            </a:r>
            <a:r>
              <a:rPr lang="ko-KR" altLang="en-US" sz="2800" spc="19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활용하자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C61C864-4C32-BDA6-0F4D-20E218D624DE}"/>
              </a:ext>
            </a:extLst>
          </p:cNvPr>
          <p:cNvSpPr txBox="1"/>
          <p:nvPr/>
        </p:nvSpPr>
        <p:spPr>
          <a:xfrm>
            <a:off x="1840668" y="346506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FFA77EF-0577-535C-86A2-4D83958A14F8}"/>
              </a:ext>
            </a:extLst>
          </p:cNvPr>
          <p:cNvSpPr txBox="1"/>
          <p:nvPr/>
        </p:nvSpPr>
        <p:spPr>
          <a:xfrm>
            <a:off x="1954968" y="357784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43BC4F3-30AD-D306-197B-55DE32DA1159}"/>
              </a:ext>
            </a:extLst>
          </p:cNvPr>
          <p:cNvSpPr txBox="1"/>
          <p:nvPr/>
        </p:nvSpPr>
        <p:spPr>
          <a:xfrm>
            <a:off x="1840668" y="3833876"/>
            <a:ext cx="15176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FDA931D-C048-1642-69C5-CA1A40E38200}"/>
              </a:ext>
            </a:extLst>
          </p:cNvPr>
          <p:cNvSpPr txBox="1"/>
          <p:nvPr/>
        </p:nvSpPr>
        <p:spPr>
          <a:xfrm>
            <a:off x="2287066" y="6159500"/>
            <a:ext cx="2466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r>
              <a:rPr sz="1800" baseline="-27777" dirty="0">
                <a:latin typeface="Arial"/>
                <a:cs typeface="Arial"/>
              </a:rPr>
              <a:t>1</a:t>
            </a:r>
            <a:endParaRPr sz="1800" baseline="-27777">
              <a:latin typeface="Arial"/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354DF5FD-F9F2-F19B-7772-0A7DBB0B390A}"/>
              </a:ext>
            </a:extLst>
          </p:cNvPr>
          <p:cNvSpPr/>
          <p:nvPr/>
        </p:nvSpPr>
        <p:spPr>
          <a:xfrm>
            <a:off x="3102463" y="3959871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7D80E20-51B5-2308-0758-A3227287EC58}"/>
              </a:ext>
            </a:extLst>
          </p:cNvPr>
          <p:cNvSpPr/>
          <p:nvPr/>
        </p:nvSpPr>
        <p:spPr>
          <a:xfrm>
            <a:off x="2063722" y="3466819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2"/>
                </a:moveTo>
                <a:lnTo>
                  <a:pt x="34925" y="87312"/>
                </a:lnTo>
                <a:lnTo>
                  <a:pt x="34923" y="2648342"/>
                </a:lnTo>
                <a:lnTo>
                  <a:pt x="69848" y="2648342"/>
                </a:lnTo>
                <a:lnTo>
                  <a:pt x="69850" y="87312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2"/>
                </a:lnTo>
                <a:lnTo>
                  <a:pt x="96043" y="87312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2"/>
                </a:moveTo>
                <a:lnTo>
                  <a:pt x="69850" y="87312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5A0DCB2B-1C9C-30B9-2BC6-A3000EB2584B}"/>
              </a:ext>
            </a:extLst>
          </p:cNvPr>
          <p:cNvSpPr/>
          <p:nvPr/>
        </p:nvSpPr>
        <p:spPr>
          <a:xfrm>
            <a:off x="2126129" y="6051889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0"/>
                </a:moveTo>
                <a:lnTo>
                  <a:pt x="2513672" y="104774"/>
                </a:lnTo>
                <a:lnTo>
                  <a:pt x="2583522" y="69849"/>
                </a:lnTo>
                <a:lnTo>
                  <a:pt x="2531136" y="69849"/>
                </a:lnTo>
                <a:lnTo>
                  <a:pt x="2531136" y="34924"/>
                </a:lnTo>
                <a:lnTo>
                  <a:pt x="2583522" y="34924"/>
                </a:lnTo>
                <a:lnTo>
                  <a:pt x="2513672" y="0"/>
                </a:lnTo>
                <a:close/>
              </a:path>
              <a:path w="2618740" h="104775">
                <a:moveTo>
                  <a:pt x="2531136" y="69849"/>
                </a:moveTo>
                <a:lnTo>
                  <a:pt x="2513672" y="69849"/>
                </a:lnTo>
                <a:lnTo>
                  <a:pt x="2531136" y="69849"/>
                </a:lnTo>
                <a:close/>
              </a:path>
              <a:path w="2618740" h="104775">
                <a:moveTo>
                  <a:pt x="2583522" y="34924"/>
                </a:moveTo>
                <a:lnTo>
                  <a:pt x="2513672" y="34924"/>
                </a:lnTo>
                <a:lnTo>
                  <a:pt x="2531136" y="34924"/>
                </a:lnTo>
                <a:lnTo>
                  <a:pt x="2531136" y="69849"/>
                </a:lnTo>
                <a:lnTo>
                  <a:pt x="2583524" y="69848"/>
                </a:lnTo>
                <a:lnTo>
                  <a:pt x="2618447" y="52387"/>
                </a:lnTo>
                <a:lnTo>
                  <a:pt x="2583522" y="34924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0EA3428-A751-9715-1B4A-FD5DEFA89858}"/>
              </a:ext>
            </a:extLst>
          </p:cNvPr>
          <p:cNvSpPr txBox="1"/>
          <p:nvPr/>
        </p:nvSpPr>
        <p:spPr>
          <a:xfrm>
            <a:off x="2430199" y="5486908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5E6DA8D1-1426-E830-2C93-EDFA3CD8FF6A}"/>
              </a:ext>
            </a:extLst>
          </p:cNvPr>
          <p:cNvSpPr/>
          <p:nvPr/>
        </p:nvSpPr>
        <p:spPr>
          <a:xfrm>
            <a:off x="3755608" y="5603616"/>
            <a:ext cx="115163" cy="179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4AB38A1-3101-0020-751B-337829EEACA3}"/>
              </a:ext>
            </a:extLst>
          </p:cNvPr>
          <p:cNvSpPr/>
          <p:nvPr/>
        </p:nvSpPr>
        <p:spPr>
          <a:xfrm>
            <a:off x="4354323" y="5059333"/>
            <a:ext cx="102069" cy="16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4A89088B-27A7-9687-3DE9-6086E1A32C12}"/>
              </a:ext>
            </a:extLst>
          </p:cNvPr>
          <p:cNvSpPr/>
          <p:nvPr/>
        </p:nvSpPr>
        <p:spPr>
          <a:xfrm>
            <a:off x="2538549" y="5290713"/>
            <a:ext cx="147823" cy="168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241CE189-48AB-913E-CAEE-FC1F8CF990A6}"/>
              </a:ext>
            </a:extLst>
          </p:cNvPr>
          <p:cNvSpPr/>
          <p:nvPr/>
        </p:nvSpPr>
        <p:spPr>
          <a:xfrm>
            <a:off x="2098668" y="3881077"/>
            <a:ext cx="2755900" cy="1461770"/>
          </a:xfrm>
          <a:custGeom>
            <a:avLst/>
            <a:gdLst/>
            <a:ahLst/>
            <a:cxnLst/>
            <a:rect l="l" t="t" r="r" b="b"/>
            <a:pathLst>
              <a:path w="2755900" h="1461770">
                <a:moveTo>
                  <a:pt x="0" y="1461290"/>
                </a:moveTo>
                <a:lnTo>
                  <a:pt x="2755566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67ACC1D7-DCBB-EA10-8802-B415CFA51942}"/>
              </a:ext>
            </a:extLst>
          </p:cNvPr>
          <p:cNvSpPr/>
          <p:nvPr/>
        </p:nvSpPr>
        <p:spPr>
          <a:xfrm>
            <a:off x="3026228" y="3518229"/>
            <a:ext cx="1379220" cy="2562860"/>
          </a:xfrm>
          <a:custGeom>
            <a:avLst/>
            <a:gdLst/>
            <a:ahLst/>
            <a:cxnLst/>
            <a:rect l="l" t="t" r="r" b="b"/>
            <a:pathLst>
              <a:path w="1379220" h="2562860">
                <a:moveTo>
                  <a:pt x="0" y="2562829"/>
                </a:moveTo>
                <a:lnTo>
                  <a:pt x="1379128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13E450EC-C491-E96C-2F67-0606F4ABF322}"/>
              </a:ext>
            </a:extLst>
          </p:cNvPr>
          <p:cNvSpPr/>
          <p:nvPr/>
        </p:nvSpPr>
        <p:spPr>
          <a:xfrm>
            <a:off x="2116776" y="4611723"/>
            <a:ext cx="2781300" cy="342900"/>
          </a:xfrm>
          <a:custGeom>
            <a:avLst/>
            <a:gdLst/>
            <a:ahLst/>
            <a:cxnLst/>
            <a:rect l="l" t="t" r="r" b="b"/>
            <a:pathLst>
              <a:path w="2781300" h="342900">
                <a:moveTo>
                  <a:pt x="0" y="342304"/>
                </a:moveTo>
                <a:lnTo>
                  <a:pt x="2781003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5F49DB49-DEB8-2337-DB12-BE36D6DF4804}"/>
              </a:ext>
            </a:extLst>
          </p:cNvPr>
          <p:cNvSpPr/>
          <p:nvPr/>
        </p:nvSpPr>
        <p:spPr>
          <a:xfrm>
            <a:off x="2418776" y="3518229"/>
            <a:ext cx="1054100" cy="2562860"/>
          </a:xfrm>
          <a:custGeom>
            <a:avLst/>
            <a:gdLst/>
            <a:ahLst/>
            <a:cxnLst/>
            <a:rect l="l" t="t" r="r" b="b"/>
            <a:pathLst>
              <a:path w="1054100" h="2562860">
                <a:moveTo>
                  <a:pt x="0" y="2562829"/>
                </a:moveTo>
                <a:lnTo>
                  <a:pt x="1053767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C160F007-8746-39B6-8863-E111DDF83641}"/>
              </a:ext>
            </a:extLst>
          </p:cNvPr>
          <p:cNvSpPr/>
          <p:nvPr/>
        </p:nvSpPr>
        <p:spPr>
          <a:xfrm>
            <a:off x="1642874" y="1856662"/>
            <a:ext cx="4017298" cy="7752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FC852D93-8362-DBB9-A44E-4D430C5CA7E3}"/>
              </a:ext>
            </a:extLst>
          </p:cNvPr>
          <p:cNvSpPr/>
          <p:nvPr/>
        </p:nvSpPr>
        <p:spPr>
          <a:xfrm>
            <a:off x="6833279" y="3518230"/>
            <a:ext cx="4064000" cy="27050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4591612-87E3-07B5-19E0-482BCC5FA786}"/>
              </a:ext>
            </a:extLst>
          </p:cNvPr>
          <p:cNvSpPr txBox="1"/>
          <p:nvPr/>
        </p:nvSpPr>
        <p:spPr>
          <a:xfrm>
            <a:off x="2691201" y="3100323"/>
            <a:ext cx="27527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맑은 고딕"/>
                <a:cs typeface="맑은 고딕"/>
              </a:rPr>
              <a:t>H(X)=f(X)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=</a:t>
            </a:r>
            <a:r>
              <a:rPr sz="1600" spc="-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b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E7AD0098-8061-6169-567D-01FCAD251760}"/>
              </a:ext>
            </a:extLst>
          </p:cNvPr>
          <p:cNvSpPr txBox="1"/>
          <p:nvPr/>
        </p:nvSpPr>
        <p:spPr>
          <a:xfrm>
            <a:off x="6664599" y="3085084"/>
            <a:ext cx="2867025" cy="44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0"/>
              </a:lnSpc>
              <a:spcBef>
                <a:spcPts val="100"/>
              </a:spcBef>
            </a:pPr>
            <a:r>
              <a:rPr sz="1600" spc="-5" dirty="0">
                <a:latin typeface="맑은 고딕"/>
                <a:cs typeface="맑은 고딕"/>
              </a:rPr>
              <a:t>S(H(X))</a:t>
            </a:r>
            <a:r>
              <a:rPr sz="1600" spc="-1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=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S(w</a:t>
            </a:r>
            <a:r>
              <a:rPr sz="1650" b="1" spc="-7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00" spc="-5" dirty="0">
                <a:latin typeface="맑은 고딕"/>
                <a:cs typeface="맑은 고딕"/>
              </a:rPr>
              <a:t>*x</a:t>
            </a:r>
            <a:r>
              <a:rPr sz="1650" b="1" spc="-7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b)</a:t>
            </a:r>
            <a:endParaRPr sz="1600">
              <a:latin typeface="맑은 고딕"/>
              <a:cs typeface="맑은 고딕"/>
            </a:endParaRPr>
          </a:p>
          <a:p>
            <a:pPr marL="726440">
              <a:lnSpc>
                <a:spcPts val="1670"/>
              </a:lnSpc>
            </a:pPr>
            <a:r>
              <a:rPr sz="2400" baseline="-17361" dirty="0">
                <a:latin typeface="맑은 고딕"/>
                <a:cs typeface="맑은 고딕"/>
              </a:rPr>
              <a:t>= </a:t>
            </a:r>
            <a:r>
              <a:rPr sz="2400" spc="-15" baseline="-17361" dirty="0">
                <a:latin typeface="맑은 고딕"/>
                <a:cs typeface="맑은 고딕"/>
              </a:rPr>
              <a:t>1/1+e</a:t>
            </a:r>
            <a:r>
              <a:rPr sz="1100" spc="-10" dirty="0">
                <a:latin typeface="맑은 고딕"/>
                <a:cs typeface="맑은 고딕"/>
              </a:rPr>
              <a:t>-(w</a:t>
            </a:r>
            <a:r>
              <a:rPr sz="1100" b="1" spc="-10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100" spc="-10" dirty="0">
                <a:latin typeface="맑은 고딕"/>
                <a:cs typeface="맑은 고딕"/>
              </a:rPr>
              <a:t>*x</a:t>
            </a:r>
            <a:r>
              <a:rPr sz="1100" b="1" spc="-10" dirty="0">
                <a:solidFill>
                  <a:srgbClr val="FF0000"/>
                </a:solidFill>
                <a:latin typeface="맑은 고딕"/>
                <a:cs typeface="맑은 고딕"/>
              </a:rPr>
              <a:t>1 </a:t>
            </a:r>
            <a:r>
              <a:rPr sz="1100" dirty="0">
                <a:latin typeface="맑은 고딕"/>
                <a:cs typeface="맑은 고딕"/>
              </a:rPr>
              <a:t>+ </a:t>
            </a:r>
            <a:r>
              <a:rPr sz="1100" spc="-20" dirty="0">
                <a:latin typeface="맑은 고딕"/>
                <a:cs typeface="맑은 고딕"/>
              </a:rPr>
              <a:t>w</a:t>
            </a:r>
            <a:r>
              <a:rPr sz="1100" b="1" spc="-20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100" spc="-20" dirty="0">
                <a:latin typeface="맑은 고딕"/>
                <a:cs typeface="맑은 고딕"/>
              </a:rPr>
              <a:t>*x</a:t>
            </a:r>
            <a:r>
              <a:rPr sz="1100" b="1" spc="-20" dirty="0">
                <a:solidFill>
                  <a:srgbClr val="FF0000"/>
                </a:solidFill>
                <a:latin typeface="맑은 고딕"/>
                <a:cs typeface="맑은 고딕"/>
              </a:rPr>
              <a:t>2 </a:t>
            </a:r>
            <a:r>
              <a:rPr sz="1100" dirty="0">
                <a:latin typeface="맑은 고딕"/>
                <a:cs typeface="맑은 고딕"/>
              </a:rPr>
              <a:t>+</a:t>
            </a:r>
            <a:r>
              <a:rPr sz="1100" spc="-185" dirty="0">
                <a:latin typeface="맑은 고딕"/>
                <a:cs typeface="맑은 고딕"/>
              </a:rPr>
              <a:t> </a:t>
            </a:r>
            <a:r>
              <a:rPr sz="1100" spc="-15" dirty="0">
                <a:latin typeface="맑은 고딕"/>
                <a:cs typeface="맑은 고딕"/>
              </a:rPr>
              <a:t>b)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5D29E6D1-EA4E-C36A-EEC0-1022F03EEFDF}"/>
              </a:ext>
            </a:extLst>
          </p:cNvPr>
          <p:cNvSpPr/>
          <p:nvPr/>
        </p:nvSpPr>
        <p:spPr>
          <a:xfrm>
            <a:off x="5623206" y="3195138"/>
            <a:ext cx="886460" cy="76200"/>
          </a:xfrm>
          <a:custGeom>
            <a:avLst/>
            <a:gdLst/>
            <a:ahLst/>
            <a:cxnLst/>
            <a:rect l="l" t="t" r="r" b="b"/>
            <a:pathLst>
              <a:path w="886459" h="76200">
                <a:moveTo>
                  <a:pt x="873977" y="31719"/>
                </a:moveTo>
                <a:lnTo>
                  <a:pt x="822934" y="31719"/>
                </a:lnTo>
                <a:lnTo>
                  <a:pt x="822965" y="44419"/>
                </a:lnTo>
                <a:lnTo>
                  <a:pt x="810265" y="44449"/>
                </a:lnTo>
                <a:lnTo>
                  <a:pt x="810341" y="76200"/>
                </a:lnTo>
                <a:lnTo>
                  <a:pt x="886449" y="37918"/>
                </a:lnTo>
                <a:lnTo>
                  <a:pt x="873977" y="31719"/>
                </a:lnTo>
                <a:close/>
              </a:path>
              <a:path w="886459" h="76200">
                <a:moveTo>
                  <a:pt x="810235" y="31749"/>
                </a:moveTo>
                <a:lnTo>
                  <a:pt x="0" y="33684"/>
                </a:lnTo>
                <a:lnTo>
                  <a:pt x="30" y="46384"/>
                </a:lnTo>
                <a:lnTo>
                  <a:pt x="810265" y="44449"/>
                </a:lnTo>
                <a:lnTo>
                  <a:pt x="810235" y="31749"/>
                </a:lnTo>
                <a:close/>
              </a:path>
              <a:path w="886459" h="76200">
                <a:moveTo>
                  <a:pt x="822934" y="31719"/>
                </a:moveTo>
                <a:lnTo>
                  <a:pt x="810235" y="31749"/>
                </a:lnTo>
                <a:lnTo>
                  <a:pt x="810265" y="44449"/>
                </a:lnTo>
                <a:lnTo>
                  <a:pt x="822965" y="44419"/>
                </a:lnTo>
                <a:lnTo>
                  <a:pt x="822934" y="31719"/>
                </a:lnTo>
                <a:close/>
              </a:path>
              <a:path w="886459" h="76200">
                <a:moveTo>
                  <a:pt x="810159" y="0"/>
                </a:moveTo>
                <a:lnTo>
                  <a:pt x="810235" y="31749"/>
                </a:lnTo>
                <a:lnTo>
                  <a:pt x="873977" y="31719"/>
                </a:lnTo>
                <a:lnTo>
                  <a:pt x="8101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89020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spc="-5" dirty="0">
                <a:latin typeface="나눔고딕"/>
                <a:cs typeface="나눔고딕"/>
              </a:rPr>
              <a:t>어떤 </a:t>
            </a:r>
            <a:r>
              <a:rPr lang="ko-KR" altLang="en-US" sz="2800" spc="-10" dirty="0">
                <a:latin typeface="나눔고딕"/>
                <a:cs typeface="나눔고딕"/>
              </a:rPr>
              <a:t>값이든 </a:t>
            </a:r>
            <a:r>
              <a:rPr lang="en-US" altLang="ko-KR" sz="2800" spc="-5" dirty="0">
                <a:latin typeface="맑은 고딕"/>
                <a:cs typeface="맑은 고딕"/>
              </a:rPr>
              <a:t>0~1</a:t>
            </a:r>
            <a:r>
              <a:rPr lang="ko-KR" altLang="en-US" sz="2800" spc="-5" dirty="0">
                <a:latin typeface="나눔고딕"/>
                <a:cs typeface="나눔고딕"/>
              </a:rPr>
              <a:t>사이로 </a:t>
            </a:r>
            <a:r>
              <a:rPr lang="ko-KR" altLang="en-US" sz="2800" spc="-10" dirty="0">
                <a:latin typeface="나눔고딕"/>
                <a:cs typeface="나눔고딕"/>
              </a:rPr>
              <a:t>변경해주는 </a:t>
            </a:r>
            <a:r>
              <a:rPr lang="en-US" altLang="ko-KR" sz="2800" spc="-5" dirty="0">
                <a:latin typeface="맑은 고딕"/>
                <a:cs typeface="맑은 고딕"/>
              </a:rPr>
              <a:t>Sigmoid </a:t>
            </a:r>
            <a:r>
              <a:rPr lang="ko-KR" altLang="en-US" sz="2800" spc="-10" dirty="0">
                <a:latin typeface="나눔고딕"/>
                <a:cs typeface="나눔고딕"/>
              </a:rPr>
              <a:t>함수를</a:t>
            </a:r>
            <a:r>
              <a:rPr lang="ko-KR" altLang="en-US" sz="2800" spc="19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활용하자</a:t>
            </a:r>
            <a:endParaRPr lang="en-US" altLang="ko-KR" sz="2800" spc="-10" dirty="0">
              <a:latin typeface="나눔고딕"/>
              <a:cs typeface="나눔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400" spc="-5" dirty="0">
                <a:latin typeface="맑은 고딕"/>
                <a:cs typeface="맑은 고딕"/>
              </a:rPr>
              <a:t>S(X) </a:t>
            </a:r>
            <a:r>
              <a:rPr lang="ko-KR" altLang="en-US" sz="2400" spc="-5" dirty="0">
                <a:latin typeface="나눔고딕"/>
                <a:cs typeface="나눔고딕"/>
              </a:rPr>
              <a:t>값이 </a:t>
            </a:r>
            <a:r>
              <a:rPr lang="en-US" altLang="ko-KR" sz="2400" spc="-5" dirty="0">
                <a:latin typeface="맑은 고딕"/>
                <a:cs typeface="맑은 고딕"/>
              </a:rPr>
              <a:t>0.5</a:t>
            </a:r>
            <a:r>
              <a:rPr lang="ko-KR" altLang="en-US" sz="2400" spc="-5" dirty="0">
                <a:latin typeface="나눔고딕"/>
                <a:cs typeface="나눔고딕"/>
              </a:rPr>
              <a:t>보다 크면 </a:t>
            </a:r>
            <a:r>
              <a:rPr lang="en-US" altLang="ko-KR" sz="2400" spc="-5" dirty="0">
                <a:latin typeface="맑은 고딕"/>
                <a:cs typeface="맑은 고딕"/>
              </a:rPr>
              <a:t>1, </a:t>
            </a:r>
            <a:r>
              <a:rPr lang="ko-KR" altLang="en-US" sz="2400" spc="-5" dirty="0">
                <a:latin typeface="나눔고딕"/>
                <a:cs typeface="나눔고딕"/>
              </a:rPr>
              <a:t>작으면 </a:t>
            </a:r>
            <a:r>
              <a:rPr lang="en-US" altLang="ko-KR" sz="2400" spc="-5" dirty="0">
                <a:latin typeface="맑은 고딕"/>
                <a:cs typeface="맑은 고딕"/>
              </a:rPr>
              <a:t>0</a:t>
            </a:r>
            <a:r>
              <a:rPr lang="ko-KR" altLang="en-US" sz="2400" spc="-5" dirty="0">
                <a:latin typeface="나눔고딕"/>
                <a:cs typeface="나눔고딕"/>
              </a:rPr>
              <a:t>으로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가정해보자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4F9C21C-B40D-CA83-0765-B4BD83D2FABE}"/>
              </a:ext>
            </a:extLst>
          </p:cNvPr>
          <p:cNvSpPr/>
          <p:nvPr/>
        </p:nvSpPr>
        <p:spPr>
          <a:xfrm>
            <a:off x="9581300" y="1764671"/>
            <a:ext cx="2059158" cy="397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8DCCDC5-A6C5-7085-1A03-AED48063BFBE}"/>
              </a:ext>
            </a:extLst>
          </p:cNvPr>
          <p:cNvSpPr/>
          <p:nvPr/>
        </p:nvSpPr>
        <p:spPr>
          <a:xfrm>
            <a:off x="2032000" y="2858216"/>
            <a:ext cx="4064000" cy="270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862DD4A-A4C7-D045-FB6E-B79BEDE5DA1E}"/>
              </a:ext>
            </a:extLst>
          </p:cNvPr>
          <p:cNvSpPr txBox="1"/>
          <p:nvPr/>
        </p:nvSpPr>
        <p:spPr>
          <a:xfrm>
            <a:off x="1863318" y="2426715"/>
            <a:ext cx="286702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55"/>
              </a:lnSpc>
              <a:spcBef>
                <a:spcPts val="100"/>
              </a:spcBef>
            </a:pPr>
            <a:r>
              <a:rPr sz="1600" spc="-5" dirty="0">
                <a:latin typeface="맑은 고딕"/>
                <a:cs typeface="맑은 고딕"/>
              </a:rPr>
              <a:t>S(H(X))</a:t>
            </a:r>
            <a:r>
              <a:rPr sz="1600" spc="-1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=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S(w</a:t>
            </a:r>
            <a:r>
              <a:rPr sz="1650" b="1" spc="-7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00" spc="-5" dirty="0">
                <a:latin typeface="맑은 고딕"/>
                <a:cs typeface="맑은 고딕"/>
              </a:rPr>
              <a:t>*x</a:t>
            </a:r>
            <a:r>
              <a:rPr sz="1650" b="1" spc="-7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b)</a:t>
            </a:r>
            <a:endParaRPr sz="1600">
              <a:latin typeface="맑은 고딕"/>
              <a:cs typeface="맑은 고딕"/>
            </a:endParaRPr>
          </a:p>
          <a:p>
            <a:pPr marL="727075">
              <a:lnSpc>
                <a:spcPts val="1655"/>
              </a:lnSpc>
            </a:pPr>
            <a:r>
              <a:rPr sz="2400" baseline="-17361" dirty="0">
                <a:latin typeface="맑은 고딕"/>
                <a:cs typeface="맑은 고딕"/>
              </a:rPr>
              <a:t>= </a:t>
            </a:r>
            <a:r>
              <a:rPr sz="2400" spc="-15" baseline="-17361" dirty="0">
                <a:latin typeface="맑은 고딕"/>
                <a:cs typeface="맑은 고딕"/>
              </a:rPr>
              <a:t>1/1+e</a:t>
            </a:r>
            <a:r>
              <a:rPr sz="1100" spc="-10" dirty="0">
                <a:latin typeface="맑은 고딕"/>
                <a:cs typeface="맑은 고딕"/>
              </a:rPr>
              <a:t>-(w</a:t>
            </a:r>
            <a:r>
              <a:rPr sz="1100" b="1" spc="-10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100" spc="-10" dirty="0">
                <a:latin typeface="맑은 고딕"/>
                <a:cs typeface="맑은 고딕"/>
              </a:rPr>
              <a:t>*x</a:t>
            </a:r>
            <a:r>
              <a:rPr sz="1100" b="1" spc="-10" dirty="0">
                <a:solidFill>
                  <a:srgbClr val="FF0000"/>
                </a:solidFill>
                <a:latin typeface="맑은 고딕"/>
                <a:cs typeface="맑은 고딕"/>
              </a:rPr>
              <a:t>1 </a:t>
            </a:r>
            <a:r>
              <a:rPr sz="1100" dirty="0">
                <a:latin typeface="맑은 고딕"/>
                <a:cs typeface="맑은 고딕"/>
              </a:rPr>
              <a:t>+ </a:t>
            </a:r>
            <a:r>
              <a:rPr sz="1100" spc="-20" dirty="0">
                <a:latin typeface="맑은 고딕"/>
                <a:cs typeface="맑은 고딕"/>
              </a:rPr>
              <a:t>w</a:t>
            </a:r>
            <a:r>
              <a:rPr sz="1100" b="1" spc="-20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100" spc="-20" dirty="0">
                <a:latin typeface="맑은 고딕"/>
                <a:cs typeface="맑은 고딕"/>
              </a:rPr>
              <a:t>*x</a:t>
            </a:r>
            <a:r>
              <a:rPr sz="1100" b="1" spc="-20" dirty="0">
                <a:solidFill>
                  <a:srgbClr val="FF0000"/>
                </a:solidFill>
                <a:latin typeface="맑은 고딕"/>
                <a:cs typeface="맑은 고딕"/>
              </a:rPr>
              <a:t>2 </a:t>
            </a:r>
            <a:r>
              <a:rPr sz="1100" dirty="0">
                <a:latin typeface="맑은 고딕"/>
                <a:cs typeface="맑은 고딕"/>
              </a:rPr>
              <a:t>+</a:t>
            </a:r>
            <a:r>
              <a:rPr sz="1100" spc="-185" dirty="0">
                <a:latin typeface="맑은 고딕"/>
                <a:cs typeface="맑은 고딕"/>
              </a:rPr>
              <a:t> </a:t>
            </a:r>
            <a:r>
              <a:rPr sz="1100" spc="-15" dirty="0">
                <a:latin typeface="맑은 고딕"/>
                <a:cs typeface="맑은 고딕"/>
              </a:rPr>
              <a:t>b)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C2018841-69B2-9786-EB60-6F9A24A6D015}"/>
              </a:ext>
            </a:extLst>
          </p:cNvPr>
          <p:cNvSpPr/>
          <p:nvPr/>
        </p:nvSpPr>
        <p:spPr>
          <a:xfrm>
            <a:off x="4063998" y="5485591"/>
            <a:ext cx="1684020" cy="186055"/>
          </a:xfrm>
          <a:custGeom>
            <a:avLst/>
            <a:gdLst/>
            <a:ahLst/>
            <a:cxnLst/>
            <a:rect l="l" t="t" r="r" b="b"/>
            <a:pathLst>
              <a:path w="1684020" h="186054">
                <a:moveTo>
                  <a:pt x="1683657" y="0"/>
                </a:moveTo>
                <a:lnTo>
                  <a:pt x="1682439" y="36173"/>
                </a:lnTo>
                <a:lnTo>
                  <a:pt x="1679120" y="65713"/>
                </a:lnTo>
                <a:lnTo>
                  <a:pt x="1674197" y="85630"/>
                </a:lnTo>
                <a:lnTo>
                  <a:pt x="1668168" y="92933"/>
                </a:lnTo>
                <a:lnTo>
                  <a:pt x="857317" y="92933"/>
                </a:lnTo>
                <a:lnTo>
                  <a:pt x="851288" y="100236"/>
                </a:lnTo>
                <a:lnTo>
                  <a:pt x="846365" y="120152"/>
                </a:lnTo>
                <a:lnTo>
                  <a:pt x="843045" y="149692"/>
                </a:lnTo>
                <a:lnTo>
                  <a:pt x="841828" y="185866"/>
                </a:lnTo>
                <a:lnTo>
                  <a:pt x="840611" y="149692"/>
                </a:lnTo>
                <a:lnTo>
                  <a:pt x="837291" y="120152"/>
                </a:lnTo>
                <a:lnTo>
                  <a:pt x="832368" y="100236"/>
                </a:lnTo>
                <a:lnTo>
                  <a:pt x="826339" y="92933"/>
                </a:lnTo>
                <a:lnTo>
                  <a:pt x="15489" y="92933"/>
                </a:lnTo>
                <a:lnTo>
                  <a:pt x="9460" y="85630"/>
                </a:lnTo>
                <a:lnTo>
                  <a:pt x="4536" y="65713"/>
                </a:lnTo>
                <a:lnTo>
                  <a:pt x="1217" y="36173"/>
                </a:ln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D06421E5-2B4F-5C7D-6D67-E28D007C2F25}"/>
              </a:ext>
            </a:extLst>
          </p:cNvPr>
          <p:cNvSpPr txBox="1"/>
          <p:nvPr/>
        </p:nvSpPr>
        <p:spPr>
          <a:xfrm>
            <a:off x="4175394" y="5705347"/>
            <a:ext cx="17735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latin typeface="맑은 고딕"/>
                <a:cs typeface="맑은 고딕"/>
              </a:rPr>
              <a:t>H(X) </a:t>
            </a:r>
            <a:r>
              <a:rPr sz="1800" dirty="0">
                <a:latin typeface="맑은 고딕"/>
                <a:cs typeface="맑은 고딕"/>
              </a:rPr>
              <a:t>값이</a:t>
            </a:r>
            <a:r>
              <a:rPr sz="1800" spc="-7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양수면  </a:t>
            </a:r>
            <a:r>
              <a:rPr sz="1800" spc="-5" dirty="0">
                <a:latin typeface="맑은 고딕"/>
                <a:cs typeface="맑은 고딕"/>
              </a:rPr>
              <a:t>S(H(X))=&gt;0.5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6BDB72AC-93E6-DBCB-5A67-5BEAE689C040}"/>
              </a:ext>
            </a:extLst>
          </p:cNvPr>
          <p:cNvSpPr/>
          <p:nvPr/>
        </p:nvSpPr>
        <p:spPr>
          <a:xfrm>
            <a:off x="2297564" y="5485591"/>
            <a:ext cx="1684020" cy="186055"/>
          </a:xfrm>
          <a:custGeom>
            <a:avLst/>
            <a:gdLst/>
            <a:ahLst/>
            <a:cxnLst/>
            <a:rect l="l" t="t" r="r" b="b"/>
            <a:pathLst>
              <a:path w="1684020" h="186054">
                <a:moveTo>
                  <a:pt x="1683657" y="0"/>
                </a:moveTo>
                <a:lnTo>
                  <a:pt x="1682439" y="36173"/>
                </a:lnTo>
                <a:lnTo>
                  <a:pt x="1679120" y="65713"/>
                </a:lnTo>
                <a:lnTo>
                  <a:pt x="1674197" y="85630"/>
                </a:lnTo>
                <a:lnTo>
                  <a:pt x="1668168" y="92933"/>
                </a:lnTo>
                <a:lnTo>
                  <a:pt x="857317" y="92933"/>
                </a:lnTo>
                <a:lnTo>
                  <a:pt x="851288" y="100236"/>
                </a:lnTo>
                <a:lnTo>
                  <a:pt x="846365" y="120152"/>
                </a:lnTo>
                <a:lnTo>
                  <a:pt x="843045" y="149692"/>
                </a:lnTo>
                <a:lnTo>
                  <a:pt x="841828" y="185866"/>
                </a:lnTo>
                <a:lnTo>
                  <a:pt x="840611" y="149692"/>
                </a:lnTo>
                <a:lnTo>
                  <a:pt x="837291" y="120152"/>
                </a:lnTo>
                <a:lnTo>
                  <a:pt x="832368" y="100236"/>
                </a:lnTo>
                <a:lnTo>
                  <a:pt x="826339" y="92933"/>
                </a:lnTo>
                <a:lnTo>
                  <a:pt x="15489" y="92933"/>
                </a:lnTo>
                <a:lnTo>
                  <a:pt x="9460" y="85630"/>
                </a:lnTo>
                <a:lnTo>
                  <a:pt x="4536" y="65713"/>
                </a:lnTo>
                <a:lnTo>
                  <a:pt x="1217" y="36173"/>
                </a:ln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EDF0362D-6BD1-AA2D-9EC8-287E3787DCA9}"/>
              </a:ext>
            </a:extLst>
          </p:cNvPr>
          <p:cNvSpPr txBox="1"/>
          <p:nvPr/>
        </p:nvSpPr>
        <p:spPr>
          <a:xfrm>
            <a:off x="2202469" y="5687059"/>
            <a:ext cx="17735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latin typeface="맑은 고딕"/>
                <a:cs typeface="맑은 고딕"/>
              </a:rPr>
              <a:t>H(X) </a:t>
            </a:r>
            <a:r>
              <a:rPr sz="1800" dirty="0">
                <a:latin typeface="맑은 고딕"/>
                <a:cs typeface="맑은 고딕"/>
              </a:rPr>
              <a:t>값이</a:t>
            </a:r>
            <a:r>
              <a:rPr sz="1800" spc="-7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음수면  </a:t>
            </a:r>
            <a:r>
              <a:rPr sz="1800" spc="-5" dirty="0">
                <a:latin typeface="맑은 고딕"/>
                <a:cs typeface="맑은 고딕"/>
              </a:rPr>
              <a:t>S(H(X))&lt; 0.5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09CE7332-FFCF-3C7E-AB8A-AD3C3B32B5E6}"/>
              </a:ext>
            </a:extLst>
          </p:cNvPr>
          <p:cNvSpPr txBox="1"/>
          <p:nvPr/>
        </p:nvSpPr>
        <p:spPr>
          <a:xfrm>
            <a:off x="7122181" y="2892044"/>
            <a:ext cx="4284980" cy="208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즉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spc="-5" dirty="0">
                <a:latin typeface="맑은 고딕"/>
                <a:cs typeface="맑은 고딕"/>
              </a:rPr>
              <a:t>H(X) </a:t>
            </a:r>
            <a:r>
              <a:rPr sz="1800" dirty="0">
                <a:latin typeface="맑은 고딕"/>
                <a:cs typeface="맑은 고딕"/>
              </a:rPr>
              <a:t>=&gt;0 이면 </a:t>
            </a:r>
            <a:r>
              <a:rPr sz="1800" spc="-5" dirty="0">
                <a:latin typeface="맑은 고딕"/>
                <a:cs typeface="맑은 고딕"/>
              </a:rPr>
              <a:t>y=1로 </a:t>
            </a:r>
            <a:r>
              <a:rPr sz="1800" dirty="0">
                <a:latin typeface="맑은 고딕"/>
                <a:cs typeface="맑은 고딕"/>
              </a:rPr>
              <a:t>예측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spc="-5" dirty="0">
                <a:latin typeface="맑은 고딕"/>
                <a:cs typeface="맑은 고딕"/>
              </a:rPr>
              <a:t>H(X) </a:t>
            </a:r>
            <a:r>
              <a:rPr sz="1800" dirty="0">
                <a:latin typeface="맑은 고딕"/>
                <a:cs typeface="맑은 고딕"/>
              </a:rPr>
              <a:t>&lt; 0 이면 </a:t>
            </a:r>
            <a:r>
              <a:rPr sz="1800" spc="-5" dirty="0">
                <a:latin typeface="맑은 고딕"/>
                <a:cs typeface="맑은 고딕"/>
              </a:rPr>
              <a:t>y=0으로</a:t>
            </a:r>
            <a:r>
              <a:rPr sz="1800" dirty="0">
                <a:latin typeface="맑은 고딕"/>
                <a:cs typeface="맑은 고딕"/>
              </a:rPr>
              <a:t> 예측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즉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spc="-5" dirty="0">
                <a:latin typeface="맑은 고딕"/>
                <a:cs typeface="맑은 고딕"/>
              </a:rPr>
              <a:t>*x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spc="-5" dirty="0">
                <a:latin typeface="맑은 고딕"/>
                <a:cs typeface="맑은 고딕"/>
              </a:rPr>
              <a:t>*x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b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=&gt;0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이면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y=1로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예측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spc="-5" dirty="0">
                <a:latin typeface="맑은 고딕"/>
                <a:cs typeface="맑은 고딕"/>
              </a:rPr>
              <a:t>*x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spc="-5" dirty="0">
                <a:latin typeface="맑은 고딕"/>
                <a:cs typeface="맑은 고딕"/>
              </a:rPr>
              <a:t>*x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b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&lt;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0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이면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y=0으로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예측</a:t>
            </a:r>
            <a:endParaRPr sz="18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31067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spc="-5" dirty="0">
                <a:latin typeface="나눔고딕"/>
                <a:cs typeface="나눔고딕"/>
              </a:rPr>
              <a:t>어떤 </a:t>
            </a:r>
            <a:r>
              <a:rPr lang="ko-KR" altLang="en-US" sz="2800" spc="-10" dirty="0">
                <a:latin typeface="나눔고딕"/>
                <a:cs typeface="나눔고딕"/>
              </a:rPr>
              <a:t>값이든 </a:t>
            </a:r>
            <a:r>
              <a:rPr lang="en-US" altLang="ko-KR" sz="2800" spc="-5" dirty="0">
                <a:latin typeface="맑은 고딕"/>
                <a:cs typeface="맑은 고딕"/>
              </a:rPr>
              <a:t>0~1</a:t>
            </a:r>
            <a:r>
              <a:rPr lang="ko-KR" altLang="en-US" sz="2800" spc="-5" dirty="0">
                <a:latin typeface="나눔고딕"/>
                <a:cs typeface="나눔고딕"/>
              </a:rPr>
              <a:t>사이로 </a:t>
            </a:r>
            <a:r>
              <a:rPr lang="ko-KR" altLang="en-US" sz="2800" spc="-10" dirty="0">
                <a:latin typeface="나눔고딕"/>
                <a:cs typeface="나눔고딕"/>
              </a:rPr>
              <a:t>변경해주는 </a:t>
            </a:r>
            <a:r>
              <a:rPr lang="en-US" altLang="ko-KR" sz="2800" spc="-5" dirty="0">
                <a:latin typeface="맑은 고딕"/>
                <a:cs typeface="맑은 고딕"/>
              </a:rPr>
              <a:t>Sigmoid </a:t>
            </a:r>
            <a:r>
              <a:rPr lang="ko-KR" altLang="en-US" sz="2800" spc="-10" dirty="0">
                <a:latin typeface="나눔고딕"/>
                <a:cs typeface="나눔고딕"/>
              </a:rPr>
              <a:t>함수를</a:t>
            </a:r>
            <a:r>
              <a:rPr lang="ko-KR" altLang="en-US" sz="2800" spc="19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활용하자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E5D07EC-AE91-91D8-3FAF-2A690C5A7FB8}"/>
              </a:ext>
            </a:extLst>
          </p:cNvPr>
          <p:cNvSpPr txBox="1"/>
          <p:nvPr/>
        </p:nvSpPr>
        <p:spPr>
          <a:xfrm>
            <a:off x="4664862" y="5360923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1F1CD4F-0A9E-0713-40F5-CEFD40DD7F38}"/>
              </a:ext>
            </a:extLst>
          </p:cNvPr>
          <p:cNvSpPr txBox="1"/>
          <p:nvPr/>
        </p:nvSpPr>
        <p:spPr>
          <a:xfrm>
            <a:off x="1862439" y="2419603"/>
            <a:ext cx="224790" cy="268033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13888" dirty="0">
                <a:latin typeface="Arial"/>
                <a:cs typeface="Arial"/>
              </a:rPr>
              <a:t>2</a:t>
            </a:r>
            <a:endParaRPr sz="1800" baseline="-13888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74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66E83D0-11B1-3A43-E78F-AE719F2B2811}"/>
              </a:ext>
            </a:extLst>
          </p:cNvPr>
          <p:cNvSpPr txBox="1"/>
          <p:nvPr/>
        </p:nvSpPr>
        <p:spPr>
          <a:xfrm>
            <a:off x="2308838" y="5211571"/>
            <a:ext cx="238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7716" dirty="0">
                <a:latin typeface="Arial"/>
                <a:cs typeface="Arial"/>
              </a:rPr>
              <a:t>x</a:t>
            </a:r>
            <a:endParaRPr sz="2700" baseline="-7716">
              <a:latin typeface="Arial"/>
              <a:cs typeface="Arial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28B6A110-C734-BD8B-20C2-83215AD9E88C}"/>
              </a:ext>
            </a:extLst>
          </p:cNvPr>
          <p:cNvSpPr/>
          <p:nvPr/>
        </p:nvSpPr>
        <p:spPr>
          <a:xfrm>
            <a:off x="3124235" y="3009826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FF5FA6B9-33F9-1284-0B46-51CD9D314201}"/>
              </a:ext>
            </a:extLst>
          </p:cNvPr>
          <p:cNvSpPr/>
          <p:nvPr/>
        </p:nvSpPr>
        <p:spPr>
          <a:xfrm>
            <a:off x="2085493" y="2516774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2"/>
                </a:moveTo>
                <a:lnTo>
                  <a:pt x="34925" y="87312"/>
                </a:lnTo>
                <a:lnTo>
                  <a:pt x="34923" y="2648342"/>
                </a:lnTo>
                <a:lnTo>
                  <a:pt x="69848" y="2648342"/>
                </a:lnTo>
                <a:lnTo>
                  <a:pt x="69850" y="87312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2"/>
                </a:lnTo>
                <a:lnTo>
                  <a:pt x="96043" y="87312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2"/>
                </a:moveTo>
                <a:lnTo>
                  <a:pt x="69850" y="87312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E5FAC781-F773-ED90-9C8C-4A01AC17637E}"/>
              </a:ext>
            </a:extLst>
          </p:cNvPr>
          <p:cNvSpPr/>
          <p:nvPr/>
        </p:nvSpPr>
        <p:spPr>
          <a:xfrm>
            <a:off x="2147901" y="5101844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4"/>
                </a:lnTo>
                <a:lnTo>
                  <a:pt x="2583522" y="69849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6" y="69849"/>
                </a:lnTo>
                <a:lnTo>
                  <a:pt x="2531136" y="34924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6" y="34924"/>
                </a:lnTo>
                <a:lnTo>
                  <a:pt x="2531136" y="69849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FDAADD5A-7A73-B1E6-1E18-4B7B5A79F947}"/>
              </a:ext>
            </a:extLst>
          </p:cNvPr>
          <p:cNvSpPr txBox="1"/>
          <p:nvPr/>
        </p:nvSpPr>
        <p:spPr>
          <a:xfrm>
            <a:off x="2451971" y="4535932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AD20A596-2FFD-DEB6-1D0B-2A771E086322}"/>
              </a:ext>
            </a:extLst>
          </p:cNvPr>
          <p:cNvSpPr/>
          <p:nvPr/>
        </p:nvSpPr>
        <p:spPr>
          <a:xfrm>
            <a:off x="3777379" y="4653572"/>
            <a:ext cx="115163" cy="179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CCAE94C7-181B-547E-C8F7-07471347AE4F}"/>
              </a:ext>
            </a:extLst>
          </p:cNvPr>
          <p:cNvSpPr/>
          <p:nvPr/>
        </p:nvSpPr>
        <p:spPr>
          <a:xfrm>
            <a:off x="4376094" y="4109288"/>
            <a:ext cx="102069" cy="16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ABFF34CC-6332-2FA9-B4AA-4BC109A45304}"/>
              </a:ext>
            </a:extLst>
          </p:cNvPr>
          <p:cNvSpPr/>
          <p:nvPr/>
        </p:nvSpPr>
        <p:spPr>
          <a:xfrm>
            <a:off x="2560322" y="4340668"/>
            <a:ext cx="147823" cy="168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13D1C9D0-0CD6-D560-557F-9A758994A8ED}"/>
              </a:ext>
            </a:extLst>
          </p:cNvPr>
          <p:cNvSpPr/>
          <p:nvPr/>
        </p:nvSpPr>
        <p:spPr>
          <a:xfrm>
            <a:off x="2120441" y="2931032"/>
            <a:ext cx="2755900" cy="1461770"/>
          </a:xfrm>
          <a:custGeom>
            <a:avLst/>
            <a:gdLst/>
            <a:ahLst/>
            <a:cxnLst/>
            <a:rect l="l" t="t" r="r" b="b"/>
            <a:pathLst>
              <a:path w="2755900" h="1461770">
                <a:moveTo>
                  <a:pt x="0" y="1461290"/>
                </a:moveTo>
                <a:lnTo>
                  <a:pt x="2755566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E2DC6414-2196-5295-923D-06B5828CFA01}"/>
              </a:ext>
            </a:extLst>
          </p:cNvPr>
          <p:cNvSpPr/>
          <p:nvPr/>
        </p:nvSpPr>
        <p:spPr>
          <a:xfrm>
            <a:off x="3048001" y="2568184"/>
            <a:ext cx="1379220" cy="2562860"/>
          </a:xfrm>
          <a:custGeom>
            <a:avLst/>
            <a:gdLst/>
            <a:ahLst/>
            <a:cxnLst/>
            <a:rect l="l" t="t" r="r" b="b"/>
            <a:pathLst>
              <a:path w="1379220" h="2562860">
                <a:moveTo>
                  <a:pt x="0" y="2562829"/>
                </a:moveTo>
                <a:lnTo>
                  <a:pt x="1379128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26EBF9F2-FB5A-93BB-813B-351F5FA579DC}"/>
              </a:ext>
            </a:extLst>
          </p:cNvPr>
          <p:cNvSpPr/>
          <p:nvPr/>
        </p:nvSpPr>
        <p:spPr>
          <a:xfrm>
            <a:off x="2138547" y="3661678"/>
            <a:ext cx="2781300" cy="342900"/>
          </a:xfrm>
          <a:custGeom>
            <a:avLst/>
            <a:gdLst/>
            <a:ahLst/>
            <a:cxnLst/>
            <a:rect l="l" t="t" r="r" b="b"/>
            <a:pathLst>
              <a:path w="2781300" h="342900">
                <a:moveTo>
                  <a:pt x="0" y="342304"/>
                </a:moveTo>
                <a:lnTo>
                  <a:pt x="2781003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7E68363B-A0F3-ACB5-8FED-DC707C0C0F91}"/>
              </a:ext>
            </a:extLst>
          </p:cNvPr>
          <p:cNvSpPr/>
          <p:nvPr/>
        </p:nvSpPr>
        <p:spPr>
          <a:xfrm>
            <a:off x="2440547" y="2568184"/>
            <a:ext cx="1054100" cy="2562860"/>
          </a:xfrm>
          <a:custGeom>
            <a:avLst/>
            <a:gdLst/>
            <a:ahLst/>
            <a:cxnLst/>
            <a:rect l="l" t="t" r="r" b="b"/>
            <a:pathLst>
              <a:path w="1054100" h="2562860">
                <a:moveTo>
                  <a:pt x="0" y="2562829"/>
                </a:moveTo>
                <a:lnTo>
                  <a:pt x="1053767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8C5A51A7-95AD-782E-BA4B-63A7884C09BD}"/>
              </a:ext>
            </a:extLst>
          </p:cNvPr>
          <p:cNvSpPr txBox="1"/>
          <p:nvPr/>
        </p:nvSpPr>
        <p:spPr>
          <a:xfrm>
            <a:off x="2712972" y="2149347"/>
            <a:ext cx="27527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맑은 고딕"/>
                <a:cs typeface="맑은 고딕"/>
              </a:rPr>
              <a:t>H(X)=f(X)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=</a:t>
            </a:r>
            <a:r>
              <a:rPr sz="1600" spc="-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b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9DDD1494-B70A-776A-DB83-BC5FA8DF4973}"/>
              </a:ext>
            </a:extLst>
          </p:cNvPr>
          <p:cNvSpPr txBox="1"/>
          <p:nvPr/>
        </p:nvSpPr>
        <p:spPr>
          <a:xfrm>
            <a:off x="6298392" y="3126740"/>
            <a:ext cx="4288790" cy="248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즉</a:t>
            </a:r>
            <a:endParaRPr sz="1800">
              <a:latin typeface="맑은 고딕"/>
              <a:cs typeface="맑은 고딕"/>
            </a:endParaRPr>
          </a:p>
          <a:p>
            <a:pPr marL="12700" marR="8890">
              <a:lnSpc>
                <a:spcPts val="2180"/>
              </a:lnSpc>
              <a:spcBef>
                <a:spcPts val="30"/>
              </a:spcBef>
            </a:pP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spc="-5" dirty="0">
                <a:latin typeface="맑은 고딕"/>
                <a:cs typeface="맑은 고딕"/>
              </a:rPr>
              <a:t>*x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 </a:t>
            </a:r>
            <a:r>
              <a:rPr sz="1800" dirty="0">
                <a:latin typeface="맑은 고딕"/>
                <a:cs typeface="맑은 고딕"/>
              </a:rPr>
              <a:t>+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spc="-5" dirty="0">
                <a:latin typeface="맑은 고딕"/>
                <a:cs typeface="맑은 고딕"/>
              </a:rPr>
              <a:t>*x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 </a:t>
            </a:r>
            <a:r>
              <a:rPr sz="1800" dirty="0">
                <a:latin typeface="맑은 고딕"/>
                <a:cs typeface="맑은 고딕"/>
              </a:rPr>
              <a:t>+ b =&gt;0 이면 </a:t>
            </a:r>
            <a:r>
              <a:rPr sz="1800" spc="-5" dirty="0">
                <a:latin typeface="맑은 고딕"/>
                <a:cs typeface="맑은 고딕"/>
              </a:rPr>
              <a:t>y=1로 </a:t>
            </a:r>
            <a:r>
              <a:rPr sz="1800" dirty="0">
                <a:latin typeface="맑은 고딕"/>
                <a:cs typeface="맑은 고딕"/>
              </a:rPr>
              <a:t>예측 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spc="-5" dirty="0">
                <a:latin typeface="맑은 고딕"/>
                <a:cs typeface="맑은 고딕"/>
              </a:rPr>
              <a:t>*x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spc="-5" dirty="0">
                <a:latin typeface="맑은 고딕"/>
                <a:cs typeface="맑은 고딕"/>
              </a:rPr>
              <a:t>*x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b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&lt;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0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이면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y=0으로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예측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065"/>
              </a:spcBef>
            </a:pPr>
            <a:r>
              <a:rPr sz="1800" dirty="0">
                <a:latin typeface="맑은 고딕"/>
                <a:cs typeface="맑은 고딕"/>
              </a:rPr>
              <a:t>이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말은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  <a:spcBef>
                <a:spcPts val="45"/>
              </a:spcBef>
            </a:pP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spc="-5" dirty="0">
                <a:latin typeface="맑은 고딕"/>
                <a:cs typeface="맑은 고딕"/>
              </a:rPr>
              <a:t>*x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spc="-5" dirty="0">
                <a:latin typeface="맑은 고딕"/>
                <a:cs typeface="맑은 고딕"/>
              </a:rPr>
              <a:t>*x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b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=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0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인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선을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기준으로</a:t>
            </a:r>
            <a:endParaRPr sz="1800">
              <a:latin typeface="맑은 고딕"/>
              <a:cs typeface="맑은 고딕"/>
            </a:endParaRPr>
          </a:p>
          <a:p>
            <a:pPr marL="267970" indent="-174625">
              <a:lnSpc>
                <a:spcPts val="2135"/>
              </a:lnSpc>
              <a:buChar char="-"/>
              <a:tabLst>
                <a:tab pos="268605" algn="l"/>
              </a:tabLst>
            </a:pPr>
            <a:r>
              <a:rPr sz="1800" dirty="0">
                <a:latin typeface="맑은 고딕"/>
                <a:cs typeface="맑은 고딕"/>
              </a:rPr>
              <a:t>한쪽은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  <a:p>
            <a:pPr marL="267970" indent="-174625">
              <a:lnSpc>
                <a:spcPts val="2135"/>
              </a:lnSpc>
              <a:spcBef>
                <a:spcPts val="25"/>
              </a:spcBef>
              <a:buChar char="-"/>
              <a:tabLst>
                <a:tab pos="268605" algn="l"/>
              </a:tabLst>
            </a:pPr>
            <a:r>
              <a:rPr sz="1800" dirty="0">
                <a:latin typeface="맑은 고딕"/>
                <a:cs typeface="맑은 고딕"/>
              </a:rPr>
              <a:t>다른 한쪽은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0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맑은 고딕"/>
                <a:cs typeface="맑은 고딕"/>
              </a:rPr>
              <a:t>우리는 이 선을 </a:t>
            </a:r>
            <a:r>
              <a:rPr sz="1800" spc="-10" dirty="0">
                <a:latin typeface="맑은 고딕"/>
                <a:cs typeface="맑은 고딕"/>
              </a:rPr>
              <a:t>decision </a:t>
            </a:r>
            <a:r>
              <a:rPr sz="1800" dirty="0">
                <a:latin typeface="맑은 고딕"/>
                <a:cs typeface="맑은 고딕"/>
              </a:rPr>
              <a:t>boundary</a:t>
            </a:r>
            <a:r>
              <a:rPr sz="1800" dirty="0">
                <a:latin typeface="나눔고딕"/>
                <a:cs typeface="나눔고딕"/>
              </a:rPr>
              <a:t>라고</a:t>
            </a:r>
            <a:r>
              <a:rPr sz="1800" spc="110" dirty="0">
                <a:latin typeface="나눔고딕"/>
                <a:cs typeface="나눔고딕"/>
              </a:rPr>
              <a:t> </a:t>
            </a:r>
            <a:r>
              <a:rPr sz="1800" dirty="0">
                <a:latin typeface="나눔고딕"/>
                <a:cs typeface="나눔고딕"/>
              </a:rPr>
              <a:t>함</a:t>
            </a:r>
            <a:endParaRPr sz="1800">
              <a:latin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238774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데이터</a:t>
            </a:r>
            <a:r>
              <a:rPr lang="ko-KR" altLang="en-US" sz="2800" spc="165" dirty="0">
                <a:latin typeface="나눔고딕"/>
                <a:cs typeface="나눔고딕"/>
              </a:rPr>
              <a:t> </a:t>
            </a:r>
            <a:r>
              <a:rPr lang="en-US" altLang="ko-KR" sz="2800" spc="-5" dirty="0">
                <a:latin typeface="맑은 고딕"/>
                <a:cs typeface="맑은 고딕"/>
              </a:rPr>
              <a:t>A</a:t>
            </a:r>
            <a:r>
              <a:rPr lang="ko-KR" altLang="en-US" sz="2800" spc="-5" dirty="0">
                <a:latin typeface="나눔고딕"/>
                <a:cs typeface="나눔고딕"/>
              </a:rPr>
              <a:t>에</a:t>
            </a:r>
            <a:r>
              <a:rPr lang="ko-KR" altLang="en-US" sz="2800" spc="165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대해</a:t>
            </a:r>
            <a:r>
              <a:rPr lang="ko-KR" altLang="en-US" sz="2800" spc="165" dirty="0">
                <a:latin typeface="나눔고딕"/>
                <a:cs typeface="나눔고딕"/>
              </a:rPr>
              <a:t> </a:t>
            </a:r>
            <a:r>
              <a:rPr lang="en-US" altLang="ko-KR" sz="2800" spc="-5" dirty="0">
                <a:latin typeface="맑은 고딕"/>
                <a:cs typeface="맑은 고딕"/>
              </a:rPr>
              <a:t>Linear</a:t>
            </a:r>
            <a:r>
              <a:rPr lang="ko-KR" altLang="en-US" sz="2800" spc="0" dirty="0">
                <a:latin typeface="맑은 고딕"/>
                <a:cs typeface="맑은 고딕"/>
              </a:rPr>
              <a:t> </a:t>
            </a:r>
            <a:r>
              <a:rPr lang="en-US" altLang="ko-KR" sz="2800" spc="-5" dirty="0">
                <a:latin typeface="맑은 고딕"/>
                <a:cs typeface="맑은 고딕"/>
              </a:rPr>
              <a:t>decision</a:t>
            </a:r>
            <a:r>
              <a:rPr lang="ko-KR" altLang="en-US" sz="2800" spc="0" dirty="0">
                <a:latin typeface="맑은 고딕"/>
                <a:cs typeface="맑은 고딕"/>
              </a:rPr>
              <a:t> </a:t>
            </a:r>
            <a:r>
              <a:rPr lang="en-US" altLang="ko-KR" sz="2800" spc="0" dirty="0">
                <a:latin typeface="맑은 고딕"/>
                <a:cs typeface="맑은 고딕"/>
              </a:rPr>
              <a:t>boundary</a:t>
            </a:r>
            <a:r>
              <a:rPr lang="ko-KR" altLang="en-US" sz="2800" spc="0" dirty="0">
                <a:latin typeface="나눔고딕"/>
                <a:cs typeface="나눔고딕"/>
              </a:rPr>
              <a:t>를</a:t>
            </a:r>
            <a:r>
              <a:rPr lang="ko-KR" altLang="en-US" sz="2800" spc="16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찾았다고</a:t>
            </a:r>
            <a:r>
              <a:rPr lang="ko-KR" altLang="en-US" sz="2800" spc="16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가정해</a:t>
            </a:r>
            <a:r>
              <a:rPr lang="ko-KR" altLang="en-US" sz="2800" spc="16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보자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A602C40-A45A-27F1-CB6C-85C4B77C6FA0}"/>
              </a:ext>
            </a:extLst>
          </p:cNvPr>
          <p:cNvSpPr txBox="1"/>
          <p:nvPr/>
        </p:nvSpPr>
        <p:spPr>
          <a:xfrm>
            <a:off x="4664862" y="5360923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10CDD74-1352-821B-AAD4-CCB922E23AC1}"/>
              </a:ext>
            </a:extLst>
          </p:cNvPr>
          <p:cNvSpPr txBox="1"/>
          <p:nvPr/>
        </p:nvSpPr>
        <p:spPr>
          <a:xfrm>
            <a:off x="2308838" y="5211571"/>
            <a:ext cx="238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7716" dirty="0">
                <a:latin typeface="Arial"/>
                <a:cs typeface="Arial"/>
              </a:rPr>
              <a:t>x</a:t>
            </a:r>
            <a:endParaRPr sz="2700" baseline="-7716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E9262626-9488-0FE8-FAA8-72F9FFBBA3A4}"/>
              </a:ext>
            </a:extLst>
          </p:cNvPr>
          <p:cNvSpPr/>
          <p:nvPr/>
        </p:nvSpPr>
        <p:spPr>
          <a:xfrm>
            <a:off x="2442833" y="4939070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5A9F490-8B23-2D44-9E4E-7CCE3DB8437A}"/>
              </a:ext>
            </a:extLst>
          </p:cNvPr>
          <p:cNvSpPr/>
          <p:nvPr/>
        </p:nvSpPr>
        <p:spPr>
          <a:xfrm>
            <a:off x="2085493" y="2516774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2"/>
                </a:moveTo>
                <a:lnTo>
                  <a:pt x="34925" y="87312"/>
                </a:lnTo>
                <a:lnTo>
                  <a:pt x="34923" y="2648342"/>
                </a:lnTo>
                <a:lnTo>
                  <a:pt x="69848" y="2648342"/>
                </a:lnTo>
                <a:lnTo>
                  <a:pt x="69850" y="87312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2"/>
                </a:lnTo>
                <a:lnTo>
                  <a:pt x="96043" y="87312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2"/>
                </a:moveTo>
                <a:lnTo>
                  <a:pt x="69850" y="87312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C18DAA55-9E7E-8D4A-7AF2-DFBC84CCFBE5}"/>
              </a:ext>
            </a:extLst>
          </p:cNvPr>
          <p:cNvSpPr/>
          <p:nvPr/>
        </p:nvSpPr>
        <p:spPr>
          <a:xfrm>
            <a:off x="2147901" y="5101844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4"/>
                </a:lnTo>
                <a:lnTo>
                  <a:pt x="2583522" y="69849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6" y="69849"/>
                </a:lnTo>
                <a:lnTo>
                  <a:pt x="2531136" y="34924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6" y="34924"/>
                </a:lnTo>
                <a:lnTo>
                  <a:pt x="2531136" y="69849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38066517-A4B5-5CCF-C159-72325B4CD735}"/>
              </a:ext>
            </a:extLst>
          </p:cNvPr>
          <p:cNvSpPr txBox="1"/>
          <p:nvPr/>
        </p:nvSpPr>
        <p:spPr>
          <a:xfrm>
            <a:off x="3055082" y="4221988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65A6FE1-CCF8-0C2C-81F3-3F74ABFA625C}"/>
              </a:ext>
            </a:extLst>
          </p:cNvPr>
          <p:cNvSpPr/>
          <p:nvPr/>
        </p:nvSpPr>
        <p:spPr>
          <a:xfrm>
            <a:off x="2159806" y="3842970"/>
            <a:ext cx="1422742" cy="1311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2538539-5810-ECE7-1152-EEE8D05B9E75}"/>
              </a:ext>
            </a:extLst>
          </p:cNvPr>
          <p:cNvSpPr/>
          <p:nvPr/>
        </p:nvSpPr>
        <p:spPr>
          <a:xfrm>
            <a:off x="2772909" y="4376778"/>
            <a:ext cx="102069" cy="16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DC0C6760-E096-49E0-C26C-8D0E17664324}"/>
              </a:ext>
            </a:extLst>
          </p:cNvPr>
          <p:cNvSpPr txBox="1"/>
          <p:nvPr/>
        </p:nvSpPr>
        <p:spPr>
          <a:xfrm>
            <a:off x="2712972" y="2149347"/>
            <a:ext cx="27527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맑은 고딕"/>
                <a:cs typeface="맑은 고딕"/>
              </a:rPr>
              <a:t>H(X)=f(X)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=</a:t>
            </a:r>
            <a:r>
              <a:rPr sz="1600" spc="-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650" b="1" spc="-232" baseline="-1515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b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A370B258-80DF-CA37-9AF2-58508C42AB4E}"/>
              </a:ext>
            </a:extLst>
          </p:cNvPr>
          <p:cNvSpPr txBox="1"/>
          <p:nvPr/>
        </p:nvSpPr>
        <p:spPr>
          <a:xfrm>
            <a:off x="6916904" y="2148332"/>
            <a:ext cx="3498850" cy="322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1,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2, </a:t>
            </a:r>
            <a:r>
              <a:rPr sz="1800" spc="-5" dirty="0">
                <a:latin typeface="맑은 고딕"/>
                <a:cs typeface="맑은 고딕"/>
              </a:rPr>
              <a:t>b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 </a:t>
            </a:r>
            <a:r>
              <a:rPr sz="1800" dirty="0">
                <a:latin typeface="맑은 고딕"/>
                <a:cs typeface="맑은 고딕"/>
              </a:rPr>
              <a:t>을 </a:t>
            </a:r>
            <a:r>
              <a:rPr sz="1800" spc="-5" dirty="0">
                <a:latin typeface="맑은 고딕"/>
                <a:cs typeface="맑은 고딕"/>
              </a:rPr>
              <a:t>1, 1, -3로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둔다면</a:t>
            </a:r>
            <a:endParaRPr sz="1800">
              <a:latin typeface="맑은 고딕"/>
              <a:cs typeface="맑은 고딕"/>
            </a:endParaRPr>
          </a:p>
          <a:p>
            <a:pPr marL="12700" marR="5080">
              <a:lnSpc>
                <a:spcPts val="2110"/>
              </a:lnSpc>
              <a:spcBef>
                <a:spcPts val="1550"/>
              </a:spcBef>
            </a:pP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 </a:t>
            </a:r>
            <a:r>
              <a:rPr sz="1800" dirty="0">
                <a:latin typeface="맑은 고딕"/>
                <a:cs typeface="맑은 고딕"/>
              </a:rPr>
              <a:t>+ x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 </a:t>
            </a:r>
            <a:r>
              <a:rPr sz="1800" dirty="0">
                <a:latin typeface="맑은 고딕"/>
                <a:cs typeface="맑은 고딕"/>
              </a:rPr>
              <a:t>- 3 =&gt;0 이면 </a:t>
            </a:r>
            <a:r>
              <a:rPr sz="1800" spc="-5" dirty="0">
                <a:latin typeface="맑은 고딕"/>
                <a:cs typeface="맑은 고딕"/>
              </a:rPr>
              <a:t>y=1로 </a:t>
            </a:r>
            <a:r>
              <a:rPr sz="1800" dirty="0">
                <a:latin typeface="맑은 고딕"/>
                <a:cs typeface="맑은 고딕"/>
              </a:rPr>
              <a:t>예측  x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-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3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&lt;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0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이면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y=0으로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예측</a:t>
            </a:r>
            <a:endParaRPr sz="1800">
              <a:latin typeface="맑은 고딕"/>
              <a:cs typeface="맑은 고딕"/>
            </a:endParaRPr>
          </a:p>
          <a:p>
            <a:pPr marL="12700" marR="386080">
              <a:lnSpc>
                <a:spcPct val="102200"/>
              </a:lnSpc>
              <a:spcBef>
                <a:spcPts val="2030"/>
              </a:spcBef>
            </a:pP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 </a:t>
            </a:r>
            <a:r>
              <a:rPr sz="1800" dirty="0">
                <a:latin typeface="맑은 고딕"/>
                <a:cs typeface="맑은 고딕"/>
              </a:rPr>
              <a:t>+ x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 </a:t>
            </a:r>
            <a:r>
              <a:rPr sz="1800" dirty="0">
                <a:latin typeface="맑은 고딕"/>
                <a:cs typeface="맑은 고딕"/>
              </a:rPr>
              <a:t>=&gt;3 이면 </a:t>
            </a:r>
            <a:r>
              <a:rPr sz="1800" spc="-5" dirty="0">
                <a:latin typeface="맑은 고딕"/>
                <a:cs typeface="맑은 고딕"/>
              </a:rPr>
              <a:t>y=1로 </a:t>
            </a:r>
            <a:r>
              <a:rPr sz="1800" dirty="0">
                <a:latin typeface="맑은 고딕"/>
                <a:cs typeface="맑은 고딕"/>
              </a:rPr>
              <a:t>예측  x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b="1" spc="-225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b="1" spc="-225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&lt;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3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이면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y=0으로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예측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1800" dirty="0">
                <a:latin typeface="맑은 고딕"/>
                <a:cs typeface="맑은 고딕"/>
              </a:rPr>
              <a:t>이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말은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  <a:spcBef>
                <a:spcPts val="25"/>
              </a:spcBef>
            </a:pP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-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3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=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0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인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선을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기준으로</a:t>
            </a:r>
            <a:endParaRPr sz="1800">
              <a:latin typeface="맑은 고딕"/>
              <a:cs typeface="맑은 고딕"/>
            </a:endParaRPr>
          </a:p>
          <a:p>
            <a:pPr marL="267970" indent="-174625">
              <a:lnSpc>
                <a:spcPts val="2135"/>
              </a:lnSpc>
              <a:buChar char="-"/>
              <a:tabLst>
                <a:tab pos="268605" algn="l"/>
              </a:tabLst>
            </a:pPr>
            <a:r>
              <a:rPr sz="1800" dirty="0">
                <a:latin typeface="맑은 고딕"/>
                <a:cs typeface="맑은 고딕"/>
              </a:rPr>
              <a:t>한쪽은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  <a:p>
            <a:pPr marL="267970" indent="-174625">
              <a:lnSpc>
                <a:spcPct val="100000"/>
              </a:lnSpc>
              <a:spcBef>
                <a:spcPts val="45"/>
              </a:spcBef>
              <a:buChar char="-"/>
              <a:tabLst>
                <a:tab pos="268605" algn="l"/>
              </a:tabLst>
            </a:pPr>
            <a:r>
              <a:rPr sz="1800" dirty="0">
                <a:latin typeface="맑은 고딕"/>
                <a:cs typeface="맑은 고딕"/>
              </a:rPr>
              <a:t>다른 한쪽은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0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73080EEC-5E6E-C518-68EF-A903A148A74F}"/>
              </a:ext>
            </a:extLst>
          </p:cNvPr>
          <p:cNvSpPr/>
          <p:nvPr/>
        </p:nvSpPr>
        <p:spPr>
          <a:xfrm>
            <a:off x="2739478" y="4595121"/>
            <a:ext cx="102069" cy="16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5E7479A4-02BF-9C05-AEEE-A3E98CD20D2C}"/>
              </a:ext>
            </a:extLst>
          </p:cNvPr>
          <p:cNvSpPr/>
          <p:nvPr/>
        </p:nvSpPr>
        <p:spPr>
          <a:xfrm>
            <a:off x="1317170" y="3690258"/>
            <a:ext cx="2547620" cy="2252980"/>
          </a:xfrm>
          <a:custGeom>
            <a:avLst/>
            <a:gdLst/>
            <a:ahLst/>
            <a:cxnLst/>
            <a:rect l="l" t="t" r="r" b="b"/>
            <a:pathLst>
              <a:path w="2547620" h="2252979">
                <a:moveTo>
                  <a:pt x="2547259" y="2252421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7A7D9E2A-00F4-3228-5EE9-CF37F35237F0}"/>
              </a:ext>
            </a:extLst>
          </p:cNvPr>
          <p:cNvSpPr txBox="1"/>
          <p:nvPr/>
        </p:nvSpPr>
        <p:spPr>
          <a:xfrm>
            <a:off x="2999539" y="3428492"/>
            <a:ext cx="424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y=1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7A94499F-45FE-2C6B-C799-F87212A10C49}"/>
              </a:ext>
            </a:extLst>
          </p:cNvPr>
          <p:cNvSpPr txBox="1"/>
          <p:nvPr/>
        </p:nvSpPr>
        <p:spPr>
          <a:xfrm>
            <a:off x="1862439" y="2419603"/>
            <a:ext cx="713740" cy="271399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13888" dirty="0">
                <a:latin typeface="Arial"/>
                <a:cs typeface="Arial"/>
              </a:rPr>
              <a:t>2</a:t>
            </a:r>
            <a:endParaRPr sz="1800" baseline="-13888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74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301625" algn="l"/>
              </a:tabLst>
            </a:pPr>
            <a:r>
              <a:rPr sz="2700" baseline="7716" dirty="0">
                <a:latin typeface="맑은 고딕"/>
                <a:cs typeface="맑은 고딕"/>
              </a:rPr>
              <a:t>1	</a:t>
            </a:r>
            <a:r>
              <a:rPr sz="1800" dirty="0">
                <a:latin typeface="맑은 고딕"/>
                <a:cs typeface="맑은 고딕"/>
              </a:rPr>
              <a:t>y=0</a:t>
            </a:r>
            <a:endParaRPr sz="18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3644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85B0607-95DA-4AAB-300A-0169AD5A5E40}"/>
              </a:ext>
            </a:extLst>
          </p:cNvPr>
          <p:cNvSpPr/>
          <p:nvPr/>
        </p:nvSpPr>
        <p:spPr>
          <a:xfrm>
            <a:off x="4561964" y="2537936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0" y="19250"/>
                </a:lnTo>
                <a:lnTo>
                  <a:pt x="61235" y="898232"/>
                </a:lnTo>
                <a:lnTo>
                  <a:pt x="337564" y="878982"/>
                </a:lnTo>
                <a:lnTo>
                  <a:pt x="276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F3A4272-31A0-D213-22A3-98C7928F1029}"/>
              </a:ext>
            </a:extLst>
          </p:cNvPr>
          <p:cNvSpPr/>
          <p:nvPr/>
        </p:nvSpPr>
        <p:spPr>
          <a:xfrm>
            <a:off x="4561964" y="2537936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337564" y="878982"/>
                </a:lnTo>
                <a:lnTo>
                  <a:pt x="61235" y="898233"/>
                </a:lnTo>
                <a:lnTo>
                  <a:pt x="0" y="19250"/>
                </a:lnTo>
                <a:lnTo>
                  <a:pt x="2763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1845895" y="3025140"/>
            <a:ext cx="88823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기계학습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=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Data(D)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로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Model(M)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을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만드는</a:t>
            </a:r>
            <a:r>
              <a:rPr sz="3200" spc="-34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35194152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-5" dirty="0">
                <a:latin typeface="맑은 고딕"/>
                <a:cs typeface="맑은 고딕"/>
              </a:rPr>
              <a:t>Linear</a:t>
            </a:r>
            <a:r>
              <a:rPr lang="ko-KR" altLang="en-US" sz="2800" spc="-5" dirty="0">
                <a:latin typeface="나눔고딕"/>
                <a:cs typeface="나눔고딕"/>
              </a:rPr>
              <a:t>로 </a:t>
            </a:r>
            <a:r>
              <a:rPr lang="ko-KR" altLang="en-US" sz="2800" spc="-10" dirty="0">
                <a:latin typeface="나눔고딕"/>
                <a:cs typeface="나눔고딕"/>
              </a:rPr>
              <a:t>분류가 </a:t>
            </a:r>
            <a:r>
              <a:rPr lang="ko-KR" altLang="en-US" sz="2800" spc="-5" dirty="0">
                <a:latin typeface="나눔고딕"/>
                <a:cs typeface="나눔고딕"/>
              </a:rPr>
              <a:t>안될 수도</a:t>
            </a:r>
            <a:r>
              <a:rPr lang="ko-KR" altLang="en-US" sz="2800" spc="1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있겠지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400" spc="-5" dirty="0">
                <a:latin typeface="나눔고딕"/>
                <a:cs typeface="나눔고딕"/>
              </a:rPr>
              <a:t>실제 예제 </a:t>
            </a:r>
            <a:r>
              <a:rPr lang="en-US" altLang="ko-KR" sz="2400" spc="-5" dirty="0">
                <a:latin typeface="맑은 고딕"/>
                <a:cs typeface="맑은 고딕"/>
              </a:rPr>
              <a:t>Non-linear decision </a:t>
            </a:r>
            <a:r>
              <a:rPr lang="en-US" altLang="ko-KR" sz="2400" spc="0" dirty="0">
                <a:latin typeface="맑은 고딕"/>
                <a:cs typeface="맑은 고딕"/>
              </a:rPr>
              <a:t>boundary</a:t>
            </a:r>
            <a:r>
              <a:rPr lang="ko-KR" altLang="en-US" sz="2400" spc="0" dirty="0">
                <a:latin typeface="나눔고딕"/>
                <a:cs typeface="나눔고딕"/>
              </a:rPr>
              <a:t>를</a:t>
            </a:r>
            <a:r>
              <a:rPr lang="ko-KR" altLang="en-US" sz="2400" spc="535" dirty="0">
                <a:latin typeface="나눔고딕"/>
                <a:cs typeface="나눔고딕"/>
              </a:rPr>
              <a:t> </a:t>
            </a:r>
            <a:r>
              <a:rPr lang="ko-KR" altLang="en-US" sz="2400" spc="-10" dirty="0">
                <a:latin typeface="나눔고딕"/>
                <a:cs typeface="나눔고딕"/>
              </a:rPr>
              <a:t>보자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3CDEC98-2EE0-031F-97F5-33097ABDD654}"/>
              </a:ext>
            </a:extLst>
          </p:cNvPr>
          <p:cNvSpPr txBox="1"/>
          <p:nvPr/>
        </p:nvSpPr>
        <p:spPr>
          <a:xfrm>
            <a:off x="2475335" y="2359036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5ACFCAF-D3A0-C154-AEF2-97EFB45DAE9E}"/>
              </a:ext>
            </a:extLst>
          </p:cNvPr>
          <p:cNvSpPr txBox="1"/>
          <p:nvPr/>
        </p:nvSpPr>
        <p:spPr>
          <a:xfrm>
            <a:off x="2589635" y="247181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7FB0C9A-7683-A846-4336-425AF6D8EEC5}"/>
              </a:ext>
            </a:extLst>
          </p:cNvPr>
          <p:cNvSpPr txBox="1"/>
          <p:nvPr/>
        </p:nvSpPr>
        <p:spPr>
          <a:xfrm>
            <a:off x="5163459" y="509004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ED173662-6D01-6003-33AA-7EE16B8C5E41}"/>
              </a:ext>
            </a:extLst>
          </p:cNvPr>
          <p:cNvSpPr txBox="1"/>
          <p:nvPr/>
        </p:nvSpPr>
        <p:spPr>
          <a:xfrm>
            <a:off x="5277759" y="5205867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51426FDA-799C-F5E8-AF09-008C340DE4A2}"/>
              </a:ext>
            </a:extLst>
          </p:cNvPr>
          <p:cNvSpPr txBox="1"/>
          <p:nvPr/>
        </p:nvSpPr>
        <p:spPr>
          <a:xfrm>
            <a:off x="2475335" y="2727843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E7ABAC5-AAD9-D6D8-757F-8106D9DA502F}"/>
              </a:ext>
            </a:extLst>
          </p:cNvPr>
          <p:cNvSpPr txBox="1"/>
          <p:nvPr/>
        </p:nvSpPr>
        <p:spPr>
          <a:xfrm>
            <a:off x="2475335" y="3273436"/>
            <a:ext cx="151765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5BAF53D-8D37-014E-F858-E58A61CBEBEE}"/>
              </a:ext>
            </a:extLst>
          </p:cNvPr>
          <p:cNvSpPr txBox="1"/>
          <p:nvPr/>
        </p:nvSpPr>
        <p:spPr>
          <a:xfrm>
            <a:off x="3245585" y="5053467"/>
            <a:ext cx="1661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1645" algn="l"/>
                <a:tab pos="910590" algn="l"/>
                <a:tab pos="1522095" algn="l"/>
              </a:tabLst>
            </a:pPr>
            <a:r>
              <a:rPr sz="1800" dirty="0">
                <a:latin typeface="맑은 고딕"/>
                <a:cs typeface="맑은 고딕"/>
              </a:rPr>
              <a:t>1	2	3	4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E31041E5-470F-5D87-FE01-96DA31E8AACA}"/>
              </a:ext>
            </a:extLst>
          </p:cNvPr>
          <p:cNvSpPr/>
          <p:nvPr/>
        </p:nvSpPr>
        <p:spPr>
          <a:xfrm>
            <a:off x="3055730" y="4783255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A4BD9B5C-0422-7B78-A69E-998C86B201EF}"/>
              </a:ext>
            </a:extLst>
          </p:cNvPr>
          <p:cNvSpPr/>
          <p:nvPr/>
        </p:nvSpPr>
        <p:spPr>
          <a:xfrm>
            <a:off x="2785579" y="2365149"/>
            <a:ext cx="104775" cy="4047490"/>
          </a:xfrm>
          <a:custGeom>
            <a:avLst/>
            <a:gdLst/>
            <a:ahLst/>
            <a:cxnLst/>
            <a:rect l="l" t="t" r="r" b="b"/>
            <a:pathLst>
              <a:path w="104775" h="4047490">
                <a:moveTo>
                  <a:pt x="34925" y="104705"/>
                </a:moveTo>
                <a:lnTo>
                  <a:pt x="19505" y="4047242"/>
                </a:lnTo>
                <a:lnTo>
                  <a:pt x="54429" y="4047379"/>
                </a:lnTo>
                <a:lnTo>
                  <a:pt x="69849" y="104842"/>
                </a:lnTo>
                <a:lnTo>
                  <a:pt x="34925" y="104705"/>
                </a:lnTo>
                <a:close/>
              </a:path>
              <a:path w="104775" h="4047490">
                <a:moveTo>
                  <a:pt x="95991" y="87242"/>
                </a:moveTo>
                <a:lnTo>
                  <a:pt x="34993" y="87242"/>
                </a:lnTo>
                <a:lnTo>
                  <a:pt x="69917" y="87378"/>
                </a:lnTo>
                <a:lnTo>
                  <a:pt x="69849" y="104842"/>
                </a:lnTo>
                <a:lnTo>
                  <a:pt x="104773" y="104979"/>
                </a:lnTo>
                <a:lnTo>
                  <a:pt x="95991" y="87242"/>
                </a:lnTo>
                <a:close/>
              </a:path>
              <a:path w="104775" h="4047490">
                <a:moveTo>
                  <a:pt x="34993" y="87242"/>
                </a:moveTo>
                <a:lnTo>
                  <a:pt x="34925" y="104705"/>
                </a:lnTo>
                <a:lnTo>
                  <a:pt x="69849" y="104842"/>
                </a:lnTo>
                <a:lnTo>
                  <a:pt x="69917" y="87378"/>
                </a:lnTo>
                <a:lnTo>
                  <a:pt x="34993" y="87242"/>
                </a:lnTo>
                <a:close/>
              </a:path>
              <a:path w="104775" h="4047490">
                <a:moveTo>
                  <a:pt x="52796" y="0"/>
                </a:moveTo>
                <a:lnTo>
                  <a:pt x="0" y="104569"/>
                </a:lnTo>
                <a:lnTo>
                  <a:pt x="34925" y="104705"/>
                </a:lnTo>
                <a:lnTo>
                  <a:pt x="34993" y="87242"/>
                </a:lnTo>
                <a:lnTo>
                  <a:pt x="95991" y="87242"/>
                </a:lnTo>
                <a:lnTo>
                  <a:pt x="52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995CBB47-F1B6-9322-0C95-9BF928C0D2AC}"/>
              </a:ext>
            </a:extLst>
          </p:cNvPr>
          <p:cNvSpPr/>
          <p:nvPr/>
        </p:nvSpPr>
        <p:spPr>
          <a:xfrm>
            <a:off x="1324201" y="4946542"/>
            <a:ext cx="4055110" cy="104775"/>
          </a:xfrm>
          <a:custGeom>
            <a:avLst/>
            <a:gdLst/>
            <a:ahLst/>
            <a:cxnLst/>
            <a:rect l="l" t="t" r="r" b="b"/>
            <a:pathLst>
              <a:path w="4055110" h="104775">
                <a:moveTo>
                  <a:pt x="4020554" y="34838"/>
                </a:moveTo>
                <a:lnTo>
                  <a:pt x="3967641" y="34838"/>
                </a:lnTo>
                <a:lnTo>
                  <a:pt x="3967811" y="69763"/>
                </a:lnTo>
                <a:lnTo>
                  <a:pt x="3950356" y="69849"/>
                </a:lnTo>
                <a:lnTo>
                  <a:pt x="3950528" y="104773"/>
                </a:lnTo>
                <a:lnTo>
                  <a:pt x="4055045" y="51873"/>
                </a:lnTo>
                <a:lnTo>
                  <a:pt x="4020554" y="34838"/>
                </a:lnTo>
                <a:close/>
              </a:path>
              <a:path w="4055110" h="104775">
                <a:moveTo>
                  <a:pt x="3950185" y="34924"/>
                </a:moveTo>
                <a:lnTo>
                  <a:pt x="0" y="54292"/>
                </a:lnTo>
                <a:lnTo>
                  <a:pt x="171" y="89217"/>
                </a:lnTo>
                <a:lnTo>
                  <a:pt x="3950356" y="69849"/>
                </a:lnTo>
                <a:lnTo>
                  <a:pt x="3950185" y="34924"/>
                </a:lnTo>
                <a:close/>
              </a:path>
              <a:path w="4055110" h="104775">
                <a:moveTo>
                  <a:pt x="3967641" y="34838"/>
                </a:moveTo>
                <a:lnTo>
                  <a:pt x="3950185" y="34924"/>
                </a:lnTo>
                <a:lnTo>
                  <a:pt x="3950356" y="69849"/>
                </a:lnTo>
                <a:lnTo>
                  <a:pt x="3967811" y="69763"/>
                </a:lnTo>
                <a:lnTo>
                  <a:pt x="3967641" y="34838"/>
                </a:lnTo>
                <a:close/>
              </a:path>
              <a:path w="4055110" h="104775">
                <a:moveTo>
                  <a:pt x="3950013" y="0"/>
                </a:moveTo>
                <a:lnTo>
                  <a:pt x="3950185" y="34924"/>
                </a:lnTo>
                <a:lnTo>
                  <a:pt x="4020554" y="34838"/>
                </a:lnTo>
                <a:lnTo>
                  <a:pt x="3950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0B745A52-0484-ED9C-13B6-CA8213ACCFA3}"/>
              </a:ext>
            </a:extLst>
          </p:cNvPr>
          <p:cNvSpPr txBox="1"/>
          <p:nvPr/>
        </p:nvSpPr>
        <p:spPr>
          <a:xfrm>
            <a:off x="3667978" y="4066932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954367E2-EF48-17CB-5081-F5421F17FDF8}"/>
              </a:ext>
            </a:extLst>
          </p:cNvPr>
          <p:cNvSpPr/>
          <p:nvPr/>
        </p:nvSpPr>
        <p:spPr>
          <a:xfrm>
            <a:off x="1774122" y="3687155"/>
            <a:ext cx="2421322" cy="2465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DE0F5172-0636-97A7-6AF8-9AF7B4F64D83}"/>
              </a:ext>
            </a:extLst>
          </p:cNvPr>
          <p:cNvSpPr/>
          <p:nvPr/>
        </p:nvSpPr>
        <p:spPr>
          <a:xfrm>
            <a:off x="3385804" y="4220962"/>
            <a:ext cx="102069" cy="16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C0D75F91-4A3B-0CE3-7800-7DE231B14538}"/>
              </a:ext>
            </a:extLst>
          </p:cNvPr>
          <p:cNvSpPr txBox="1"/>
          <p:nvPr/>
        </p:nvSpPr>
        <p:spPr>
          <a:xfrm>
            <a:off x="3311729" y="2311284"/>
            <a:ext cx="4380230" cy="293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55"/>
              </a:lnSpc>
              <a:spcBef>
                <a:spcPts val="100"/>
              </a:spcBef>
            </a:pPr>
            <a:r>
              <a:rPr sz="1600" spc="-5" dirty="0">
                <a:latin typeface="맑은 고딕"/>
                <a:cs typeface="맑은 고딕"/>
              </a:rPr>
              <a:t>H(X)=f(X) </a:t>
            </a:r>
            <a:r>
              <a:rPr sz="1600" dirty="0">
                <a:latin typeface="맑은 고딕"/>
                <a:cs typeface="맑은 고딕"/>
              </a:rPr>
              <a:t>=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latin typeface="맑은 고딕"/>
                <a:cs typeface="맑은 고딕"/>
              </a:rPr>
              <a:t>1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latin typeface="맑은 고딕"/>
                <a:cs typeface="맑은 고딕"/>
              </a:rPr>
              <a:t>1 </a:t>
            </a:r>
            <a:r>
              <a:rPr sz="1600" dirty="0">
                <a:latin typeface="맑은 고딕"/>
                <a:cs typeface="맑은 고딕"/>
              </a:rPr>
              <a:t>+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latin typeface="맑은 고딕"/>
                <a:cs typeface="맑은 고딕"/>
              </a:rPr>
              <a:t>2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-15151" dirty="0">
                <a:latin typeface="맑은 고딕"/>
                <a:cs typeface="맑은 고딕"/>
              </a:rPr>
              <a:t>2 </a:t>
            </a:r>
            <a:r>
              <a:rPr sz="1600" dirty="0">
                <a:latin typeface="맑은 고딕"/>
                <a:cs typeface="맑은 고딕"/>
              </a:rPr>
              <a:t>+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latin typeface="맑은 고딕"/>
                <a:cs typeface="맑은 고딕"/>
              </a:rPr>
              <a:t>3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25252" dirty="0">
                <a:solidFill>
                  <a:srgbClr val="FF0000"/>
                </a:solidFill>
                <a:latin typeface="맑은 고딕"/>
                <a:cs typeface="맑은 고딕"/>
              </a:rPr>
              <a:t>2 </a:t>
            </a:r>
            <a:r>
              <a:rPr sz="1600" dirty="0">
                <a:latin typeface="맑은 고딕"/>
                <a:cs typeface="맑은 고딕"/>
              </a:rPr>
              <a:t>+ </a:t>
            </a:r>
            <a:r>
              <a:rPr sz="1600" spc="-10" dirty="0">
                <a:latin typeface="맑은 고딕"/>
                <a:cs typeface="맑은 고딕"/>
              </a:rPr>
              <a:t>w</a:t>
            </a:r>
            <a:r>
              <a:rPr sz="1650" b="1" spc="-15" baseline="-15151" dirty="0">
                <a:latin typeface="맑은 고딕"/>
                <a:cs typeface="맑은 고딕"/>
              </a:rPr>
              <a:t>4</a:t>
            </a:r>
            <a:r>
              <a:rPr sz="1600" spc="-10" dirty="0">
                <a:latin typeface="맑은 고딕"/>
                <a:cs typeface="맑은 고딕"/>
              </a:rPr>
              <a:t>*x</a:t>
            </a:r>
            <a:r>
              <a:rPr sz="1650" b="1" spc="-15" baseline="25252" dirty="0">
                <a:solidFill>
                  <a:srgbClr val="FF0000"/>
                </a:solidFill>
                <a:latin typeface="맑은 고딕"/>
                <a:cs typeface="맑은 고딕"/>
              </a:rPr>
              <a:t>2 </a:t>
            </a:r>
            <a:r>
              <a:rPr sz="1600" dirty="0">
                <a:latin typeface="맑은 고딕"/>
                <a:cs typeface="맑은 고딕"/>
              </a:rPr>
              <a:t>+</a:t>
            </a:r>
            <a:r>
              <a:rPr sz="1600" spc="-6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b</a:t>
            </a:r>
            <a:endParaRPr sz="1600">
              <a:latin typeface="맑은 고딕"/>
              <a:cs typeface="맑은 고딕"/>
            </a:endParaRPr>
          </a:p>
          <a:p>
            <a:pPr marR="385445" algn="r">
              <a:lnSpc>
                <a:spcPts val="755"/>
              </a:lnSpc>
              <a:tabLst>
                <a:tab pos="801370" algn="l"/>
              </a:tabLst>
            </a:pPr>
            <a:r>
              <a:rPr sz="1100" b="1" dirty="0">
                <a:latin typeface="맑은 고딕"/>
                <a:cs typeface="맑은 고딕"/>
              </a:rPr>
              <a:t>1	2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EDDC7533-9C7C-73DB-6F00-97BD25E57C68}"/>
              </a:ext>
            </a:extLst>
          </p:cNvPr>
          <p:cNvSpPr txBox="1"/>
          <p:nvPr/>
        </p:nvSpPr>
        <p:spPr>
          <a:xfrm>
            <a:off x="6926055" y="2794899"/>
            <a:ext cx="4199255" cy="184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1,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2,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3,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b="1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4,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b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을</a:t>
            </a:r>
            <a:r>
              <a:rPr sz="1800" spc="-5" dirty="0">
                <a:latin typeface="맑은 고딕"/>
                <a:cs typeface="맑은 고딕"/>
              </a:rPr>
              <a:t> 0,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0,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1,</a:t>
            </a:r>
            <a:r>
              <a:rPr sz="180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1,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-1로 </a:t>
            </a:r>
            <a:r>
              <a:rPr sz="1800" dirty="0">
                <a:latin typeface="맑은 고딕"/>
                <a:cs typeface="맑은 고딕"/>
              </a:rPr>
              <a:t>둔다면</a:t>
            </a:r>
            <a:endParaRPr sz="1800">
              <a:latin typeface="맑은 고딕"/>
              <a:cs typeface="맑은 고딕"/>
            </a:endParaRPr>
          </a:p>
          <a:p>
            <a:pPr marL="12700" marR="536575">
              <a:lnSpc>
                <a:spcPts val="2110"/>
              </a:lnSpc>
              <a:spcBef>
                <a:spcPts val="1550"/>
              </a:spcBef>
            </a:pP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aseline="23148" dirty="0">
                <a:latin typeface="맑은 고딕"/>
                <a:cs typeface="맑은 고딕"/>
              </a:rPr>
              <a:t>2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 </a:t>
            </a:r>
            <a:r>
              <a:rPr sz="1800" dirty="0">
                <a:latin typeface="맑은 고딕"/>
                <a:cs typeface="맑은 고딕"/>
              </a:rPr>
              <a:t>+ x</a:t>
            </a:r>
            <a:r>
              <a:rPr sz="1800" baseline="23148" dirty="0">
                <a:latin typeface="맑은 고딕"/>
                <a:cs typeface="맑은 고딕"/>
              </a:rPr>
              <a:t>2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 </a:t>
            </a:r>
            <a:r>
              <a:rPr sz="1800" dirty="0">
                <a:latin typeface="맑은 고딕"/>
                <a:cs typeface="맑은 고딕"/>
              </a:rPr>
              <a:t>- 1 =&gt;0 이면 </a:t>
            </a:r>
            <a:r>
              <a:rPr sz="1800" spc="-5" dirty="0">
                <a:latin typeface="맑은 고딕"/>
                <a:cs typeface="맑은 고딕"/>
              </a:rPr>
              <a:t>y=1로 </a:t>
            </a:r>
            <a:r>
              <a:rPr sz="1800" dirty="0">
                <a:latin typeface="맑은 고딕"/>
                <a:cs typeface="맑은 고딕"/>
              </a:rPr>
              <a:t>예측  x</a:t>
            </a:r>
            <a:r>
              <a:rPr sz="1800" baseline="23148" dirty="0">
                <a:latin typeface="맑은 고딕"/>
                <a:cs typeface="맑은 고딕"/>
              </a:rPr>
              <a:t>2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aseline="23148" dirty="0">
                <a:latin typeface="맑은 고딕"/>
                <a:cs typeface="맑은 고딕"/>
              </a:rPr>
              <a:t>2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b="1" spc="-21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-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1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&lt;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0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이면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y=0으로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예측</a:t>
            </a:r>
            <a:endParaRPr sz="1800">
              <a:latin typeface="맑은 고딕"/>
              <a:cs typeface="맑은 고딕"/>
            </a:endParaRPr>
          </a:p>
          <a:p>
            <a:pPr marL="12700" marR="917575">
              <a:lnSpc>
                <a:spcPct val="101099"/>
              </a:lnSpc>
              <a:spcBef>
                <a:spcPts val="2055"/>
              </a:spcBef>
            </a:pP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aseline="23148" dirty="0">
                <a:latin typeface="맑은 고딕"/>
                <a:cs typeface="맑은 고딕"/>
              </a:rPr>
              <a:t>2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 </a:t>
            </a:r>
            <a:r>
              <a:rPr sz="1800" dirty="0">
                <a:latin typeface="맑은 고딕"/>
                <a:cs typeface="맑은 고딕"/>
              </a:rPr>
              <a:t>+ x</a:t>
            </a:r>
            <a:r>
              <a:rPr sz="1800" baseline="23148" dirty="0">
                <a:latin typeface="맑은 고딕"/>
                <a:cs typeface="맑은 고딕"/>
              </a:rPr>
              <a:t>2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 </a:t>
            </a:r>
            <a:r>
              <a:rPr sz="1800" dirty="0">
                <a:latin typeface="맑은 고딕"/>
                <a:cs typeface="맑은 고딕"/>
              </a:rPr>
              <a:t>=&gt;1 이면 </a:t>
            </a:r>
            <a:r>
              <a:rPr sz="1800" spc="-5" dirty="0">
                <a:latin typeface="맑은 고딕"/>
                <a:cs typeface="맑은 고딕"/>
              </a:rPr>
              <a:t>y=1로 </a:t>
            </a:r>
            <a:r>
              <a:rPr sz="1800" dirty="0">
                <a:latin typeface="맑은 고딕"/>
                <a:cs typeface="맑은 고딕"/>
              </a:rPr>
              <a:t>예측  x</a:t>
            </a:r>
            <a:r>
              <a:rPr sz="1800" baseline="23148" dirty="0">
                <a:latin typeface="맑은 고딕"/>
                <a:cs typeface="맑은 고딕"/>
              </a:rPr>
              <a:t>2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b="1" spc="-225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aseline="23148" dirty="0">
                <a:latin typeface="맑은 고딕"/>
                <a:cs typeface="맑은 고딕"/>
              </a:rPr>
              <a:t>2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b="1" spc="-225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&lt;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1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이면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y=0으로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예측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46F882ED-7072-B04E-9C41-EB79AD699AB4}"/>
              </a:ext>
            </a:extLst>
          </p:cNvPr>
          <p:cNvSpPr txBox="1"/>
          <p:nvPr/>
        </p:nvSpPr>
        <p:spPr>
          <a:xfrm>
            <a:off x="6926055" y="4891924"/>
            <a:ext cx="349757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이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말은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  <a:spcBef>
                <a:spcPts val="20"/>
              </a:spcBef>
            </a:pP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aseline="23148" dirty="0">
                <a:latin typeface="맑은 고딕"/>
                <a:cs typeface="맑은 고딕"/>
              </a:rPr>
              <a:t>2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b="1" spc="-225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x</a:t>
            </a:r>
            <a:r>
              <a:rPr sz="1800" baseline="23148" dirty="0">
                <a:latin typeface="맑은 고딕"/>
                <a:cs typeface="맑은 고딕"/>
              </a:rPr>
              <a:t>2</a:t>
            </a:r>
            <a:r>
              <a:rPr sz="1800" b="1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b="1" spc="-225" baseline="-1388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-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1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=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0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인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원을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기준으로</a:t>
            </a:r>
            <a:endParaRPr sz="1800">
              <a:latin typeface="맑은 고딕"/>
              <a:cs typeface="맑은 고딕"/>
            </a:endParaRPr>
          </a:p>
          <a:p>
            <a:pPr marL="267970" indent="-174625">
              <a:lnSpc>
                <a:spcPts val="2135"/>
              </a:lnSpc>
              <a:buChar char="-"/>
              <a:tabLst>
                <a:tab pos="268605" algn="l"/>
              </a:tabLst>
            </a:pPr>
            <a:r>
              <a:rPr sz="1800" dirty="0">
                <a:latin typeface="맑은 고딕"/>
                <a:cs typeface="맑은 고딕"/>
              </a:rPr>
              <a:t>한쪽은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  <a:p>
            <a:pPr marL="267970" indent="-174625">
              <a:lnSpc>
                <a:spcPct val="100000"/>
              </a:lnSpc>
              <a:spcBef>
                <a:spcPts val="25"/>
              </a:spcBef>
              <a:buChar char="-"/>
              <a:tabLst>
                <a:tab pos="268605" algn="l"/>
              </a:tabLst>
            </a:pPr>
            <a:r>
              <a:rPr sz="1800" dirty="0">
                <a:latin typeface="맑은 고딕"/>
                <a:cs typeface="맑은 고딕"/>
              </a:rPr>
              <a:t>다른 한쪽은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0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1D6FB9D7-73D3-5EF5-CB65-94960A647E1F}"/>
              </a:ext>
            </a:extLst>
          </p:cNvPr>
          <p:cNvSpPr/>
          <p:nvPr/>
        </p:nvSpPr>
        <p:spPr>
          <a:xfrm>
            <a:off x="3352374" y="4439307"/>
            <a:ext cx="102069" cy="168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B70E4D76-9672-A7D5-F85F-22D67F0CB8D6}"/>
              </a:ext>
            </a:extLst>
          </p:cNvPr>
          <p:cNvSpPr txBox="1"/>
          <p:nvPr/>
        </p:nvSpPr>
        <p:spPr>
          <a:xfrm>
            <a:off x="3612435" y="3273436"/>
            <a:ext cx="424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y=1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50856519-8344-F0F5-F904-B1BCED6512C1}"/>
              </a:ext>
            </a:extLst>
          </p:cNvPr>
          <p:cNvSpPr txBox="1"/>
          <p:nvPr/>
        </p:nvSpPr>
        <p:spPr>
          <a:xfrm>
            <a:off x="1109516" y="3306963"/>
            <a:ext cx="424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y=0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92BF1214-2636-74AD-3AB4-FA8801C7A983}"/>
              </a:ext>
            </a:extLst>
          </p:cNvPr>
          <p:cNvSpPr txBox="1"/>
          <p:nvPr/>
        </p:nvSpPr>
        <p:spPr>
          <a:xfrm>
            <a:off x="1532463" y="5664084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7B838CB5-51F1-C218-0BA0-D56E1BADDA81}"/>
              </a:ext>
            </a:extLst>
          </p:cNvPr>
          <p:cNvSpPr/>
          <p:nvPr/>
        </p:nvSpPr>
        <p:spPr>
          <a:xfrm>
            <a:off x="1918622" y="5534099"/>
            <a:ext cx="121454" cy="161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6">
            <a:extLst>
              <a:ext uri="{FF2B5EF4-FFF2-40B4-BE49-F238E27FC236}">
                <a16:creationId xmlns:a16="http://schemas.microsoft.com/office/drawing/2014/main" id="{E6594CAD-7B7B-7E19-FC79-A303A9131317}"/>
              </a:ext>
            </a:extLst>
          </p:cNvPr>
          <p:cNvSpPr txBox="1"/>
          <p:nvPr/>
        </p:nvSpPr>
        <p:spPr>
          <a:xfrm>
            <a:off x="2146820" y="5053467"/>
            <a:ext cx="245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-</a:t>
            </a: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0" name="object 27">
            <a:extLst>
              <a:ext uri="{FF2B5EF4-FFF2-40B4-BE49-F238E27FC236}">
                <a16:creationId xmlns:a16="http://schemas.microsoft.com/office/drawing/2014/main" id="{0240093E-DF51-AEC6-A5FC-89910DF1B62E}"/>
              </a:ext>
            </a:extLst>
          </p:cNvPr>
          <p:cNvSpPr txBox="1"/>
          <p:nvPr/>
        </p:nvSpPr>
        <p:spPr>
          <a:xfrm>
            <a:off x="2864487" y="5458851"/>
            <a:ext cx="245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-</a:t>
            </a: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85314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-5" dirty="0">
                <a:latin typeface="맑은 고딕"/>
                <a:cs typeface="맑은 고딕"/>
              </a:rPr>
              <a:t>Logistic Classification</a:t>
            </a:r>
            <a:r>
              <a:rPr lang="ko-KR" altLang="en-US" sz="2800" spc="-5" dirty="0">
                <a:latin typeface="나눔고딕"/>
                <a:cs typeface="나눔고딕"/>
              </a:rPr>
              <a:t>의 </a:t>
            </a:r>
            <a:r>
              <a:rPr lang="en-US" altLang="ko-KR" sz="2800" spc="-5" dirty="0">
                <a:latin typeface="맑은 고딕"/>
                <a:cs typeface="맑은 고딕"/>
              </a:rPr>
              <a:t>Cost </a:t>
            </a:r>
            <a:r>
              <a:rPr lang="ko-KR" altLang="en-US" sz="2800" spc="-10" dirty="0">
                <a:latin typeface="나눔고딕"/>
                <a:cs typeface="나눔고딕"/>
              </a:rPr>
              <a:t>함수를 </a:t>
            </a:r>
            <a:r>
              <a:rPr lang="en-US" altLang="ko-KR" sz="2800" spc="-5" dirty="0" err="1">
                <a:latin typeface="맑은 고딕"/>
                <a:cs typeface="맑은 고딕"/>
              </a:rPr>
              <a:t>MSE</a:t>
            </a:r>
            <a:r>
              <a:rPr lang="ko-KR" altLang="en-US" sz="2800" spc="-5" dirty="0">
                <a:latin typeface="나눔고딕"/>
                <a:cs typeface="나눔고딕"/>
              </a:rPr>
              <a:t>로</a:t>
            </a:r>
            <a:r>
              <a:rPr lang="ko-KR" altLang="en-US" sz="2800" spc="53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해볼까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pl-PL" altLang="ko-KR" sz="2400" spc="-5" dirty="0">
                <a:latin typeface="맑은 고딕"/>
                <a:cs typeface="맑은 고딕"/>
              </a:rPr>
              <a:t>H(x)	</a:t>
            </a:r>
            <a:r>
              <a:rPr lang="pl-PL" altLang="ko-KR" sz="2400" dirty="0">
                <a:latin typeface="맑은 고딕"/>
                <a:cs typeface="맑은 고딕"/>
              </a:rPr>
              <a:t>= </a:t>
            </a:r>
            <a:r>
              <a:rPr lang="pl-PL" altLang="ko-KR" sz="2400" spc="-5" dirty="0">
                <a:latin typeface="맑은 고딕"/>
                <a:cs typeface="맑은 고딕"/>
              </a:rPr>
              <a:t>w</a:t>
            </a:r>
            <a:r>
              <a:rPr lang="pl-PL" altLang="ko-KR" sz="2400" b="1" spc="-7" baseline="-17361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lang="pl-PL" altLang="ko-KR" sz="2400" spc="-5" dirty="0">
                <a:latin typeface="맑은 고딕"/>
                <a:cs typeface="맑은 고딕"/>
              </a:rPr>
              <a:t>*x</a:t>
            </a:r>
            <a:r>
              <a:rPr lang="pl-PL" altLang="ko-KR" sz="2400" b="1" spc="-7" baseline="-17361" dirty="0">
                <a:solidFill>
                  <a:srgbClr val="FF0000"/>
                </a:solidFill>
                <a:latin typeface="맑은 고딕"/>
                <a:cs typeface="맑은 고딕"/>
              </a:rPr>
              <a:t>1 </a:t>
            </a:r>
            <a:r>
              <a:rPr lang="pl-PL" altLang="ko-KR" sz="2400" dirty="0">
                <a:latin typeface="맑은 고딕"/>
                <a:cs typeface="맑은 고딕"/>
              </a:rPr>
              <a:t>+</a:t>
            </a:r>
            <a:r>
              <a:rPr lang="pl-PL" altLang="ko-KR" sz="2400" spc="-630" dirty="0">
                <a:latin typeface="맑은 고딕"/>
                <a:cs typeface="맑은 고딕"/>
              </a:rPr>
              <a:t> </a:t>
            </a:r>
            <a:r>
              <a:rPr lang="pl-PL" altLang="ko-KR" sz="2400" spc="-5" dirty="0">
                <a:latin typeface="맑은 고딕"/>
                <a:cs typeface="맑은 고딕"/>
              </a:rPr>
              <a:t>w</a:t>
            </a:r>
            <a:r>
              <a:rPr lang="pl-PL" altLang="ko-KR" sz="2400" b="1" spc="-7" baseline="-17361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lang="pl-PL" altLang="ko-KR" sz="2400" spc="-5" dirty="0">
                <a:latin typeface="맑은 고딕"/>
                <a:cs typeface="맑은 고딕"/>
              </a:rPr>
              <a:t>*x</a:t>
            </a:r>
            <a:r>
              <a:rPr lang="pl-PL" altLang="ko-KR" sz="2400" b="1" spc="-7" baseline="-17361" dirty="0">
                <a:solidFill>
                  <a:srgbClr val="FF0000"/>
                </a:solidFill>
                <a:latin typeface="맑은 고딕"/>
                <a:cs typeface="맑은 고딕"/>
              </a:rPr>
              <a:t>2 </a:t>
            </a:r>
            <a:r>
              <a:rPr lang="pl-PL" altLang="ko-KR" sz="2400" dirty="0">
                <a:latin typeface="맑은 고딕"/>
                <a:cs typeface="맑은 고딕"/>
              </a:rPr>
              <a:t>+ b</a:t>
            </a: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F1184B6-F0B9-2DD3-0047-95E8E223AAA3}"/>
              </a:ext>
            </a:extLst>
          </p:cNvPr>
          <p:cNvSpPr/>
          <p:nvPr/>
        </p:nvSpPr>
        <p:spPr>
          <a:xfrm>
            <a:off x="2308697" y="3429000"/>
            <a:ext cx="2959479" cy="601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7DCF2D6-B4BF-DED0-B009-AF2E1D2280AE}"/>
              </a:ext>
            </a:extLst>
          </p:cNvPr>
          <p:cNvSpPr/>
          <p:nvPr/>
        </p:nvSpPr>
        <p:spPr>
          <a:xfrm>
            <a:off x="1433740" y="2566260"/>
            <a:ext cx="3030193" cy="58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8CEF6ED-BB65-29C7-FF32-7BE0D9B67BD7}"/>
              </a:ext>
            </a:extLst>
          </p:cNvPr>
          <p:cNvSpPr/>
          <p:nvPr/>
        </p:nvSpPr>
        <p:spPr>
          <a:xfrm>
            <a:off x="4708029" y="2505697"/>
            <a:ext cx="1153364" cy="767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7E17DCD-4B8A-B4F2-F051-A9B7DBFDF22F}"/>
              </a:ext>
            </a:extLst>
          </p:cNvPr>
          <p:cNvSpPr/>
          <p:nvPr/>
        </p:nvSpPr>
        <p:spPr>
          <a:xfrm>
            <a:off x="5378042" y="3558372"/>
            <a:ext cx="933635" cy="636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D1E74546-3C19-0C71-3857-9307DFCAA01C}"/>
              </a:ext>
            </a:extLst>
          </p:cNvPr>
          <p:cNvSpPr/>
          <p:nvPr/>
        </p:nvSpPr>
        <p:spPr>
          <a:xfrm>
            <a:off x="5268176" y="1656075"/>
            <a:ext cx="763739" cy="636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0EDDF17-3708-2B72-AB4A-538EC5C30C23}"/>
              </a:ext>
            </a:extLst>
          </p:cNvPr>
          <p:cNvSpPr/>
          <p:nvPr/>
        </p:nvSpPr>
        <p:spPr>
          <a:xfrm>
            <a:off x="4240253" y="5222388"/>
            <a:ext cx="2635295" cy="15242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E2335F6-0E3B-1E0A-4166-C35FAE222601}"/>
              </a:ext>
            </a:extLst>
          </p:cNvPr>
          <p:cNvSpPr txBox="1"/>
          <p:nvPr/>
        </p:nvSpPr>
        <p:spPr>
          <a:xfrm>
            <a:off x="7444423" y="5853563"/>
            <a:ext cx="287718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Cost </a:t>
            </a:r>
            <a:r>
              <a:rPr sz="1800" spc="-5" dirty="0">
                <a:latin typeface="나눔고딕"/>
                <a:cs typeface="나눔고딕"/>
              </a:rPr>
              <a:t>함수에 </a:t>
            </a:r>
            <a:r>
              <a:rPr sz="1800" spc="-5" dirty="0">
                <a:latin typeface="맑은 고딕"/>
                <a:cs typeface="맑은 고딕"/>
              </a:rPr>
              <a:t>log</a:t>
            </a:r>
            <a:r>
              <a:rPr sz="1800" spc="-5" dirty="0">
                <a:latin typeface="나눔고딕"/>
                <a:cs typeface="나눔고딕"/>
              </a:rPr>
              <a:t>를</a:t>
            </a:r>
            <a:r>
              <a:rPr sz="1800" spc="18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취해주면</a:t>
            </a:r>
            <a:r>
              <a:rPr sz="1800" spc="-5" dirty="0">
                <a:latin typeface="맑은 고딕"/>
                <a:cs typeface="맑은 고딕"/>
              </a:rPr>
              <a:t>?</a:t>
            </a:r>
            <a:endParaRPr sz="1800" dirty="0">
              <a:latin typeface="맑은 고딕"/>
              <a:cs typeface="맑은 고딕"/>
            </a:endParaRPr>
          </a:p>
          <a:p>
            <a:pPr marL="93345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- </a:t>
            </a:r>
            <a:r>
              <a:rPr sz="1800" spc="-5" dirty="0">
                <a:latin typeface="나눔고딕"/>
                <a:cs typeface="나눔고딕"/>
              </a:rPr>
              <a:t>주름이 펴진다</a:t>
            </a:r>
            <a:r>
              <a:rPr sz="1800" spc="21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(convex)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8F55D-DC31-5C83-B59C-836689F42F0B}"/>
              </a:ext>
            </a:extLst>
          </p:cNvPr>
          <p:cNvSpPr txBox="1"/>
          <p:nvPr/>
        </p:nvSpPr>
        <p:spPr>
          <a:xfrm>
            <a:off x="780946" y="4500283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>
              <a:lnSpc>
                <a:spcPct val="100000"/>
              </a:lnSpc>
              <a:tabLst>
                <a:tab pos="926465" algn="l"/>
              </a:tabLst>
            </a:pPr>
            <a:r>
              <a:rPr lang="en-US" altLang="ko-KR" sz="1400" spc="-5" dirty="0">
                <a:latin typeface="맑은 고딕"/>
                <a:cs typeface="맑은 고딕"/>
              </a:rPr>
              <a:t>1</a:t>
            </a:r>
            <a:r>
              <a:rPr lang="ko-KR" altLang="en-US" sz="1400" spc="-5" dirty="0">
                <a:latin typeface="나눔고딕"/>
                <a:cs typeface="나눔고딕"/>
              </a:rPr>
              <a:t>차원</a:t>
            </a:r>
            <a:r>
              <a:rPr lang="ko-KR" altLang="en-US" sz="1400" spc="114" dirty="0">
                <a:latin typeface="나눔고딕"/>
                <a:cs typeface="나눔고딕"/>
              </a:rPr>
              <a:t> </a:t>
            </a:r>
            <a:r>
              <a:rPr lang="ko-KR" altLang="en-US" sz="1400" spc="-5" dirty="0">
                <a:latin typeface="나눔고딕"/>
                <a:cs typeface="나눔고딕"/>
              </a:rPr>
              <a:t>함수에</a:t>
            </a:r>
            <a:r>
              <a:rPr lang="ko-KR" altLang="en-US" sz="1400" spc="114" dirty="0">
                <a:latin typeface="나눔고딕"/>
                <a:cs typeface="나눔고딕"/>
              </a:rPr>
              <a:t> </a:t>
            </a:r>
            <a:r>
              <a:rPr lang="en-US" altLang="ko-KR" sz="1400" spc="-5" dirty="0" err="1">
                <a:latin typeface="맑은 고딕"/>
                <a:cs typeface="맑은 고딕"/>
              </a:rPr>
              <a:t>MSE</a:t>
            </a:r>
            <a:r>
              <a:rPr lang="ko-KR" altLang="en-US" sz="1400" spc="-5" dirty="0">
                <a:latin typeface="나눔고딕"/>
                <a:cs typeface="나눔고딕"/>
              </a:rPr>
              <a:t>를</a:t>
            </a:r>
            <a:r>
              <a:rPr lang="ko-KR" altLang="en-US" sz="1400" spc="114" dirty="0">
                <a:latin typeface="나눔고딕"/>
                <a:cs typeface="나눔고딕"/>
              </a:rPr>
              <a:t> </a:t>
            </a:r>
            <a:r>
              <a:rPr lang="ko-KR" altLang="en-US" sz="1400" spc="-5" dirty="0">
                <a:latin typeface="나눔고딕"/>
                <a:cs typeface="나눔고딕"/>
              </a:rPr>
              <a:t>하면</a:t>
            </a:r>
            <a:r>
              <a:rPr lang="ko-KR" altLang="en-US" sz="1400" spc="114" dirty="0">
                <a:latin typeface="나눔고딕"/>
                <a:cs typeface="나눔고딕"/>
              </a:rPr>
              <a:t> </a:t>
            </a:r>
            <a:r>
              <a:rPr lang="en-US" altLang="ko-KR" sz="1400" spc="-5" dirty="0">
                <a:latin typeface="맑은 고딕"/>
                <a:cs typeface="맑은 고딕"/>
              </a:rPr>
              <a:t>Cost</a:t>
            </a:r>
            <a:r>
              <a:rPr lang="ko-KR" altLang="en-US" sz="1400" spc="-5" dirty="0">
                <a:latin typeface="나눔고딕"/>
                <a:cs typeface="나눔고딕"/>
              </a:rPr>
              <a:t>값은</a:t>
            </a:r>
            <a:r>
              <a:rPr lang="ko-KR" altLang="en-US" sz="1400" spc="114" dirty="0">
                <a:latin typeface="나눔고딕"/>
                <a:cs typeface="나눔고딕"/>
              </a:rPr>
              <a:t> </a:t>
            </a:r>
            <a:r>
              <a:rPr lang="en-US" altLang="ko-KR" sz="1400" spc="-5" dirty="0">
                <a:latin typeface="맑은 고딕"/>
                <a:cs typeface="맑은 고딕"/>
              </a:rPr>
              <a:t>2</a:t>
            </a:r>
            <a:r>
              <a:rPr lang="ko-KR" altLang="en-US" sz="1400" spc="-5" dirty="0">
                <a:latin typeface="나눔고딕"/>
                <a:cs typeface="나눔고딕"/>
              </a:rPr>
              <a:t>차원</a:t>
            </a:r>
            <a:r>
              <a:rPr lang="ko-KR" altLang="en-US" sz="1400" spc="114" dirty="0">
                <a:latin typeface="나눔고딕"/>
                <a:cs typeface="나눔고딕"/>
              </a:rPr>
              <a:t> </a:t>
            </a:r>
            <a:r>
              <a:rPr lang="ko-KR" altLang="en-US" sz="1400" spc="-5" dirty="0">
                <a:latin typeface="나눔고딕"/>
                <a:cs typeface="나눔고딕"/>
              </a:rPr>
              <a:t>함수로</a:t>
            </a:r>
            <a:r>
              <a:rPr lang="ko-KR" altLang="en-US" sz="1400" spc="114" dirty="0">
                <a:latin typeface="나눔고딕"/>
                <a:cs typeface="나눔고딕"/>
              </a:rPr>
              <a:t> </a:t>
            </a:r>
            <a:r>
              <a:rPr lang="ko-KR" altLang="en-US" sz="1400" spc="-5" dirty="0">
                <a:latin typeface="나눔고딕"/>
                <a:cs typeface="나눔고딕"/>
              </a:rPr>
              <a:t>표현됨</a:t>
            </a:r>
            <a:r>
              <a:rPr lang="en-US" altLang="ko-KR" sz="1400" spc="-5" dirty="0">
                <a:latin typeface="맑은 고딕"/>
                <a:cs typeface="맑은 고딕"/>
              </a:rPr>
              <a:t>,</a:t>
            </a:r>
            <a:r>
              <a:rPr lang="ko-KR" altLang="en-US" sz="1400" spc="0" dirty="0">
                <a:latin typeface="맑은 고딕"/>
                <a:cs typeface="맑은 고딕"/>
              </a:rPr>
              <a:t> </a:t>
            </a:r>
            <a:r>
              <a:rPr lang="ko-KR" altLang="en-US" sz="1400" spc="-5" dirty="0">
                <a:latin typeface="나눔고딕"/>
                <a:cs typeface="나눔고딕"/>
              </a:rPr>
              <a:t>하지만</a:t>
            </a:r>
            <a:r>
              <a:rPr lang="ko-KR" altLang="en-US" sz="1400" spc="114" dirty="0">
                <a:latin typeface="나눔고딕"/>
                <a:cs typeface="나눔고딕"/>
              </a:rPr>
              <a:t> </a:t>
            </a:r>
            <a:r>
              <a:rPr lang="en-US" altLang="ko-KR" sz="1400" spc="-5" dirty="0">
                <a:latin typeface="맑은 고딕"/>
                <a:cs typeface="맑은 고딕"/>
              </a:rPr>
              <a:t>1</a:t>
            </a:r>
            <a:r>
              <a:rPr lang="ko-KR" altLang="en-US" sz="1400" spc="-5" dirty="0">
                <a:latin typeface="나눔고딕"/>
                <a:cs typeface="나눔고딕"/>
              </a:rPr>
              <a:t>차원</a:t>
            </a:r>
            <a:r>
              <a:rPr lang="ko-KR" altLang="en-US" sz="1400" spc="114" dirty="0">
                <a:latin typeface="나눔고딕"/>
                <a:cs typeface="나눔고딕"/>
              </a:rPr>
              <a:t> </a:t>
            </a:r>
            <a:r>
              <a:rPr lang="ko-KR" altLang="en-US" sz="1400" spc="-5" dirty="0">
                <a:latin typeface="나눔고딕"/>
                <a:cs typeface="나눔고딕"/>
              </a:rPr>
              <a:t>함수에</a:t>
            </a:r>
            <a:r>
              <a:rPr lang="ko-KR" altLang="en-US" sz="1400" spc="114" dirty="0">
                <a:latin typeface="나눔고딕"/>
                <a:cs typeface="나눔고딕"/>
              </a:rPr>
              <a:t> </a:t>
            </a:r>
            <a:r>
              <a:rPr lang="en-US" altLang="ko-KR" sz="1400" spc="-5" dirty="0">
                <a:latin typeface="맑은 고딕"/>
                <a:cs typeface="맑은 고딕"/>
              </a:rPr>
              <a:t>Sigmoid</a:t>
            </a:r>
            <a:r>
              <a:rPr lang="ko-KR" altLang="en-US" sz="1400" spc="-5" dirty="0">
                <a:latin typeface="나눔고딕"/>
                <a:cs typeface="나눔고딕"/>
              </a:rPr>
              <a:t>를</a:t>
            </a:r>
            <a:r>
              <a:rPr lang="ko-KR" altLang="en-US" sz="1400" spc="114" dirty="0">
                <a:latin typeface="나눔고딕"/>
                <a:cs typeface="나눔고딕"/>
              </a:rPr>
              <a:t> </a:t>
            </a:r>
            <a:r>
              <a:rPr lang="ko-KR" altLang="en-US" sz="1400" spc="-5" dirty="0">
                <a:latin typeface="나눔고딕"/>
                <a:cs typeface="나눔고딕"/>
              </a:rPr>
              <a:t>취하면</a:t>
            </a:r>
            <a:r>
              <a:rPr lang="en-US" altLang="ko-KR" sz="1400" spc="-5" dirty="0">
                <a:latin typeface="맑은 고딕"/>
                <a:cs typeface="맑은 고딕"/>
              </a:rPr>
              <a:t>??</a:t>
            </a:r>
            <a:endParaRPr lang="ko-KR" altLang="en-US" sz="1400" dirty="0">
              <a:latin typeface="맑은 고딕"/>
              <a:cs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6DCED4-660F-CEED-27CB-0F6497AA78EB}"/>
              </a:ext>
            </a:extLst>
          </p:cNvPr>
          <p:cNvSpPr txBox="1"/>
          <p:nvPr/>
        </p:nvSpPr>
        <p:spPr>
          <a:xfrm>
            <a:off x="1433740" y="3541817"/>
            <a:ext cx="820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5" dirty="0" err="1">
                <a:latin typeface="맑은 고딕"/>
                <a:cs typeface="맑은 고딕"/>
              </a:rPr>
              <a:t>MSE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1683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그렇다면 </a:t>
            </a:r>
            <a:r>
              <a:rPr lang="en-US" altLang="ko-KR" sz="2800" spc="-5" dirty="0">
                <a:latin typeface="맑은 고딕"/>
                <a:cs typeface="맑은 고딕"/>
              </a:rPr>
              <a:t>Logistic Classification</a:t>
            </a:r>
            <a:r>
              <a:rPr lang="ko-KR" altLang="en-US" sz="2800" spc="-5" dirty="0">
                <a:latin typeface="나눔고딕"/>
                <a:cs typeface="나눔고딕"/>
              </a:rPr>
              <a:t>의 </a:t>
            </a:r>
            <a:r>
              <a:rPr lang="en-US" altLang="ko-KR" sz="2800" spc="-5" dirty="0">
                <a:latin typeface="맑은 고딕"/>
                <a:cs typeface="맑은 고딕"/>
              </a:rPr>
              <a:t>Cost </a:t>
            </a:r>
            <a:r>
              <a:rPr lang="ko-KR" altLang="en-US" sz="2800" spc="-10" dirty="0">
                <a:latin typeface="나눔고딕"/>
                <a:cs typeface="나눔고딕"/>
              </a:rPr>
              <a:t>함수는 어떻게 정의하면</a:t>
            </a:r>
            <a:r>
              <a:rPr lang="ko-KR" altLang="en-US" sz="2800" spc="229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될까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400" spc="-5" dirty="0">
                <a:latin typeface="맑은 고딕"/>
                <a:cs typeface="맑은 고딕"/>
              </a:rPr>
              <a:t>Cost</a:t>
            </a:r>
            <a:r>
              <a:rPr lang="ko-KR" altLang="en-US" sz="2400" spc="-5" dirty="0">
                <a:latin typeface="나눔고딕"/>
                <a:cs typeface="나눔고딕"/>
              </a:rPr>
              <a:t>함수의 </a:t>
            </a:r>
            <a:r>
              <a:rPr lang="ko-KR" altLang="en-US" sz="2400" spc="-10" dirty="0">
                <a:latin typeface="나눔고딕"/>
                <a:cs typeface="나눔고딕"/>
              </a:rPr>
              <a:t>목적에 충실해지자</a:t>
            </a:r>
            <a:r>
              <a:rPr lang="en-US" altLang="ko-KR" sz="2400" spc="-10" dirty="0">
                <a:latin typeface="맑은 고딕"/>
                <a:cs typeface="맑은 고딕"/>
              </a:rPr>
              <a:t>!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000" spc="-5" dirty="0">
                <a:latin typeface="나눔고딕"/>
                <a:cs typeface="나눔고딕"/>
              </a:rPr>
              <a:t>예측이 틀릴 경우 </a:t>
            </a:r>
            <a:r>
              <a:rPr lang="en-US" altLang="ko-KR" sz="2000" spc="-5" dirty="0">
                <a:latin typeface="맑은 고딕"/>
                <a:cs typeface="맑은 고딕"/>
              </a:rPr>
              <a:t>Cost </a:t>
            </a:r>
            <a:r>
              <a:rPr lang="en-US" altLang="ko-KR" sz="2000" dirty="0">
                <a:latin typeface="맑은 고딕"/>
                <a:cs typeface="맑은 고딕"/>
              </a:rPr>
              <a:t>= </a:t>
            </a:r>
            <a:r>
              <a:rPr lang="ko-KR" altLang="en-US" sz="2000" spc="-5" dirty="0">
                <a:latin typeface="나눔고딕"/>
                <a:cs typeface="나눔고딕"/>
              </a:rPr>
              <a:t>매우 높음</a:t>
            </a:r>
            <a:endParaRPr lang="en-US" altLang="ko-KR" sz="2000" spc="-10" dirty="0">
              <a:latin typeface="맑은 고딕"/>
              <a:cs typeface="나눔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000" spc="-5" dirty="0">
                <a:latin typeface="나눔고딕"/>
                <a:cs typeface="나눔고딕"/>
              </a:rPr>
              <a:t>예측이 틀릴 경우 </a:t>
            </a:r>
            <a:r>
              <a:rPr lang="en-US" altLang="ko-KR" sz="2000" spc="-5" dirty="0">
                <a:latin typeface="맑은 고딕"/>
                <a:cs typeface="맑은 고딕"/>
              </a:rPr>
              <a:t>Cost </a:t>
            </a:r>
            <a:r>
              <a:rPr lang="en-US" altLang="ko-KR" sz="2000" dirty="0">
                <a:latin typeface="맑은 고딕"/>
                <a:cs typeface="맑은 고딕"/>
              </a:rPr>
              <a:t>= </a:t>
            </a:r>
            <a:r>
              <a:rPr lang="en-US" altLang="ko-KR" spc="-5" dirty="0">
                <a:latin typeface="나눔고딕"/>
                <a:cs typeface="맑은 고딕"/>
              </a:rPr>
              <a:t>0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E11C2F7-ECE2-1D39-B386-775C5C3675F7}"/>
              </a:ext>
            </a:extLst>
          </p:cNvPr>
          <p:cNvSpPr txBox="1"/>
          <p:nvPr/>
        </p:nvSpPr>
        <p:spPr>
          <a:xfrm>
            <a:off x="4192349" y="3352291"/>
            <a:ext cx="6335834" cy="223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latin typeface="맑은 고딕"/>
                <a:cs typeface="맑은 고딕"/>
              </a:rPr>
              <a:t>if: </a:t>
            </a:r>
            <a:r>
              <a:rPr sz="1800" dirty="0">
                <a:latin typeface="맑은 고딕"/>
                <a:cs typeface="맑은 고딕"/>
              </a:rPr>
              <a:t>y==1 </a:t>
            </a:r>
            <a:r>
              <a:rPr sz="1800" spc="-5" dirty="0">
                <a:latin typeface="맑은 고딕"/>
                <a:cs typeface="맑은 고딕"/>
              </a:rPr>
              <a:t>and S(x)==1: #</a:t>
            </a:r>
            <a:r>
              <a:rPr sz="1800" spc="-5" dirty="0">
                <a:latin typeface="나눔고딕"/>
                <a:cs typeface="나눔고딕"/>
              </a:rPr>
              <a:t>정답과 예측이</a:t>
            </a:r>
            <a:r>
              <a:rPr sz="1800" spc="229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일치</a:t>
            </a:r>
            <a:endParaRPr sz="1800" dirty="0">
              <a:latin typeface="나눔고딕"/>
              <a:cs typeface="나눔고딕"/>
            </a:endParaRPr>
          </a:p>
          <a:p>
            <a:pPr marL="255270">
              <a:lnSpc>
                <a:spcPct val="100000"/>
              </a:lnSpc>
              <a:spcBef>
                <a:spcPts val="45"/>
              </a:spcBef>
            </a:pPr>
            <a:r>
              <a:rPr sz="1800" spc="-10" dirty="0">
                <a:latin typeface="맑은 고딕"/>
                <a:cs typeface="맑은 고딕"/>
              </a:rPr>
              <a:t>return</a:t>
            </a:r>
            <a:r>
              <a:rPr sz="1800" spc="-5" dirty="0">
                <a:latin typeface="맑은 고딕"/>
                <a:cs typeface="맑은 고딕"/>
              </a:rPr>
              <a:t> loss=0</a:t>
            </a:r>
            <a:endParaRPr sz="1800" dirty="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spc="15" dirty="0">
                <a:latin typeface="맑은 고딕"/>
                <a:cs typeface="맑은 고딕"/>
              </a:rPr>
              <a:t>if: </a:t>
            </a:r>
            <a:r>
              <a:rPr sz="1800" dirty="0">
                <a:latin typeface="맑은 고딕"/>
                <a:cs typeface="맑은 고딕"/>
              </a:rPr>
              <a:t>y==0 </a:t>
            </a:r>
            <a:r>
              <a:rPr sz="1800" spc="-5" dirty="0">
                <a:latin typeface="맑은 고딕"/>
                <a:cs typeface="맑은 고딕"/>
              </a:rPr>
              <a:t>and S(x)==0: #</a:t>
            </a:r>
            <a:r>
              <a:rPr sz="1800" spc="-5" dirty="0">
                <a:latin typeface="나눔고딕"/>
                <a:cs typeface="나눔고딕"/>
              </a:rPr>
              <a:t>정답과 예측이</a:t>
            </a:r>
            <a:r>
              <a:rPr sz="1800" spc="229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일치</a:t>
            </a:r>
            <a:endParaRPr sz="1800" dirty="0">
              <a:latin typeface="나눔고딕"/>
              <a:cs typeface="나눔고딕"/>
            </a:endParaRPr>
          </a:p>
          <a:p>
            <a:pPr marL="255270">
              <a:lnSpc>
                <a:spcPts val="2125"/>
              </a:lnSpc>
            </a:pPr>
            <a:r>
              <a:rPr sz="1800" spc="-10" dirty="0">
                <a:latin typeface="맑은 고딕"/>
                <a:cs typeface="맑은 고딕"/>
              </a:rPr>
              <a:t>return</a:t>
            </a:r>
            <a:r>
              <a:rPr sz="1800" spc="-5" dirty="0">
                <a:latin typeface="맑은 고딕"/>
                <a:cs typeface="맑은 고딕"/>
              </a:rPr>
              <a:t> loss=0</a:t>
            </a:r>
            <a:endParaRPr sz="1800" dirty="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spc="15" dirty="0">
                <a:latin typeface="맑은 고딕"/>
                <a:cs typeface="맑은 고딕"/>
              </a:rPr>
              <a:t>if: </a:t>
            </a:r>
            <a:r>
              <a:rPr sz="1800" dirty="0">
                <a:latin typeface="맑은 고딕"/>
                <a:cs typeface="맑은 고딕"/>
              </a:rPr>
              <a:t>y==1 </a:t>
            </a:r>
            <a:r>
              <a:rPr sz="1800" spc="-5" dirty="0">
                <a:latin typeface="맑은 고딕"/>
                <a:cs typeface="맑은 고딕"/>
              </a:rPr>
              <a:t>and S(x)==0: #</a:t>
            </a:r>
            <a:r>
              <a:rPr sz="1800" spc="-5" dirty="0">
                <a:latin typeface="나눔고딕"/>
                <a:cs typeface="나눔고딕"/>
              </a:rPr>
              <a:t>정답과 예측이</a:t>
            </a:r>
            <a:r>
              <a:rPr sz="1800" spc="225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불일치</a:t>
            </a:r>
            <a:endParaRPr sz="1800" dirty="0">
              <a:latin typeface="나눔고딕"/>
              <a:cs typeface="나눔고딕"/>
            </a:endParaRPr>
          </a:p>
          <a:p>
            <a:pPr marL="255270">
              <a:lnSpc>
                <a:spcPts val="2125"/>
              </a:lnSpc>
            </a:pPr>
            <a:r>
              <a:rPr sz="1800" spc="-10" dirty="0">
                <a:latin typeface="맑은 고딕"/>
                <a:cs typeface="맑은 고딕"/>
              </a:rPr>
              <a:t>return</a:t>
            </a:r>
            <a:r>
              <a:rPr sz="1800" spc="-5" dirty="0">
                <a:latin typeface="맑은 고딕"/>
                <a:cs typeface="맑은 고딕"/>
              </a:rPr>
              <a:t> loss=</a:t>
            </a:r>
            <a:r>
              <a:rPr sz="1800" spc="-5" dirty="0">
                <a:latin typeface="나눔고딕"/>
                <a:cs typeface="나눔고딕"/>
              </a:rPr>
              <a:t>무한대</a:t>
            </a:r>
            <a:endParaRPr sz="180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spc="15" dirty="0">
                <a:latin typeface="맑은 고딕"/>
                <a:cs typeface="맑은 고딕"/>
              </a:rPr>
              <a:t>if: </a:t>
            </a:r>
            <a:r>
              <a:rPr sz="1800" dirty="0">
                <a:latin typeface="맑은 고딕"/>
                <a:cs typeface="맑은 고딕"/>
              </a:rPr>
              <a:t>y==0 </a:t>
            </a:r>
            <a:r>
              <a:rPr sz="1800" spc="-5" dirty="0">
                <a:latin typeface="맑은 고딕"/>
                <a:cs typeface="맑은 고딕"/>
              </a:rPr>
              <a:t>and S(x)==1: #</a:t>
            </a:r>
            <a:r>
              <a:rPr sz="1800" spc="-5" dirty="0">
                <a:latin typeface="나눔고딕"/>
                <a:cs typeface="나눔고딕"/>
              </a:rPr>
              <a:t>정답과 예측이</a:t>
            </a:r>
            <a:r>
              <a:rPr sz="1800" spc="225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불일치</a:t>
            </a:r>
            <a:endParaRPr sz="1800" dirty="0">
              <a:latin typeface="나눔고딕"/>
              <a:cs typeface="나눔고딕"/>
            </a:endParaRPr>
          </a:p>
          <a:p>
            <a:pPr marL="255270">
              <a:lnSpc>
                <a:spcPct val="100000"/>
              </a:lnSpc>
              <a:spcBef>
                <a:spcPts val="50"/>
              </a:spcBef>
            </a:pPr>
            <a:r>
              <a:rPr sz="1800" spc="-10" dirty="0">
                <a:latin typeface="맑은 고딕"/>
                <a:cs typeface="맑은 고딕"/>
              </a:rPr>
              <a:t>return</a:t>
            </a:r>
            <a:r>
              <a:rPr sz="1800" spc="-5" dirty="0">
                <a:latin typeface="맑은 고딕"/>
                <a:cs typeface="맑은 고딕"/>
              </a:rPr>
              <a:t> loss=</a:t>
            </a:r>
            <a:r>
              <a:rPr sz="1800" spc="-5" dirty="0">
                <a:latin typeface="나눔고딕"/>
                <a:cs typeface="나눔고딕"/>
              </a:rPr>
              <a:t>무한대</a:t>
            </a:r>
            <a:endParaRPr sz="1800" dirty="0">
              <a:latin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41018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그렇다면 </a:t>
            </a:r>
            <a:r>
              <a:rPr lang="en-US" altLang="ko-KR" sz="2800" spc="-5" dirty="0">
                <a:latin typeface="맑은 고딕"/>
                <a:cs typeface="맑은 고딕"/>
              </a:rPr>
              <a:t>Logistic Classification</a:t>
            </a:r>
            <a:r>
              <a:rPr lang="ko-KR" altLang="en-US" sz="2800" spc="-5" dirty="0">
                <a:latin typeface="나눔고딕"/>
                <a:cs typeface="나눔고딕"/>
              </a:rPr>
              <a:t>의 </a:t>
            </a:r>
            <a:r>
              <a:rPr lang="en-US" altLang="ko-KR" sz="2800" spc="-5" dirty="0">
                <a:latin typeface="맑은 고딕"/>
                <a:cs typeface="맑은 고딕"/>
              </a:rPr>
              <a:t>Cost </a:t>
            </a:r>
            <a:r>
              <a:rPr lang="ko-KR" altLang="en-US" sz="2800" spc="-10" dirty="0">
                <a:latin typeface="나눔고딕"/>
                <a:cs typeface="나눔고딕"/>
              </a:rPr>
              <a:t>함수는 어떻게 정의하면</a:t>
            </a:r>
            <a:r>
              <a:rPr lang="ko-KR" altLang="en-US" sz="2800" spc="229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될까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400" spc="-5" dirty="0">
                <a:latin typeface="맑은 고딕"/>
                <a:cs typeface="맑은 고딕"/>
              </a:rPr>
              <a:t>Cost</a:t>
            </a:r>
            <a:r>
              <a:rPr lang="ko-KR" altLang="en-US" sz="2400" spc="-5" dirty="0">
                <a:latin typeface="나눔고딕"/>
                <a:cs typeface="나눔고딕"/>
              </a:rPr>
              <a:t>함수의 </a:t>
            </a:r>
            <a:r>
              <a:rPr lang="ko-KR" altLang="en-US" sz="2400" spc="-10" dirty="0">
                <a:latin typeface="나눔고딕"/>
                <a:cs typeface="나눔고딕"/>
              </a:rPr>
              <a:t>목적에 충실해지자</a:t>
            </a:r>
            <a:r>
              <a:rPr lang="en-US" altLang="ko-KR" sz="2400" spc="-10" dirty="0">
                <a:latin typeface="맑은 고딕"/>
                <a:cs typeface="맑은 고딕"/>
              </a:rPr>
              <a:t>!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000" spc="-5" dirty="0">
                <a:latin typeface="나눔고딕"/>
                <a:cs typeface="나눔고딕"/>
              </a:rPr>
              <a:t>예측이 틀릴 경우 </a:t>
            </a:r>
            <a:r>
              <a:rPr lang="en-US" altLang="ko-KR" sz="2000" spc="-5" dirty="0">
                <a:latin typeface="맑은 고딕"/>
                <a:cs typeface="맑은 고딕"/>
              </a:rPr>
              <a:t>Cost </a:t>
            </a:r>
            <a:r>
              <a:rPr lang="en-US" altLang="ko-KR" sz="2000" dirty="0">
                <a:latin typeface="맑은 고딕"/>
                <a:cs typeface="맑은 고딕"/>
              </a:rPr>
              <a:t>= </a:t>
            </a:r>
            <a:r>
              <a:rPr lang="ko-KR" altLang="en-US" sz="2000" spc="-5" dirty="0">
                <a:latin typeface="나눔고딕"/>
                <a:cs typeface="나눔고딕"/>
              </a:rPr>
              <a:t>매우 높음</a:t>
            </a:r>
            <a:endParaRPr lang="en-US" altLang="ko-KR" sz="2000" spc="-10" dirty="0">
              <a:latin typeface="맑은 고딕"/>
              <a:cs typeface="나눔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000" spc="-5" dirty="0">
                <a:latin typeface="나눔고딕"/>
                <a:cs typeface="나눔고딕"/>
              </a:rPr>
              <a:t>예측이 틀릴 경우 </a:t>
            </a:r>
            <a:r>
              <a:rPr lang="en-US" altLang="ko-KR" sz="2000" spc="-5" dirty="0">
                <a:latin typeface="맑은 고딕"/>
                <a:cs typeface="맑은 고딕"/>
              </a:rPr>
              <a:t>Cost </a:t>
            </a:r>
            <a:r>
              <a:rPr lang="en-US" altLang="ko-KR" sz="2000" dirty="0">
                <a:latin typeface="맑은 고딕"/>
                <a:cs typeface="맑은 고딕"/>
              </a:rPr>
              <a:t>= </a:t>
            </a:r>
            <a:r>
              <a:rPr lang="en-US" altLang="ko-KR" spc="-5" dirty="0">
                <a:latin typeface="나눔고딕"/>
                <a:cs typeface="맑은 고딕"/>
              </a:rPr>
              <a:t>0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E11C2F7-ECE2-1D39-B386-775C5C3675F7}"/>
              </a:ext>
            </a:extLst>
          </p:cNvPr>
          <p:cNvSpPr txBox="1"/>
          <p:nvPr/>
        </p:nvSpPr>
        <p:spPr>
          <a:xfrm>
            <a:off x="6641934" y="3429000"/>
            <a:ext cx="6335834" cy="223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latin typeface="맑은 고딕"/>
                <a:cs typeface="맑은 고딕"/>
              </a:rPr>
              <a:t>if: </a:t>
            </a:r>
            <a:r>
              <a:rPr sz="1800" dirty="0">
                <a:latin typeface="맑은 고딕"/>
                <a:cs typeface="맑은 고딕"/>
              </a:rPr>
              <a:t>y==1 </a:t>
            </a:r>
            <a:r>
              <a:rPr sz="1800" spc="-5" dirty="0">
                <a:latin typeface="맑은 고딕"/>
                <a:cs typeface="맑은 고딕"/>
              </a:rPr>
              <a:t>and S(x)==1: #</a:t>
            </a:r>
            <a:r>
              <a:rPr sz="1800" spc="-5" dirty="0">
                <a:latin typeface="나눔고딕"/>
                <a:cs typeface="나눔고딕"/>
              </a:rPr>
              <a:t>정답과 예측이</a:t>
            </a:r>
            <a:r>
              <a:rPr sz="1800" spc="229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일치</a:t>
            </a:r>
            <a:endParaRPr sz="1800" dirty="0">
              <a:latin typeface="나눔고딕"/>
              <a:cs typeface="나눔고딕"/>
            </a:endParaRPr>
          </a:p>
          <a:p>
            <a:pPr marL="255270">
              <a:lnSpc>
                <a:spcPct val="100000"/>
              </a:lnSpc>
              <a:spcBef>
                <a:spcPts val="45"/>
              </a:spcBef>
            </a:pPr>
            <a:r>
              <a:rPr sz="1800" spc="-10" dirty="0">
                <a:latin typeface="맑은 고딕"/>
                <a:cs typeface="맑은 고딕"/>
              </a:rPr>
              <a:t>return</a:t>
            </a:r>
            <a:r>
              <a:rPr sz="1800" spc="-5" dirty="0">
                <a:latin typeface="맑은 고딕"/>
                <a:cs typeface="맑은 고딕"/>
              </a:rPr>
              <a:t> loss=0</a:t>
            </a:r>
            <a:endParaRPr sz="1800" dirty="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spc="15" dirty="0">
                <a:latin typeface="맑은 고딕"/>
                <a:cs typeface="맑은 고딕"/>
              </a:rPr>
              <a:t>if: </a:t>
            </a:r>
            <a:r>
              <a:rPr sz="1800" dirty="0">
                <a:latin typeface="맑은 고딕"/>
                <a:cs typeface="맑은 고딕"/>
              </a:rPr>
              <a:t>y==0 </a:t>
            </a:r>
            <a:r>
              <a:rPr sz="1800" spc="-5" dirty="0">
                <a:latin typeface="맑은 고딕"/>
                <a:cs typeface="맑은 고딕"/>
              </a:rPr>
              <a:t>and S(x)==0: #</a:t>
            </a:r>
            <a:r>
              <a:rPr sz="1800" spc="-5" dirty="0">
                <a:latin typeface="나눔고딕"/>
                <a:cs typeface="나눔고딕"/>
              </a:rPr>
              <a:t>정답과 예측이</a:t>
            </a:r>
            <a:r>
              <a:rPr sz="1800" spc="229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일치</a:t>
            </a:r>
            <a:endParaRPr sz="1800" dirty="0">
              <a:latin typeface="나눔고딕"/>
              <a:cs typeface="나눔고딕"/>
            </a:endParaRPr>
          </a:p>
          <a:p>
            <a:pPr marL="255270">
              <a:lnSpc>
                <a:spcPts val="2125"/>
              </a:lnSpc>
            </a:pPr>
            <a:r>
              <a:rPr sz="1800" spc="-10" dirty="0">
                <a:latin typeface="맑은 고딕"/>
                <a:cs typeface="맑은 고딕"/>
              </a:rPr>
              <a:t>return</a:t>
            </a:r>
            <a:r>
              <a:rPr sz="1800" spc="-5" dirty="0">
                <a:latin typeface="맑은 고딕"/>
                <a:cs typeface="맑은 고딕"/>
              </a:rPr>
              <a:t> loss=0</a:t>
            </a:r>
            <a:endParaRPr sz="1800" dirty="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spc="15" dirty="0">
                <a:latin typeface="맑은 고딕"/>
                <a:cs typeface="맑은 고딕"/>
              </a:rPr>
              <a:t>if: </a:t>
            </a:r>
            <a:r>
              <a:rPr sz="1800" dirty="0">
                <a:latin typeface="맑은 고딕"/>
                <a:cs typeface="맑은 고딕"/>
              </a:rPr>
              <a:t>y==1 </a:t>
            </a:r>
            <a:r>
              <a:rPr sz="1800" spc="-5" dirty="0">
                <a:latin typeface="맑은 고딕"/>
                <a:cs typeface="맑은 고딕"/>
              </a:rPr>
              <a:t>and S(x)==0: #</a:t>
            </a:r>
            <a:r>
              <a:rPr sz="1800" spc="-5" dirty="0">
                <a:latin typeface="나눔고딕"/>
                <a:cs typeface="나눔고딕"/>
              </a:rPr>
              <a:t>정답과 예측이</a:t>
            </a:r>
            <a:r>
              <a:rPr sz="1800" spc="225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불일치</a:t>
            </a:r>
            <a:endParaRPr sz="1800" dirty="0">
              <a:latin typeface="나눔고딕"/>
              <a:cs typeface="나눔고딕"/>
            </a:endParaRPr>
          </a:p>
          <a:p>
            <a:pPr marL="255270">
              <a:lnSpc>
                <a:spcPts val="2125"/>
              </a:lnSpc>
            </a:pPr>
            <a:r>
              <a:rPr sz="1800" spc="-10" dirty="0">
                <a:latin typeface="맑은 고딕"/>
                <a:cs typeface="맑은 고딕"/>
              </a:rPr>
              <a:t>return</a:t>
            </a:r>
            <a:r>
              <a:rPr sz="1800" spc="-5" dirty="0">
                <a:latin typeface="맑은 고딕"/>
                <a:cs typeface="맑은 고딕"/>
              </a:rPr>
              <a:t> loss=</a:t>
            </a:r>
            <a:r>
              <a:rPr sz="1800" spc="-5" dirty="0">
                <a:latin typeface="나눔고딕"/>
                <a:cs typeface="나눔고딕"/>
              </a:rPr>
              <a:t>무한대</a:t>
            </a:r>
            <a:endParaRPr sz="180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spc="15" dirty="0">
                <a:latin typeface="맑은 고딕"/>
                <a:cs typeface="맑은 고딕"/>
              </a:rPr>
              <a:t>if: </a:t>
            </a:r>
            <a:r>
              <a:rPr sz="1800" dirty="0">
                <a:latin typeface="맑은 고딕"/>
                <a:cs typeface="맑은 고딕"/>
              </a:rPr>
              <a:t>y==0 </a:t>
            </a:r>
            <a:r>
              <a:rPr sz="1800" spc="-5" dirty="0">
                <a:latin typeface="맑은 고딕"/>
                <a:cs typeface="맑은 고딕"/>
              </a:rPr>
              <a:t>and S(x)==1: #</a:t>
            </a:r>
            <a:r>
              <a:rPr sz="1800" spc="-5" dirty="0">
                <a:latin typeface="나눔고딕"/>
                <a:cs typeface="나눔고딕"/>
              </a:rPr>
              <a:t>정답과 예측이</a:t>
            </a:r>
            <a:r>
              <a:rPr sz="1800" spc="225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불일치</a:t>
            </a:r>
            <a:endParaRPr sz="1800" dirty="0">
              <a:latin typeface="나눔고딕"/>
              <a:cs typeface="나눔고딕"/>
            </a:endParaRPr>
          </a:p>
          <a:p>
            <a:pPr marL="255270">
              <a:lnSpc>
                <a:spcPct val="100000"/>
              </a:lnSpc>
              <a:spcBef>
                <a:spcPts val="50"/>
              </a:spcBef>
            </a:pPr>
            <a:r>
              <a:rPr sz="1800" spc="-10" dirty="0">
                <a:latin typeface="맑은 고딕"/>
                <a:cs typeface="맑은 고딕"/>
              </a:rPr>
              <a:t>return</a:t>
            </a:r>
            <a:r>
              <a:rPr sz="1800" spc="-5" dirty="0">
                <a:latin typeface="맑은 고딕"/>
                <a:cs typeface="맑은 고딕"/>
              </a:rPr>
              <a:t> loss=</a:t>
            </a:r>
            <a:r>
              <a:rPr sz="1800" spc="-5" dirty="0">
                <a:latin typeface="나눔고딕"/>
                <a:cs typeface="나눔고딕"/>
              </a:rPr>
              <a:t>무한대</a:t>
            </a:r>
            <a:endParaRPr sz="1800" dirty="0">
              <a:latin typeface="나눔고딕"/>
              <a:cs typeface="나눔고딕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80622815-DDC3-E654-97D6-1FB1E6630DAA}"/>
              </a:ext>
            </a:extLst>
          </p:cNvPr>
          <p:cNvSpPr/>
          <p:nvPr/>
        </p:nvSpPr>
        <p:spPr>
          <a:xfrm>
            <a:off x="1292111" y="3172001"/>
            <a:ext cx="4370770" cy="2746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79002B-1047-6258-0C07-8AB5F815DA39}"/>
              </a:ext>
            </a:extLst>
          </p:cNvPr>
          <p:cNvSpPr/>
          <p:nvPr/>
        </p:nvSpPr>
        <p:spPr>
          <a:xfrm>
            <a:off x="6326789" y="2571614"/>
            <a:ext cx="3362175" cy="600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5B57DAA-93C7-A959-99C0-0D072057DB80}"/>
              </a:ext>
            </a:extLst>
          </p:cNvPr>
          <p:cNvSpPr txBox="1"/>
          <p:nvPr/>
        </p:nvSpPr>
        <p:spPr>
          <a:xfrm>
            <a:off x="6291191" y="2142878"/>
            <a:ext cx="5139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8795" algn="l"/>
              </a:tabLst>
            </a:pPr>
            <a:r>
              <a:rPr sz="1800" spc="110" dirty="0">
                <a:latin typeface="Cambria Math"/>
                <a:cs typeface="Cambria Math"/>
              </a:rPr>
              <a:t>ℎ</a:t>
            </a:r>
            <a:r>
              <a:rPr sz="1950" spc="165" baseline="-14957" dirty="0">
                <a:latin typeface="Cambria Math"/>
                <a:cs typeface="Cambria Math"/>
              </a:rPr>
              <a:t>!</a:t>
            </a:r>
            <a:r>
              <a:rPr sz="1800" spc="110" dirty="0">
                <a:latin typeface="Cambria Math"/>
                <a:cs typeface="Cambria Math"/>
              </a:rPr>
              <a:t>(𝑥) </a:t>
            </a:r>
            <a:r>
              <a:rPr sz="1800" dirty="0">
                <a:latin typeface="Cambria Math"/>
                <a:cs typeface="Cambria Math"/>
              </a:rPr>
              <a:t>= 𝑆 </a:t>
            </a:r>
            <a:r>
              <a:rPr sz="1800" spc="1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𝐻 </a:t>
            </a:r>
            <a:r>
              <a:rPr sz="1800" spc="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𝑋	</a:t>
            </a:r>
            <a:r>
              <a:rPr sz="1800" spc="-10" dirty="0">
                <a:latin typeface="맑은 고딕"/>
                <a:cs typeface="맑은 고딕"/>
              </a:rPr>
              <a:t>,where </a:t>
            </a:r>
            <a:r>
              <a:rPr sz="1800" dirty="0">
                <a:latin typeface="Cambria Math"/>
                <a:cs typeface="Cambria Math"/>
              </a:rPr>
              <a:t>𝜃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40" dirty="0">
                <a:latin typeface="맑은 고딕"/>
                <a:cs typeface="맑은 고딕"/>
              </a:rPr>
              <a:t>{W, </a:t>
            </a:r>
            <a:r>
              <a:rPr sz="1800" spc="-5" dirty="0">
                <a:latin typeface="맑은 고딕"/>
                <a:cs typeface="맑은 고딕"/>
              </a:rPr>
              <a:t>b}</a:t>
            </a:r>
            <a:r>
              <a:rPr sz="1800" spc="-5" dirty="0">
                <a:latin typeface="나눔고딕"/>
                <a:cs typeface="나눔고딕"/>
              </a:rPr>
              <a:t>로 간략화</a:t>
            </a:r>
            <a:r>
              <a:rPr sz="1800" spc="155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하자</a:t>
            </a:r>
            <a:r>
              <a:rPr sz="1800" spc="-5" dirty="0">
                <a:latin typeface="맑은 고딕"/>
                <a:cs typeface="맑은 고딕"/>
              </a:rPr>
              <a:t>!</a:t>
            </a:r>
            <a:endParaRPr sz="1800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825556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en-US" altLang="ko-KR" sz="2800" dirty="0">
                <a:latin typeface="맑은 고딕"/>
                <a:cs typeface="맑은 고딕"/>
              </a:rPr>
              <a:t>Y == 0, </a:t>
            </a:r>
            <a:r>
              <a:rPr lang="en-US" altLang="ko-KR" sz="2800" spc="-5" dirty="0">
                <a:latin typeface="맑은 고딕"/>
                <a:cs typeface="맑은 고딕"/>
              </a:rPr>
              <a:t>Y==1 </a:t>
            </a:r>
            <a:r>
              <a:rPr lang="ko-KR" altLang="en-US" sz="2800" dirty="0">
                <a:latin typeface="나눔고딕"/>
                <a:cs typeface="나눔고딕"/>
              </a:rPr>
              <a:t>두 </a:t>
            </a:r>
            <a:r>
              <a:rPr lang="ko-KR" altLang="en-US" sz="2800" spc="-10" dirty="0">
                <a:latin typeface="나눔고딕"/>
                <a:cs typeface="나눔고딕"/>
              </a:rPr>
              <a:t>경우의 </a:t>
            </a:r>
            <a:r>
              <a:rPr lang="ko-KR" altLang="en-US" sz="2800" spc="-5" dirty="0">
                <a:latin typeface="나눔고딕"/>
                <a:cs typeface="나눔고딕"/>
              </a:rPr>
              <a:t>손실 </a:t>
            </a:r>
            <a:r>
              <a:rPr lang="ko-KR" altLang="en-US" sz="2800" spc="-10" dirty="0">
                <a:latin typeface="나눔고딕"/>
                <a:cs typeface="나눔고딕"/>
              </a:rPr>
              <a:t>함수를 하나로</a:t>
            </a:r>
            <a:r>
              <a:rPr lang="ko-KR" altLang="en-US" sz="2800" spc="20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합쳐보자</a:t>
            </a:r>
            <a:r>
              <a:rPr lang="en-US" altLang="ko-KR" sz="2800" spc="-10" dirty="0">
                <a:latin typeface="맑은 고딕"/>
                <a:cs typeface="맑은 고딕"/>
              </a:rPr>
              <a:t>!</a:t>
            </a:r>
            <a:endParaRPr lang="en-US" altLang="ko-KR" sz="2400" dirty="0">
              <a:latin typeface="Cambria Math"/>
              <a:cs typeface="Cambria Math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FD85EE2-D4FE-30A0-BE08-BCAB69E722E4}"/>
              </a:ext>
            </a:extLst>
          </p:cNvPr>
          <p:cNvSpPr txBox="1"/>
          <p:nvPr/>
        </p:nvSpPr>
        <p:spPr>
          <a:xfrm>
            <a:off x="3302290" y="1965452"/>
            <a:ext cx="239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30" dirty="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5157E12-ED94-5B66-865A-ED5E135DCFBE}"/>
              </a:ext>
            </a:extLst>
          </p:cNvPr>
          <p:cNvSpPr txBox="1"/>
          <p:nvPr/>
        </p:nvSpPr>
        <p:spPr>
          <a:xfrm>
            <a:off x="3780826" y="1886203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95" dirty="0">
                <a:latin typeface="Cambria Math"/>
                <a:cs typeface="Cambria Math"/>
              </a:rPr>
              <a:t>,</a:t>
            </a:r>
            <a:r>
              <a:rPr sz="1800" spc="675" dirty="0">
                <a:latin typeface="Cambria Math"/>
                <a:cs typeface="Cambria Math"/>
              </a:rPr>
              <a:t>-</a:t>
            </a:r>
            <a:r>
              <a:rPr sz="1800" spc="265" dirty="0">
                <a:latin typeface="Cambria Math"/>
                <a:cs typeface="Cambria Math"/>
              </a:rPr>
              <a:t>*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7D55AF8-3182-3215-7E7D-39D400CA7E16}"/>
              </a:ext>
            </a:extLst>
          </p:cNvPr>
          <p:cNvSpPr/>
          <p:nvPr/>
        </p:nvSpPr>
        <p:spPr>
          <a:xfrm>
            <a:off x="5160291" y="1782078"/>
            <a:ext cx="974725" cy="368300"/>
          </a:xfrm>
          <a:custGeom>
            <a:avLst/>
            <a:gdLst/>
            <a:ahLst/>
            <a:cxnLst/>
            <a:rect l="l" t="t" r="r" b="b"/>
            <a:pathLst>
              <a:path w="974725" h="368300">
                <a:moveTo>
                  <a:pt x="877956" y="0"/>
                </a:moveTo>
                <a:lnTo>
                  <a:pt x="874234" y="12203"/>
                </a:lnTo>
                <a:lnTo>
                  <a:pt x="891150" y="20975"/>
                </a:lnTo>
                <a:lnTo>
                  <a:pt x="905879" y="33747"/>
                </a:lnTo>
                <a:lnTo>
                  <a:pt x="928780" y="71288"/>
                </a:lnTo>
                <a:lnTo>
                  <a:pt x="942677" y="122299"/>
                </a:lnTo>
                <a:lnTo>
                  <a:pt x="947309" y="184249"/>
                </a:lnTo>
                <a:lnTo>
                  <a:pt x="946151" y="216521"/>
                </a:lnTo>
                <a:lnTo>
                  <a:pt x="936886" y="272890"/>
                </a:lnTo>
                <a:lnTo>
                  <a:pt x="918423" y="317725"/>
                </a:lnTo>
                <a:lnTo>
                  <a:pt x="891150" y="347230"/>
                </a:lnTo>
                <a:lnTo>
                  <a:pt x="874234" y="355997"/>
                </a:lnTo>
                <a:lnTo>
                  <a:pt x="877956" y="368200"/>
                </a:lnTo>
                <a:lnTo>
                  <a:pt x="919069" y="346285"/>
                </a:lnTo>
                <a:lnTo>
                  <a:pt x="949542" y="304948"/>
                </a:lnTo>
                <a:lnTo>
                  <a:pt x="968406" y="249212"/>
                </a:lnTo>
                <a:lnTo>
                  <a:pt x="974694" y="184100"/>
                </a:lnTo>
                <a:lnTo>
                  <a:pt x="973122" y="150372"/>
                </a:lnTo>
                <a:lnTo>
                  <a:pt x="960546" y="89948"/>
                </a:lnTo>
                <a:lnTo>
                  <a:pt x="935636" y="40155"/>
                </a:lnTo>
                <a:lnTo>
                  <a:pt x="899843" y="8529"/>
                </a:lnTo>
                <a:lnTo>
                  <a:pt x="877956" y="0"/>
                </a:lnTo>
                <a:close/>
              </a:path>
              <a:path w="974725" h="368300">
                <a:moveTo>
                  <a:pt x="96738" y="0"/>
                </a:moveTo>
                <a:lnTo>
                  <a:pt x="55624" y="21914"/>
                </a:lnTo>
                <a:lnTo>
                  <a:pt x="25152" y="63252"/>
                </a:lnTo>
                <a:lnTo>
                  <a:pt x="6288" y="118988"/>
                </a:lnTo>
                <a:lnTo>
                  <a:pt x="0" y="184100"/>
                </a:lnTo>
                <a:lnTo>
                  <a:pt x="1572" y="217828"/>
                </a:lnTo>
                <a:lnTo>
                  <a:pt x="14148" y="278252"/>
                </a:lnTo>
                <a:lnTo>
                  <a:pt x="39058" y="328045"/>
                </a:lnTo>
                <a:lnTo>
                  <a:pt x="74851" y="359671"/>
                </a:lnTo>
                <a:lnTo>
                  <a:pt x="96738" y="368200"/>
                </a:lnTo>
                <a:lnTo>
                  <a:pt x="100459" y="355997"/>
                </a:lnTo>
                <a:lnTo>
                  <a:pt x="83544" y="347230"/>
                </a:lnTo>
                <a:lnTo>
                  <a:pt x="68814" y="334472"/>
                </a:lnTo>
                <a:lnTo>
                  <a:pt x="45914" y="296986"/>
                </a:lnTo>
                <a:lnTo>
                  <a:pt x="32017" y="246069"/>
                </a:lnTo>
                <a:lnTo>
                  <a:pt x="27390" y="184100"/>
                </a:lnTo>
                <a:lnTo>
                  <a:pt x="28543" y="151907"/>
                </a:lnTo>
                <a:lnTo>
                  <a:pt x="37807" y="95426"/>
                </a:lnTo>
                <a:lnTo>
                  <a:pt x="56271" y="50518"/>
                </a:lnTo>
                <a:lnTo>
                  <a:pt x="83544" y="20975"/>
                </a:lnTo>
                <a:lnTo>
                  <a:pt x="100459" y="12203"/>
                </a:lnTo>
                <a:lnTo>
                  <a:pt x="9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77A525EF-6583-1CCA-E4F8-4295A764E8B2}"/>
              </a:ext>
            </a:extLst>
          </p:cNvPr>
          <p:cNvSpPr/>
          <p:nvPr/>
        </p:nvSpPr>
        <p:spPr>
          <a:xfrm>
            <a:off x="5627525" y="1825042"/>
            <a:ext cx="370840" cy="282575"/>
          </a:xfrm>
          <a:custGeom>
            <a:avLst/>
            <a:gdLst/>
            <a:ahLst/>
            <a:cxnLst/>
            <a:rect l="l" t="t" r="r" b="b"/>
            <a:pathLst>
              <a:path w="370839" h="282575">
                <a:moveTo>
                  <a:pt x="280509" y="0"/>
                </a:moveTo>
                <a:lnTo>
                  <a:pt x="276491" y="11459"/>
                </a:lnTo>
                <a:lnTo>
                  <a:pt x="292834" y="18552"/>
                </a:lnTo>
                <a:lnTo>
                  <a:pt x="306889" y="28370"/>
                </a:lnTo>
                <a:lnTo>
                  <a:pt x="335427" y="73878"/>
                </a:lnTo>
                <a:lnTo>
                  <a:pt x="343761" y="115662"/>
                </a:lnTo>
                <a:lnTo>
                  <a:pt x="344803" y="139749"/>
                </a:lnTo>
                <a:lnTo>
                  <a:pt x="343757" y="164650"/>
                </a:lnTo>
                <a:lnTo>
                  <a:pt x="335385" y="207587"/>
                </a:lnTo>
                <a:lnTo>
                  <a:pt x="306907" y="253825"/>
                </a:lnTo>
                <a:lnTo>
                  <a:pt x="276937" y="270866"/>
                </a:lnTo>
                <a:lnTo>
                  <a:pt x="280509" y="282326"/>
                </a:lnTo>
                <a:lnTo>
                  <a:pt x="319019" y="264262"/>
                </a:lnTo>
                <a:lnTo>
                  <a:pt x="347333" y="232990"/>
                </a:lnTo>
                <a:lnTo>
                  <a:pt x="364746" y="191113"/>
                </a:lnTo>
                <a:lnTo>
                  <a:pt x="370550" y="141237"/>
                </a:lnTo>
                <a:lnTo>
                  <a:pt x="369094" y="115355"/>
                </a:lnTo>
                <a:lnTo>
                  <a:pt x="357448" y="69479"/>
                </a:lnTo>
                <a:lnTo>
                  <a:pt x="334352" y="32132"/>
                </a:lnTo>
                <a:lnTo>
                  <a:pt x="300978" y="7389"/>
                </a:lnTo>
                <a:lnTo>
                  <a:pt x="280509" y="0"/>
                </a:lnTo>
                <a:close/>
              </a:path>
              <a:path w="370839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6" y="263741"/>
                </a:lnTo>
                <a:lnTo>
                  <a:pt x="63643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A6318A2-DB46-2DC1-9545-1BA0D5B83C12}"/>
              </a:ext>
            </a:extLst>
          </p:cNvPr>
          <p:cNvSpPr/>
          <p:nvPr/>
        </p:nvSpPr>
        <p:spPr>
          <a:xfrm>
            <a:off x="6551069" y="1825042"/>
            <a:ext cx="905510" cy="282575"/>
          </a:xfrm>
          <a:custGeom>
            <a:avLst/>
            <a:gdLst/>
            <a:ahLst/>
            <a:cxnLst/>
            <a:rect l="l" t="t" r="r" b="b"/>
            <a:pathLst>
              <a:path w="905509" h="282575">
                <a:moveTo>
                  <a:pt x="815243" y="0"/>
                </a:moveTo>
                <a:lnTo>
                  <a:pt x="811225" y="11459"/>
                </a:lnTo>
                <a:lnTo>
                  <a:pt x="827568" y="18552"/>
                </a:lnTo>
                <a:lnTo>
                  <a:pt x="841623" y="28370"/>
                </a:lnTo>
                <a:lnTo>
                  <a:pt x="870161" y="73878"/>
                </a:lnTo>
                <a:lnTo>
                  <a:pt x="878495" y="115662"/>
                </a:lnTo>
                <a:lnTo>
                  <a:pt x="879537" y="139749"/>
                </a:lnTo>
                <a:lnTo>
                  <a:pt x="878490" y="164650"/>
                </a:lnTo>
                <a:lnTo>
                  <a:pt x="870118" y="207587"/>
                </a:lnTo>
                <a:lnTo>
                  <a:pt x="841641" y="253825"/>
                </a:lnTo>
                <a:lnTo>
                  <a:pt x="811670" y="270866"/>
                </a:lnTo>
                <a:lnTo>
                  <a:pt x="815243" y="282326"/>
                </a:lnTo>
                <a:lnTo>
                  <a:pt x="853753" y="264262"/>
                </a:lnTo>
                <a:lnTo>
                  <a:pt x="882067" y="232990"/>
                </a:lnTo>
                <a:lnTo>
                  <a:pt x="899480" y="191113"/>
                </a:lnTo>
                <a:lnTo>
                  <a:pt x="905283" y="141237"/>
                </a:lnTo>
                <a:lnTo>
                  <a:pt x="903828" y="115355"/>
                </a:lnTo>
                <a:lnTo>
                  <a:pt x="892183" y="69479"/>
                </a:lnTo>
                <a:lnTo>
                  <a:pt x="869086" y="32132"/>
                </a:lnTo>
                <a:lnTo>
                  <a:pt x="835711" y="7389"/>
                </a:lnTo>
                <a:lnTo>
                  <a:pt x="815243" y="0"/>
                </a:lnTo>
                <a:close/>
              </a:path>
              <a:path w="905509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6" y="263741"/>
                </a:lnTo>
                <a:lnTo>
                  <a:pt x="63643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83E9E31-CB2A-AFFD-8165-307E79D982B2}"/>
              </a:ext>
            </a:extLst>
          </p:cNvPr>
          <p:cNvSpPr/>
          <p:nvPr/>
        </p:nvSpPr>
        <p:spPr>
          <a:xfrm>
            <a:off x="8893331" y="1825042"/>
            <a:ext cx="370840" cy="282575"/>
          </a:xfrm>
          <a:custGeom>
            <a:avLst/>
            <a:gdLst/>
            <a:ahLst/>
            <a:cxnLst/>
            <a:rect l="l" t="t" r="r" b="b"/>
            <a:pathLst>
              <a:path w="370840" h="282575">
                <a:moveTo>
                  <a:pt x="280508" y="0"/>
                </a:moveTo>
                <a:lnTo>
                  <a:pt x="276490" y="11459"/>
                </a:lnTo>
                <a:lnTo>
                  <a:pt x="292833" y="18552"/>
                </a:lnTo>
                <a:lnTo>
                  <a:pt x="306888" y="28370"/>
                </a:lnTo>
                <a:lnTo>
                  <a:pt x="335426" y="73878"/>
                </a:lnTo>
                <a:lnTo>
                  <a:pt x="343760" y="115662"/>
                </a:lnTo>
                <a:lnTo>
                  <a:pt x="344802" y="139749"/>
                </a:lnTo>
                <a:lnTo>
                  <a:pt x="343755" y="164650"/>
                </a:lnTo>
                <a:lnTo>
                  <a:pt x="335383" y="207587"/>
                </a:lnTo>
                <a:lnTo>
                  <a:pt x="306906" y="253825"/>
                </a:lnTo>
                <a:lnTo>
                  <a:pt x="276936" y="270866"/>
                </a:lnTo>
                <a:lnTo>
                  <a:pt x="280508" y="282326"/>
                </a:lnTo>
                <a:lnTo>
                  <a:pt x="319018" y="264262"/>
                </a:lnTo>
                <a:lnTo>
                  <a:pt x="347332" y="232990"/>
                </a:lnTo>
                <a:lnTo>
                  <a:pt x="364745" y="191113"/>
                </a:lnTo>
                <a:lnTo>
                  <a:pt x="370549" y="141237"/>
                </a:lnTo>
                <a:lnTo>
                  <a:pt x="369093" y="115355"/>
                </a:lnTo>
                <a:lnTo>
                  <a:pt x="357448" y="69479"/>
                </a:lnTo>
                <a:lnTo>
                  <a:pt x="334352" y="32132"/>
                </a:lnTo>
                <a:lnTo>
                  <a:pt x="300976" y="7389"/>
                </a:lnTo>
                <a:lnTo>
                  <a:pt x="280508" y="0"/>
                </a:lnTo>
                <a:close/>
              </a:path>
              <a:path w="370840" h="282575">
                <a:moveTo>
                  <a:pt x="90040" y="0"/>
                </a:moveTo>
                <a:lnTo>
                  <a:pt x="51624" y="18100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1" y="270866"/>
                </a:lnTo>
                <a:lnTo>
                  <a:pt x="77524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9BA64AD-DFDF-8AEA-7F51-6BE7EF2D3422}"/>
              </a:ext>
            </a:extLst>
          </p:cNvPr>
          <p:cNvSpPr txBox="1"/>
          <p:nvPr/>
        </p:nvSpPr>
        <p:spPr>
          <a:xfrm>
            <a:off x="995589" y="1736852"/>
            <a:ext cx="8434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3291204" algn="l"/>
                <a:tab pos="4274185" algn="l"/>
                <a:tab pos="5233670" algn="l"/>
                <a:tab pos="5654675" algn="l"/>
                <a:tab pos="6487160" algn="l"/>
                <a:tab pos="8295005" algn="l"/>
              </a:tabLst>
            </a:pPr>
            <a:r>
              <a:rPr sz="2400" spc="800" dirty="0">
                <a:latin typeface="Arial"/>
                <a:cs typeface="Arial"/>
              </a:rPr>
              <a:t>q	</a:t>
            </a:r>
            <a:r>
              <a:rPr sz="2400" spc="0" dirty="0">
                <a:latin typeface="Cambria Math"/>
                <a:cs typeface="Cambria Math"/>
              </a:rPr>
              <a:t>𝐶</a:t>
            </a:r>
            <a:r>
              <a:rPr sz="2400" spc="-5" dirty="0">
                <a:latin typeface="Cambria Math"/>
                <a:cs typeface="Cambria Math"/>
              </a:rPr>
              <a:t>𝑜</a:t>
            </a:r>
            <a:r>
              <a:rPr sz="2400" dirty="0">
                <a:latin typeface="Cambria Math"/>
                <a:cs typeface="Cambria Math"/>
              </a:rPr>
              <a:t>𝑠</a:t>
            </a:r>
            <a:r>
              <a:rPr sz="2400" spc="55" dirty="0">
                <a:latin typeface="Cambria Math"/>
                <a:cs typeface="Cambria Math"/>
              </a:rPr>
              <a:t>𝑡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80" dirty="0">
                <a:latin typeface="Cambria Math"/>
                <a:cs typeface="Cambria Math"/>
              </a:rPr>
              <a:t>𝑊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𝑏</a:t>
            </a:r>
            <a:r>
              <a:rPr sz="2400" dirty="0">
                <a:latin typeface="Cambria Math"/>
                <a:cs typeface="Cambria Math"/>
              </a:rPr>
              <a:t>)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700" u="heavy" spc="-240" baseline="4320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700" u="heavy" spc="397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*</a:t>
            </a:r>
            <a:r>
              <a:rPr sz="2700" spc="187" baseline="43209" dirty="0">
                <a:latin typeface="Cambria Math"/>
                <a:cs typeface="Cambria Math"/>
              </a:rPr>
              <a:t> </a:t>
            </a:r>
            <a:r>
              <a:rPr sz="3600" baseline="2314" dirty="0">
                <a:latin typeface="Cambria Math"/>
                <a:cs typeface="Cambria Math"/>
              </a:rPr>
              <a:t>∑</a:t>
            </a:r>
            <a:r>
              <a:rPr sz="2700" spc="494" baseline="30864" dirty="0">
                <a:latin typeface="Cambria Math"/>
                <a:cs typeface="Cambria Math"/>
              </a:rPr>
              <a:t>+</a:t>
            </a:r>
            <a:r>
              <a:rPr sz="2700" baseline="30864" dirty="0">
                <a:latin typeface="Cambria Math"/>
                <a:cs typeface="Cambria Math"/>
              </a:rPr>
              <a:t>	</a:t>
            </a:r>
            <a:r>
              <a:rPr sz="2400" spc="-10" dirty="0">
                <a:latin typeface="Cambria Math"/>
                <a:cs typeface="Cambria Math"/>
              </a:rPr>
              <a:t>−𝑦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-5" dirty="0">
                <a:latin typeface="Cambria Math"/>
                <a:cs typeface="Cambria Math"/>
              </a:rPr>
              <a:t>𝑜</a:t>
            </a:r>
            <a:r>
              <a:rPr sz="2400" dirty="0">
                <a:latin typeface="Cambria Math"/>
                <a:cs typeface="Cambria Math"/>
              </a:rPr>
              <a:t>𝑔	</a:t>
            </a:r>
            <a:r>
              <a:rPr sz="2400" spc="0" dirty="0">
                <a:latin typeface="Cambria Math"/>
                <a:cs typeface="Cambria Math"/>
              </a:rPr>
              <a:t>ℎ</a:t>
            </a:r>
            <a:r>
              <a:rPr sz="2700" spc="1147" baseline="-15432" dirty="0">
                <a:latin typeface="Cambria Math"/>
                <a:cs typeface="Cambria Math"/>
              </a:rPr>
              <a:t>.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60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𝑥	−	1 −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𝑦	</a:t>
            </a:r>
            <a:r>
              <a:rPr sz="2400" spc="-5" dirty="0">
                <a:latin typeface="Cambria Math"/>
                <a:cs typeface="Cambria Math"/>
              </a:rPr>
              <a:t>lo</a:t>
            </a:r>
            <a:r>
              <a:rPr sz="2400" dirty="0">
                <a:latin typeface="Cambria Math"/>
                <a:cs typeface="Cambria Math"/>
              </a:rPr>
              <a:t>g(1 −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0" dirty="0">
                <a:latin typeface="Cambria Math"/>
                <a:cs typeface="Cambria Math"/>
              </a:rPr>
              <a:t>ℎ</a:t>
            </a:r>
            <a:r>
              <a:rPr sz="2700" spc="1147" baseline="-15432" dirty="0">
                <a:latin typeface="Cambria Math"/>
                <a:cs typeface="Cambria Math"/>
              </a:rPr>
              <a:t>.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60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𝑥	)</a:t>
            </a: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AF7FFD05-4A45-E554-592E-6CCE9F79AA37}"/>
              </a:ext>
            </a:extLst>
          </p:cNvPr>
          <p:cNvSpPr/>
          <p:nvPr/>
        </p:nvSpPr>
        <p:spPr>
          <a:xfrm>
            <a:off x="2215380" y="3216029"/>
            <a:ext cx="3130548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46D1A19B-65BE-2A35-00D8-B90543903AE3}"/>
              </a:ext>
            </a:extLst>
          </p:cNvPr>
          <p:cNvSpPr/>
          <p:nvPr/>
        </p:nvSpPr>
        <p:spPr>
          <a:xfrm>
            <a:off x="5905108" y="3622430"/>
            <a:ext cx="26797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E3BCE49F-22EA-0CC2-0E66-1794D91C8769}"/>
              </a:ext>
            </a:extLst>
          </p:cNvPr>
          <p:cNvSpPr/>
          <p:nvPr/>
        </p:nvSpPr>
        <p:spPr>
          <a:xfrm>
            <a:off x="5517380" y="3343455"/>
            <a:ext cx="310515" cy="863600"/>
          </a:xfrm>
          <a:custGeom>
            <a:avLst/>
            <a:gdLst/>
            <a:ahLst/>
            <a:cxnLst/>
            <a:rect l="l" t="t" r="r" b="b"/>
            <a:pathLst>
              <a:path w="310514" h="863600">
                <a:moveTo>
                  <a:pt x="0" y="0"/>
                </a:moveTo>
                <a:lnTo>
                  <a:pt x="60406" y="2032"/>
                </a:lnTo>
                <a:lnTo>
                  <a:pt x="109735" y="7575"/>
                </a:lnTo>
                <a:lnTo>
                  <a:pt x="142993" y="15796"/>
                </a:lnTo>
                <a:lnTo>
                  <a:pt x="155189" y="25863"/>
                </a:lnTo>
                <a:lnTo>
                  <a:pt x="155189" y="405651"/>
                </a:lnTo>
                <a:lnTo>
                  <a:pt x="167384" y="415718"/>
                </a:lnTo>
                <a:lnTo>
                  <a:pt x="200642" y="423939"/>
                </a:lnTo>
                <a:lnTo>
                  <a:pt x="249971" y="429482"/>
                </a:lnTo>
                <a:lnTo>
                  <a:pt x="310377" y="431514"/>
                </a:lnTo>
                <a:lnTo>
                  <a:pt x="249971" y="433546"/>
                </a:lnTo>
                <a:lnTo>
                  <a:pt x="200642" y="439089"/>
                </a:lnTo>
                <a:lnTo>
                  <a:pt x="167384" y="447310"/>
                </a:lnTo>
                <a:lnTo>
                  <a:pt x="155189" y="457378"/>
                </a:lnTo>
                <a:lnTo>
                  <a:pt x="155189" y="837165"/>
                </a:lnTo>
                <a:lnTo>
                  <a:pt x="142993" y="847232"/>
                </a:lnTo>
                <a:lnTo>
                  <a:pt x="109735" y="855453"/>
                </a:lnTo>
                <a:lnTo>
                  <a:pt x="60406" y="860996"/>
                </a:lnTo>
                <a:lnTo>
                  <a:pt x="0" y="863029"/>
                </a:lnTo>
              </a:path>
            </a:pathLst>
          </a:custGeom>
          <a:ln w="63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110AB7FA-67DA-7172-2D15-3A5F874D2A6F}"/>
              </a:ext>
            </a:extLst>
          </p:cNvPr>
          <p:cNvSpPr/>
          <p:nvPr/>
        </p:nvSpPr>
        <p:spPr>
          <a:xfrm>
            <a:off x="3275057" y="2378971"/>
            <a:ext cx="5029200" cy="66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21445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en-US" altLang="ko-KR" sz="2800" spc="-5" dirty="0">
                <a:latin typeface="맑은 고딕"/>
                <a:cs typeface="맑은 고딕"/>
              </a:rPr>
              <a:t>Cost</a:t>
            </a:r>
            <a:r>
              <a:rPr lang="ko-KR" altLang="en-US" sz="2800" spc="-5" dirty="0">
                <a:latin typeface="나눔고딕"/>
                <a:cs typeface="나눔고딕"/>
              </a:rPr>
              <a:t>값을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기반으로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en-US" altLang="ko-KR" sz="2800" spc="-5" dirty="0">
                <a:latin typeface="맑은 고딕"/>
                <a:cs typeface="맑은 고딕"/>
              </a:rPr>
              <a:t>Gradient</a:t>
            </a:r>
            <a:r>
              <a:rPr lang="ko-KR" altLang="en-US" sz="2800" dirty="0">
                <a:latin typeface="맑은 고딕"/>
                <a:cs typeface="맑은 고딕"/>
              </a:rPr>
              <a:t> </a:t>
            </a:r>
            <a:r>
              <a:rPr lang="en-US" altLang="ko-KR" sz="2800" spc="-5" dirty="0">
                <a:latin typeface="맑은 고딕"/>
                <a:cs typeface="맑은 고딕"/>
              </a:rPr>
              <a:t>Decent</a:t>
            </a:r>
            <a:r>
              <a:rPr lang="ko-KR" altLang="en-US" sz="2800" dirty="0">
                <a:latin typeface="맑은 고딕"/>
                <a:cs typeface="맑은 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알고리즘을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이용해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최적의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spc="-10" dirty="0" err="1">
                <a:latin typeface="나눔고딕"/>
                <a:cs typeface="나눔고딕"/>
              </a:rPr>
              <a:t>파리미터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en-US" altLang="ko-KR" sz="2800" dirty="0">
                <a:latin typeface="맑은 고딕"/>
                <a:cs typeface="맑은 고딕"/>
              </a:rPr>
              <a:t>W</a:t>
            </a:r>
            <a:r>
              <a:rPr lang="ko-KR" altLang="en-US" sz="2800" dirty="0">
                <a:latin typeface="나눔고딕"/>
                <a:cs typeface="나눔고딕"/>
              </a:rPr>
              <a:t>값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dirty="0">
                <a:latin typeface="나눔고딕"/>
                <a:cs typeface="나눔고딕"/>
              </a:rPr>
              <a:t>을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찾자</a:t>
            </a:r>
            <a:r>
              <a:rPr lang="en-US" altLang="ko-KR" sz="2800" spc="-10" dirty="0">
                <a:latin typeface="맑은 고딕"/>
                <a:cs typeface="맑은 고딕"/>
              </a:rPr>
              <a:t>!</a:t>
            </a:r>
            <a:endParaRPr lang="en-US" altLang="ko-KR" sz="2400" dirty="0">
              <a:latin typeface="Cambria Math"/>
              <a:cs typeface="Cambria Math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6FBD3B-35A1-955C-C025-67A487D4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10" y="2089076"/>
            <a:ext cx="86296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409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en-US" altLang="ko-KR" sz="2800" spc="-5" dirty="0">
                <a:latin typeface="맑은 고딕"/>
                <a:cs typeface="맑은 고딕"/>
              </a:rPr>
              <a:t>Logistic Classification</a:t>
            </a:r>
            <a:r>
              <a:rPr lang="ko-KR" altLang="en-US" sz="2800" spc="-5" dirty="0">
                <a:latin typeface="맑은 고딕"/>
                <a:cs typeface="맑은 고딕"/>
              </a:rPr>
              <a:t>을 정리하면</a:t>
            </a:r>
            <a:endParaRPr lang="en-US" altLang="ko-KR" sz="2400" dirty="0">
              <a:latin typeface="Cambria Math"/>
              <a:cs typeface="Cambria Math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EF5B57-8BC6-9E3B-3326-12DF36E0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813640"/>
            <a:ext cx="9206525" cy="443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878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Multinominal Classification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-5" dirty="0">
                <a:latin typeface="맑은 고딕"/>
                <a:cs typeface="맑은 고딕"/>
              </a:rPr>
              <a:t>Binary(Pass/fail) </a:t>
            </a:r>
            <a:r>
              <a:rPr lang="ko-KR" altLang="en-US" sz="2800" spc="-10" dirty="0">
                <a:latin typeface="나눔고딕"/>
                <a:cs typeface="나눔고딕"/>
              </a:rPr>
              <a:t>분류가 </a:t>
            </a:r>
            <a:r>
              <a:rPr lang="ko-KR" altLang="en-US" sz="2800" spc="-5" dirty="0">
                <a:latin typeface="나눔고딕"/>
                <a:cs typeface="나눔고딕"/>
              </a:rPr>
              <a:t>아닌 </a:t>
            </a:r>
            <a:r>
              <a:rPr lang="en-US" altLang="ko-KR" sz="2800" spc="-5" dirty="0">
                <a:latin typeface="맑은 고딕"/>
                <a:cs typeface="맑은 고딕"/>
              </a:rPr>
              <a:t>N</a:t>
            </a:r>
            <a:r>
              <a:rPr lang="ko-KR" altLang="en-US" sz="2800" spc="-5" dirty="0">
                <a:latin typeface="나눔고딕"/>
                <a:cs typeface="나눔고딕"/>
              </a:rPr>
              <a:t>개의 </a:t>
            </a:r>
            <a:r>
              <a:rPr lang="en-US" altLang="ko-KR" sz="2800" spc="-5" dirty="0">
                <a:latin typeface="맑은 고딕"/>
                <a:cs typeface="맑은 고딕"/>
              </a:rPr>
              <a:t>class </a:t>
            </a:r>
            <a:r>
              <a:rPr lang="ko-KR" altLang="en-US" sz="2800" spc="-5" dirty="0">
                <a:latin typeface="나눔고딕"/>
                <a:cs typeface="나눔고딕"/>
              </a:rPr>
              <a:t>분류</a:t>
            </a:r>
            <a:r>
              <a:rPr lang="ko-KR" altLang="en-US" sz="2800" spc="5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문제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우리반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학생들의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공부시간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대비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수능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등급이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아래와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같다</a:t>
            </a:r>
            <a:r>
              <a:rPr lang="en-US" altLang="ko-KR" sz="2400" spc="-5" dirty="0">
                <a:latin typeface="맑은 고딕"/>
                <a:cs typeface="맑은 고딕"/>
              </a:rPr>
              <a:t>.</a:t>
            </a:r>
            <a:r>
              <a:rPr lang="ko-KR" altLang="en-US" sz="2400" spc="0" dirty="0">
                <a:latin typeface="맑은 고딕"/>
                <a:cs typeface="맑은 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나는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en-US" altLang="ko-KR" sz="2400" spc="-5" dirty="0">
                <a:latin typeface="맑은 고딕"/>
                <a:cs typeface="맑은 고딕"/>
              </a:rPr>
              <a:t>7,3 </a:t>
            </a:r>
            <a:r>
              <a:rPr lang="ko-KR" altLang="en-US" sz="2400" spc="-5" dirty="0">
                <a:latin typeface="나눔고딕"/>
                <a:cs typeface="나눔고딕"/>
              </a:rPr>
              <a:t>했는데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무슨</a:t>
            </a:r>
            <a:r>
              <a:rPr lang="ko-KR" altLang="en-US" sz="2400" spc="114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등급일까</a:t>
            </a:r>
            <a:r>
              <a:rPr lang="en-US" altLang="ko-KR" sz="2400" spc="-5" dirty="0">
                <a:latin typeface="맑은 고딕"/>
                <a:cs typeface="맑은 고딕"/>
              </a:rPr>
              <a:t>?</a:t>
            </a:r>
            <a:endParaRPr lang="ko-KR" altLang="en-US" dirty="0">
              <a:latin typeface="맑은 고딕"/>
              <a:cs typeface="맑은 고딕"/>
            </a:endParaRP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C0B4AFC7-2B53-E788-04FA-F788CF30700B}"/>
              </a:ext>
            </a:extLst>
          </p:cNvPr>
          <p:cNvGraphicFramePr>
            <a:graphicFrameLocks noGrp="1"/>
          </p:cNvGraphicFramePr>
          <p:nvPr/>
        </p:nvGraphicFramePr>
        <p:xfrm>
          <a:off x="3491591" y="2996293"/>
          <a:ext cx="447548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11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수학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96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11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영어  공부시간</a:t>
                      </a:r>
                    </a:p>
                  </a:txBody>
                  <a:tcPr marL="0" marR="0" marT="596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등급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야쓰오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3</a:t>
                      </a: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C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오공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C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블리츠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B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페이커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A</a:t>
                      </a: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2843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3" y="531343"/>
            <a:ext cx="11202305" cy="800182"/>
          </a:xfrm>
        </p:spPr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Multinominal Classification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3" y="1088242"/>
            <a:ext cx="5544458" cy="5389961"/>
          </a:xfrm>
        </p:spPr>
        <p:txBody>
          <a:bodyPr>
            <a:normAutofit lnSpcReduction="10000"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b="1" spc="-5" dirty="0">
                <a:latin typeface="맑은 고딕"/>
                <a:cs typeface="맑은 고딕"/>
              </a:rPr>
              <a:t>Logistic </a:t>
            </a:r>
            <a:r>
              <a:rPr lang="en-US" altLang="ko-KR" b="1" spc="-10" dirty="0">
                <a:latin typeface="맑은 고딕"/>
                <a:cs typeface="맑은 고딕"/>
              </a:rPr>
              <a:t>Regression (</a:t>
            </a:r>
            <a:r>
              <a:rPr lang="en-US" altLang="ko-KR" sz="2800" spc="5" dirty="0">
                <a:latin typeface="맑은 고딕"/>
                <a:cs typeface="맑은 고딕"/>
              </a:rPr>
              <a:t>Binary </a:t>
            </a:r>
            <a:r>
              <a:rPr lang="en-US" altLang="ko-KR" sz="2800" spc="-5" dirty="0">
                <a:latin typeface="맑은 고딕"/>
                <a:cs typeface="맑은 고딕"/>
              </a:rPr>
              <a:t>Classification) (</a:t>
            </a:r>
            <a:r>
              <a:rPr lang="ko-KR" altLang="en-US" sz="2800" spc="-5" dirty="0">
                <a:latin typeface="나눔고딕"/>
                <a:cs typeface="나눔고딕"/>
              </a:rPr>
              <a:t>분류</a:t>
            </a:r>
            <a:r>
              <a:rPr lang="en-US" altLang="ko-KR" sz="2800" spc="-5" dirty="0">
                <a:latin typeface="맑은 고딕"/>
                <a:cs typeface="맑은 고딕"/>
              </a:rPr>
              <a:t>) </a:t>
            </a:r>
            <a:r>
              <a:rPr lang="ko-KR" altLang="en-US" sz="2800" spc="-10" dirty="0">
                <a:latin typeface="나눔고딕"/>
                <a:cs typeface="나눔고딕"/>
              </a:rPr>
              <a:t>문제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spc="-10" dirty="0">
                <a:latin typeface="나눔고딕"/>
                <a:cs typeface="나눔고딕"/>
              </a:rPr>
              <a:t>스팸메일 검출</a:t>
            </a:r>
            <a:r>
              <a:rPr lang="en-US" altLang="ko-KR" sz="2400" spc="-10" dirty="0">
                <a:latin typeface="맑은 고딕"/>
                <a:cs typeface="맑은 고딕"/>
              </a:rPr>
              <a:t>: </a:t>
            </a:r>
            <a:r>
              <a:rPr lang="en-US" altLang="ko-KR" sz="2400" spc="-60" dirty="0">
                <a:latin typeface="맑은 고딕"/>
                <a:cs typeface="맑은 고딕"/>
              </a:rPr>
              <a:t>Yes, </a:t>
            </a:r>
            <a:r>
              <a:rPr lang="en-US" altLang="ko-KR" sz="2400" dirty="0">
                <a:latin typeface="맑은 고딕"/>
                <a:cs typeface="맑은 고딕"/>
              </a:rPr>
              <a:t>No</a:t>
            </a: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영화 </a:t>
            </a:r>
            <a:r>
              <a:rPr lang="ko-KR" altLang="en-US" sz="2400" spc="-10" dirty="0">
                <a:latin typeface="나눔고딕"/>
                <a:cs typeface="나눔고딕"/>
              </a:rPr>
              <a:t>추천</a:t>
            </a:r>
            <a:r>
              <a:rPr lang="en-US" altLang="ko-KR" sz="2400" spc="-10" dirty="0">
                <a:latin typeface="맑은 고딕"/>
                <a:cs typeface="맑은 고딕"/>
              </a:rPr>
              <a:t>: </a:t>
            </a:r>
            <a:r>
              <a:rPr lang="ko-KR" altLang="en-US" sz="2400" spc="-10" dirty="0">
                <a:latin typeface="나눔고딕"/>
                <a:cs typeface="나눔고딕"/>
              </a:rPr>
              <a:t>추천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 err="1">
                <a:latin typeface="나눔고딕"/>
                <a:cs typeface="나눔고딕"/>
              </a:rPr>
              <a:t>비추천</a:t>
            </a:r>
            <a:endParaRPr lang="en-US" altLang="ko-KR" sz="2400" spc="-10" dirty="0">
              <a:latin typeface="나눔고딕"/>
              <a:cs typeface="나눔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수능 합</a:t>
            </a:r>
            <a:r>
              <a:rPr lang="en-US" altLang="ko-KR" sz="2400" spc="-5" dirty="0">
                <a:latin typeface="맑은 고딕"/>
                <a:cs typeface="맑은 고딕"/>
              </a:rPr>
              <a:t>/</a:t>
            </a:r>
            <a:r>
              <a:rPr lang="ko-KR" altLang="en-US" sz="2400" spc="-5" dirty="0">
                <a:latin typeface="나눔고딕"/>
                <a:cs typeface="나눔고딕"/>
              </a:rPr>
              <a:t>불</a:t>
            </a:r>
            <a:r>
              <a:rPr lang="en-US" altLang="ko-KR" sz="2400" spc="-5" dirty="0">
                <a:latin typeface="맑은 고딕"/>
                <a:cs typeface="맑은 고딕"/>
              </a:rPr>
              <a:t>: </a:t>
            </a:r>
            <a:r>
              <a:rPr lang="ko-KR" altLang="en-US" sz="2400" spc="-10" dirty="0">
                <a:latin typeface="나눔고딕"/>
                <a:cs typeface="나눔고딕"/>
              </a:rPr>
              <a:t>합격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불합격</a:t>
            </a:r>
            <a:endParaRPr lang="en-US" altLang="ko-KR" sz="2400" spc="-10" dirty="0">
              <a:latin typeface="나눔고딕"/>
              <a:cs typeface="나눔고딕"/>
            </a:endParaRPr>
          </a:p>
          <a:p>
            <a:pPr marL="685800" lvl="1">
              <a:spcBef>
                <a:spcPts val="425"/>
              </a:spcBef>
            </a:pPr>
            <a:r>
              <a:rPr lang="en-US" altLang="ko-KR" sz="2400" spc="-10" dirty="0">
                <a:latin typeface="맑은 고딕"/>
                <a:cs typeface="맑은 고딕"/>
              </a:rPr>
              <a:t>Where </a:t>
            </a:r>
            <a:r>
              <a:rPr lang="en-US" altLang="ko-KR" sz="2400" spc="-5" dirty="0">
                <a:latin typeface="맑은 고딕"/>
                <a:cs typeface="맑은 고딕"/>
              </a:rPr>
              <a:t>y={0,</a:t>
            </a:r>
            <a:r>
              <a:rPr lang="en-US" altLang="ko-KR" sz="2400" dirty="0">
                <a:latin typeface="맑은 고딕"/>
                <a:cs typeface="맑은 고딕"/>
              </a:rPr>
              <a:t> 1}</a:t>
            </a:r>
            <a:endParaRPr lang="en-US" altLang="ko-KR" spc="-10" dirty="0">
              <a:latin typeface="나눔고딕"/>
              <a:cs typeface="맑은 고딕"/>
            </a:endParaRPr>
          </a:p>
          <a:p>
            <a:pPr marL="228600">
              <a:spcBef>
                <a:spcPts val="425"/>
              </a:spcBef>
            </a:pPr>
            <a:r>
              <a:rPr lang="en-US" altLang="ko-KR" sz="2800" spc="-5" dirty="0">
                <a:latin typeface="맑은 고딕"/>
                <a:cs typeface="맑은 고딕"/>
              </a:rPr>
              <a:t>Multinominal Classification (</a:t>
            </a:r>
            <a:r>
              <a:rPr lang="ko-KR" altLang="en-US" sz="2800" spc="-5" dirty="0">
                <a:latin typeface="나눔고딕"/>
                <a:cs typeface="나눔고딕"/>
              </a:rPr>
              <a:t>분류</a:t>
            </a:r>
            <a:r>
              <a:rPr lang="en-US" altLang="ko-KR" sz="2800" spc="-5" dirty="0">
                <a:latin typeface="맑은 고딕"/>
                <a:cs typeface="맑은 고딕"/>
              </a:rPr>
              <a:t>)</a:t>
            </a:r>
            <a:r>
              <a:rPr lang="ko-KR" altLang="en-US" sz="2800" spc="-10" dirty="0">
                <a:latin typeface="맑은 고딕"/>
                <a:cs typeface="맑은 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문제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수능 등급 </a:t>
            </a:r>
            <a:r>
              <a:rPr lang="ko-KR" altLang="en-US" sz="2400" spc="-10" dirty="0">
                <a:latin typeface="나눔고딕"/>
                <a:cs typeface="나눔고딕"/>
              </a:rPr>
              <a:t>분류</a:t>
            </a:r>
            <a:r>
              <a:rPr lang="en-US" altLang="ko-KR" sz="2400" spc="-10" dirty="0">
                <a:latin typeface="맑은 고딕"/>
                <a:cs typeface="맑은 고딕"/>
              </a:rPr>
              <a:t>: </a:t>
            </a:r>
            <a:r>
              <a:rPr lang="en-US" altLang="ko-KR" sz="2400" spc="-5" dirty="0">
                <a:latin typeface="맑은 고딕"/>
                <a:cs typeface="맑은 고딕"/>
              </a:rPr>
              <a:t>1</a:t>
            </a:r>
            <a:r>
              <a:rPr lang="ko-KR" altLang="en-US" sz="2400" spc="-5" dirty="0">
                <a:latin typeface="나눔고딕"/>
                <a:cs typeface="나눔고딕"/>
              </a:rPr>
              <a:t>등급</a:t>
            </a:r>
            <a:r>
              <a:rPr lang="en-US" altLang="ko-KR" sz="2400" spc="-5" dirty="0">
                <a:latin typeface="맑은 고딕"/>
                <a:cs typeface="맑은 고딕"/>
              </a:rPr>
              <a:t>, 2</a:t>
            </a:r>
            <a:r>
              <a:rPr lang="ko-KR" altLang="en-US" sz="2400" spc="-5" dirty="0">
                <a:latin typeface="나눔고딕"/>
                <a:cs typeface="나눔고딕"/>
              </a:rPr>
              <a:t>등급</a:t>
            </a:r>
            <a:r>
              <a:rPr lang="en-US" altLang="ko-KR" sz="2400" spc="-5" dirty="0">
                <a:latin typeface="맑은 고딕"/>
                <a:cs typeface="맑은 고딕"/>
              </a:rPr>
              <a:t>, 3</a:t>
            </a:r>
            <a:r>
              <a:rPr lang="ko-KR" altLang="en-US" sz="2400" spc="-5" dirty="0">
                <a:latin typeface="나눔고딕"/>
                <a:cs typeface="나눔고딕"/>
              </a:rPr>
              <a:t>등급</a:t>
            </a:r>
            <a:r>
              <a:rPr lang="en-US" altLang="ko-KR" sz="2400" spc="-5" dirty="0">
                <a:latin typeface="맑은 고딕"/>
                <a:cs typeface="맑은 고딕"/>
              </a:rPr>
              <a:t>,</a:t>
            </a:r>
            <a:r>
              <a:rPr lang="ko-KR" altLang="en-US" sz="2400" spc="265" dirty="0">
                <a:latin typeface="맑은 고딕"/>
                <a:cs typeface="맑은 고딕"/>
              </a:rPr>
              <a:t> </a:t>
            </a:r>
            <a:r>
              <a:rPr lang="en-US" altLang="ko-KR" sz="2400" spc="-10" dirty="0">
                <a:latin typeface="맑은 고딕"/>
                <a:cs typeface="맑은 고딕"/>
              </a:rPr>
              <a:t>4</a:t>
            </a:r>
            <a:r>
              <a:rPr lang="ko-KR" altLang="en-US" sz="2400" spc="-10" dirty="0">
                <a:latin typeface="나눔고딕"/>
                <a:cs typeface="나눔고딕"/>
              </a:rPr>
              <a:t>등급</a:t>
            </a:r>
            <a:endParaRPr lang="en-US" altLang="ko-KR" sz="2400" spc="-10" dirty="0">
              <a:latin typeface="나눔고딕"/>
              <a:cs typeface="나눔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객체 </a:t>
            </a:r>
            <a:r>
              <a:rPr lang="ko-KR" altLang="en-US" sz="2400" spc="-10" dirty="0">
                <a:latin typeface="나눔고딕"/>
                <a:cs typeface="나눔고딕"/>
              </a:rPr>
              <a:t>인식</a:t>
            </a:r>
            <a:r>
              <a:rPr lang="en-US" altLang="ko-KR" sz="2400" spc="-10" dirty="0">
                <a:latin typeface="맑은 고딕"/>
                <a:cs typeface="맑은 고딕"/>
              </a:rPr>
              <a:t>: </a:t>
            </a:r>
            <a:r>
              <a:rPr lang="ko-KR" altLang="en-US" sz="2400" spc="-10" dirty="0">
                <a:latin typeface="나눔고딕"/>
                <a:cs typeface="나눔고딕"/>
              </a:rPr>
              <a:t>고양이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강아지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사자</a:t>
            </a:r>
            <a:endParaRPr lang="en-US" altLang="ko-KR" spc="-10" dirty="0">
              <a:latin typeface="나눔고딕"/>
              <a:cs typeface="나눔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400" spc="-5" dirty="0">
                <a:latin typeface="나눔고딕"/>
                <a:cs typeface="나눔고딕"/>
              </a:rPr>
              <a:t>감정 </a:t>
            </a:r>
            <a:r>
              <a:rPr lang="ko-KR" altLang="en-US" sz="2400" spc="-10" dirty="0">
                <a:latin typeface="나눔고딕"/>
                <a:cs typeface="나눔고딕"/>
              </a:rPr>
              <a:t>인식</a:t>
            </a:r>
            <a:r>
              <a:rPr lang="en-US" altLang="ko-KR" sz="2400" spc="-10" dirty="0">
                <a:latin typeface="맑은 고딕"/>
                <a:cs typeface="맑은 고딕"/>
              </a:rPr>
              <a:t>: </a:t>
            </a:r>
            <a:r>
              <a:rPr lang="ko-KR" altLang="en-US" sz="2400" spc="-10" dirty="0">
                <a:latin typeface="나눔고딕"/>
                <a:cs typeface="나눔고딕"/>
              </a:rPr>
              <a:t>기쁨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슬픔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냉소</a:t>
            </a:r>
            <a:r>
              <a:rPr lang="en-US" altLang="ko-KR" sz="2400" spc="-10" dirty="0">
                <a:latin typeface="맑은 고딕"/>
                <a:cs typeface="맑은 고딕"/>
              </a:rPr>
              <a:t>, </a:t>
            </a:r>
            <a:r>
              <a:rPr lang="ko-KR" altLang="en-US" sz="2400" spc="-10" dirty="0">
                <a:latin typeface="나눔고딕"/>
                <a:cs typeface="나눔고딕"/>
              </a:rPr>
              <a:t>분노</a:t>
            </a:r>
            <a:endParaRPr lang="en-US" altLang="ko-KR" sz="2400" spc="-10" dirty="0">
              <a:latin typeface="나눔고딕"/>
              <a:cs typeface="나눔고딕"/>
            </a:endParaRPr>
          </a:p>
          <a:p>
            <a:pPr marL="685800" lvl="1">
              <a:spcBef>
                <a:spcPts val="425"/>
              </a:spcBef>
            </a:pPr>
            <a:r>
              <a:rPr lang="en-US" altLang="ko-KR" sz="2400" spc="-10" dirty="0">
                <a:latin typeface="맑은 고딕"/>
                <a:cs typeface="맑은 고딕"/>
              </a:rPr>
              <a:t>Where </a:t>
            </a:r>
            <a:r>
              <a:rPr lang="en-US" altLang="ko-KR" sz="2400" spc="-5" dirty="0">
                <a:latin typeface="맑은 고딕"/>
                <a:cs typeface="맑은 고딕"/>
              </a:rPr>
              <a:t>y={0, </a:t>
            </a:r>
            <a:r>
              <a:rPr lang="en-US" altLang="ko-KR" sz="2400" dirty="0">
                <a:latin typeface="맑은 고딕"/>
                <a:cs typeface="맑은 고딕"/>
              </a:rPr>
              <a:t>1, 2, ..</a:t>
            </a:r>
            <a:r>
              <a:rPr lang="en-US" altLang="ko-KR" sz="2400" spc="10" dirty="0">
                <a:latin typeface="맑은 고딕"/>
                <a:cs typeface="맑은 고딕"/>
              </a:rPr>
              <a:t> </a:t>
            </a:r>
            <a:r>
              <a:rPr lang="en-US" altLang="ko-KR" sz="2400" dirty="0">
                <a:latin typeface="맑은 고딕"/>
                <a:cs typeface="맑은 고딕"/>
              </a:rPr>
              <a:t>n}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48DAD5C-E966-49F6-9ED7-2948BCC93F10}"/>
              </a:ext>
            </a:extLst>
          </p:cNvPr>
          <p:cNvSpPr/>
          <p:nvPr/>
        </p:nvSpPr>
        <p:spPr>
          <a:xfrm>
            <a:off x="6296906" y="2106656"/>
            <a:ext cx="5791816" cy="2928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92243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Multinominal Classification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spc="-5" dirty="0">
                <a:latin typeface="나눔고딕"/>
                <a:cs typeface="나눔고딕"/>
              </a:rPr>
              <a:t>수능 </a:t>
            </a:r>
            <a:r>
              <a:rPr lang="ko-KR" altLang="en-US" sz="2800" spc="-10" dirty="0">
                <a:latin typeface="나눔고딕"/>
                <a:cs typeface="나눔고딕"/>
              </a:rPr>
              <a:t>등급을 어떻게 </a:t>
            </a:r>
            <a:r>
              <a:rPr lang="ko-KR" altLang="en-US" sz="2800" spc="-5" dirty="0">
                <a:latin typeface="나눔고딕"/>
                <a:cs typeface="나눔고딕"/>
              </a:rPr>
              <a:t>나눌 </a:t>
            </a:r>
            <a:r>
              <a:rPr lang="ko-KR" altLang="en-US" sz="2800" dirty="0">
                <a:latin typeface="나눔고딕"/>
                <a:cs typeface="나눔고딕"/>
              </a:rPr>
              <a:t>수</a:t>
            </a:r>
            <a:r>
              <a:rPr lang="ko-KR" altLang="en-US" sz="2800" spc="13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있을까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en-US" altLang="ko-KR" spc="-5" dirty="0">
                <a:latin typeface="맑은 고딕"/>
                <a:cs typeface="맑은 고딕"/>
              </a:rPr>
              <a:t>Linear </a:t>
            </a:r>
            <a:r>
              <a:rPr lang="ko-KR" altLang="en-US" b="1" dirty="0">
                <a:latin typeface="맑은 고딕"/>
                <a:cs typeface="맑은 고딕"/>
              </a:rPr>
              <a:t>선을 </a:t>
            </a:r>
            <a:r>
              <a:rPr lang="ko-KR" altLang="en-US" b="1" dirty="0" err="1">
                <a:latin typeface="맑은 고딕"/>
                <a:cs typeface="맑은 고딕"/>
              </a:rPr>
              <a:t>여러개</a:t>
            </a:r>
            <a:r>
              <a:rPr lang="ko-KR" altLang="en-US" b="1" spc="-5" dirty="0">
                <a:latin typeface="맑은 고딕"/>
                <a:cs typeface="맑은 고딕"/>
              </a:rPr>
              <a:t> </a:t>
            </a:r>
            <a:r>
              <a:rPr lang="ko-KR" altLang="en-US" b="1" dirty="0">
                <a:latin typeface="맑은 고딕"/>
                <a:cs typeface="맑은 고딕"/>
              </a:rPr>
              <a:t>그어보자</a:t>
            </a:r>
            <a:r>
              <a:rPr lang="en-US" altLang="ko-KR" b="1" dirty="0">
                <a:latin typeface="맑은 고딕"/>
                <a:cs typeface="맑은 고딕"/>
              </a:rPr>
              <a:t>!</a:t>
            </a:r>
            <a:endParaRPr lang="ko-KR" altLang="en-US" dirty="0">
              <a:latin typeface="맑은 고딕"/>
              <a:cs typeface="맑은 고딕"/>
            </a:endParaRP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C0B4AFC7-2B53-E788-04FA-F788CF30700B}"/>
              </a:ext>
            </a:extLst>
          </p:cNvPr>
          <p:cNvGraphicFramePr>
            <a:graphicFrameLocks noGrp="1"/>
          </p:cNvGraphicFramePr>
          <p:nvPr/>
        </p:nvGraphicFramePr>
        <p:xfrm>
          <a:off x="966505" y="3038238"/>
          <a:ext cx="447548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11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수학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596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33045">
                        <a:lnSpc>
                          <a:spcPts val="211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영어  공부시간</a:t>
                      </a:r>
                    </a:p>
                  </a:txBody>
                  <a:tcPr marL="0" marR="0" marT="596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등급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야쓰오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3</a:t>
                      </a: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C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오공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C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블리츠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B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페이커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A</a:t>
                      </a: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4">
            <a:extLst>
              <a:ext uri="{FF2B5EF4-FFF2-40B4-BE49-F238E27FC236}">
                <a16:creationId xmlns:a16="http://schemas.microsoft.com/office/drawing/2014/main" id="{46A07EA5-0D5C-35AD-FBFC-D6D4621CD06C}"/>
              </a:ext>
            </a:extLst>
          </p:cNvPr>
          <p:cNvSpPr txBox="1"/>
          <p:nvPr/>
        </p:nvSpPr>
        <p:spPr>
          <a:xfrm>
            <a:off x="7468581" y="2431796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5C10812-526C-7501-8641-66D8D09D770B}"/>
              </a:ext>
            </a:extLst>
          </p:cNvPr>
          <p:cNvSpPr txBox="1"/>
          <p:nvPr/>
        </p:nvSpPr>
        <p:spPr>
          <a:xfrm>
            <a:off x="7582881" y="254457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740B669-7B3F-DFB3-1A9D-5412816EA747}"/>
              </a:ext>
            </a:extLst>
          </p:cNvPr>
          <p:cNvSpPr txBox="1"/>
          <p:nvPr/>
        </p:nvSpPr>
        <p:spPr>
          <a:xfrm>
            <a:off x="7468581" y="2800603"/>
            <a:ext cx="15176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C2FDCEF-0FD7-1D62-D5FC-FD0767D84B66}"/>
              </a:ext>
            </a:extLst>
          </p:cNvPr>
          <p:cNvSpPr txBox="1"/>
          <p:nvPr/>
        </p:nvSpPr>
        <p:spPr>
          <a:xfrm>
            <a:off x="7914981" y="5126228"/>
            <a:ext cx="2466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r>
              <a:rPr sz="1800" baseline="-27777" dirty="0">
                <a:latin typeface="Arial"/>
                <a:cs typeface="Arial"/>
              </a:rPr>
              <a:t>1</a:t>
            </a:r>
            <a:endParaRPr sz="1800" baseline="-27777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A5107AE-10F8-CB37-A8D2-FFBC470BA2D0}"/>
              </a:ext>
            </a:extLst>
          </p:cNvPr>
          <p:cNvSpPr/>
          <p:nvPr/>
        </p:nvSpPr>
        <p:spPr>
          <a:xfrm>
            <a:off x="8730377" y="2926419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87E8BAF-5894-124B-FA33-B8FA5669FC58}"/>
              </a:ext>
            </a:extLst>
          </p:cNvPr>
          <p:cNvSpPr/>
          <p:nvPr/>
        </p:nvSpPr>
        <p:spPr>
          <a:xfrm>
            <a:off x="7691635" y="2433368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3" y="2648341"/>
                </a:lnTo>
                <a:lnTo>
                  <a:pt x="69848" y="2648341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48CB88B-CAC4-0E1E-4CB6-BAEEE81859D9}"/>
              </a:ext>
            </a:extLst>
          </p:cNvPr>
          <p:cNvSpPr/>
          <p:nvPr/>
        </p:nvSpPr>
        <p:spPr>
          <a:xfrm>
            <a:off x="7754044" y="5018436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0"/>
                </a:moveTo>
                <a:lnTo>
                  <a:pt x="2513672" y="104774"/>
                </a:lnTo>
                <a:lnTo>
                  <a:pt x="2583522" y="69849"/>
                </a:lnTo>
                <a:lnTo>
                  <a:pt x="2531135" y="69849"/>
                </a:lnTo>
                <a:lnTo>
                  <a:pt x="2531135" y="34924"/>
                </a:lnTo>
                <a:lnTo>
                  <a:pt x="2583522" y="34924"/>
                </a:lnTo>
                <a:lnTo>
                  <a:pt x="2513672" y="0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0" y="34924"/>
                </a:lnTo>
                <a:lnTo>
                  <a:pt x="0" y="69849"/>
                </a:lnTo>
                <a:lnTo>
                  <a:pt x="2513672" y="69849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83522" y="34924"/>
                </a:moveTo>
                <a:lnTo>
                  <a:pt x="2531135" y="34924"/>
                </a:lnTo>
                <a:lnTo>
                  <a:pt x="2531135" y="69849"/>
                </a:lnTo>
                <a:lnTo>
                  <a:pt x="2583522" y="69849"/>
                </a:lnTo>
                <a:lnTo>
                  <a:pt x="2618447" y="52387"/>
                </a:lnTo>
                <a:lnTo>
                  <a:pt x="2583522" y="34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14484DB-1240-DE79-8701-73990965F30C}"/>
              </a:ext>
            </a:extLst>
          </p:cNvPr>
          <p:cNvSpPr txBox="1"/>
          <p:nvPr/>
        </p:nvSpPr>
        <p:spPr>
          <a:xfrm>
            <a:off x="8058112" y="4453635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0743AD06-194C-5569-A017-03A3C5DAB526}"/>
              </a:ext>
            </a:extLst>
          </p:cNvPr>
          <p:cNvSpPr/>
          <p:nvPr/>
        </p:nvSpPr>
        <p:spPr>
          <a:xfrm>
            <a:off x="9383521" y="4570164"/>
            <a:ext cx="115163" cy="179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110603D-D9F5-44A8-99FD-3FE8C9F9DE04}"/>
              </a:ext>
            </a:extLst>
          </p:cNvPr>
          <p:cNvSpPr/>
          <p:nvPr/>
        </p:nvSpPr>
        <p:spPr>
          <a:xfrm>
            <a:off x="9982237" y="4025881"/>
            <a:ext cx="102069" cy="16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FE21C65-BC53-FB1F-04AA-E8A1FB501941}"/>
              </a:ext>
            </a:extLst>
          </p:cNvPr>
          <p:cNvSpPr/>
          <p:nvPr/>
        </p:nvSpPr>
        <p:spPr>
          <a:xfrm>
            <a:off x="8166463" y="4257261"/>
            <a:ext cx="147823" cy="168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BB5B5AE-0E71-22E0-A58A-C7AFB49A4140}"/>
              </a:ext>
            </a:extLst>
          </p:cNvPr>
          <p:cNvSpPr/>
          <p:nvPr/>
        </p:nvSpPr>
        <p:spPr>
          <a:xfrm>
            <a:off x="8654142" y="2484778"/>
            <a:ext cx="1379220" cy="2562860"/>
          </a:xfrm>
          <a:custGeom>
            <a:avLst/>
            <a:gdLst/>
            <a:ahLst/>
            <a:cxnLst/>
            <a:rect l="l" t="t" r="r" b="b"/>
            <a:pathLst>
              <a:path w="1379220" h="2562860">
                <a:moveTo>
                  <a:pt x="0" y="2562829"/>
                </a:moveTo>
                <a:lnTo>
                  <a:pt x="1379128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C140DD3-BF12-2F1A-16BC-718EDC29CC11}"/>
              </a:ext>
            </a:extLst>
          </p:cNvPr>
          <p:cNvSpPr/>
          <p:nvPr/>
        </p:nvSpPr>
        <p:spPr>
          <a:xfrm>
            <a:off x="7735601" y="4274421"/>
            <a:ext cx="2971800" cy="479425"/>
          </a:xfrm>
          <a:custGeom>
            <a:avLst/>
            <a:gdLst/>
            <a:ahLst/>
            <a:cxnLst/>
            <a:rect l="l" t="t" r="r" b="b"/>
            <a:pathLst>
              <a:path w="2971800" h="479425">
                <a:moveTo>
                  <a:pt x="0" y="479401"/>
                </a:moveTo>
                <a:lnTo>
                  <a:pt x="2971462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0BC4B2C-EC56-2D38-3FE5-384A0D40CF98}"/>
              </a:ext>
            </a:extLst>
          </p:cNvPr>
          <p:cNvSpPr/>
          <p:nvPr/>
        </p:nvSpPr>
        <p:spPr>
          <a:xfrm>
            <a:off x="8954436" y="2094152"/>
            <a:ext cx="1123950" cy="2962275"/>
          </a:xfrm>
          <a:custGeom>
            <a:avLst/>
            <a:gdLst/>
            <a:ahLst/>
            <a:cxnLst/>
            <a:rect l="l" t="t" r="r" b="b"/>
            <a:pathLst>
              <a:path w="1123950" h="2962275">
                <a:moveTo>
                  <a:pt x="0" y="0"/>
                </a:moveTo>
                <a:lnTo>
                  <a:pt x="1123520" y="2961763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CFD9FA83-AC8B-22A4-CD19-C90FC03ADFC1}"/>
              </a:ext>
            </a:extLst>
          </p:cNvPr>
          <p:cNvSpPr txBox="1"/>
          <p:nvPr/>
        </p:nvSpPr>
        <p:spPr>
          <a:xfrm>
            <a:off x="10744465" y="4172204"/>
            <a:ext cx="613410" cy="3886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dirty="0">
                <a:latin typeface="맑은 고딕"/>
                <a:cs typeface="맑은 고딕"/>
              </a:rPr>
              <a:t>A or</a:t>
            </a:r>
            <a:r>
              <a:rPr sz="1200" spc="-8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not  </a:t>
            </a:r>
            <a:r>
              <a:rPr sz="1200" spc="-5" dirty="0">
                <a:latin typeface="맑은 고딕"/>
                <a:cs typeface="맑은 고딕"/>
              </a:rPr>
              <a:t>f</a:t>
            </a:r>
            <a:r>
              <a:rPr sz="1200" spc="-7" baseline="27777" dirty="0">
                <a:latin typeface="맑은 고딕"/>
                <a:cs typeface="맑은 고딕"/>
              </a:rPr>
              <a:t>1</a:t>
            </a:r>
            <a:r>
              <a:rPr sz="1200" spc="-5" dirty="0">
                <a:latin typeface="맑은 고딕"/>
                <a:cs typeface="맑은 고딕"/>
              </a:rPr>
              <a:t>(x)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E201004-BD02-C673-48D2-879C0E0814BC}"/>
              </a:ext>
            </a:extLst>
          </p:cNvPr>
          <p:cNvSpPr txBox="1"/>
          <p:nvPr/>
        </p:nvSpPr>
        <p:spPr>
          <a:xfrm>
            <a:off x="8716833" y="1919732"/>
            <a:ext cx="601980" cy="3886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dirty="0">
                <a:latin typeface="맑은 고딕"/>
                <a:cs typeface="맑은 고딕"/>
              </a:rPr>
              <a:t>B or</a:t>
            </a:r>
            <a:r>
              <a:rPr sz="1200" spc="-8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not  </a:t>
            </a:r>
            <a:r>
              <a:rPr sz="1200" spc="-5" dirty="0">
                <a:latin typeface="맑은 고딕"/>
                <a:cs typeface="맑은 고딕"/>
              </a:rPr>
              <a:t>f</a:t>
            </a:r>
            <a:r>
              <a:rPr sz="1200" spc="-7" baseline="27777" dirty="0">
                <a:latin typeface="맑은 고딕"/>
                <a:cs typeface="맑은 고딕"/>
              </a:rPr>
              <a:t>2</a:t>
            </a:r>
            <a:r>
              <a:rPr sz="1200" spc="-5" dirty="0">
                <a:latin typeface="맑은 고딕"/>
                <a:cs typeface="맑은 고딕"/>
              </a:rPr>
              <a:t>(x)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34AEEF1-7F32-7873-1BE1-5FAE76FB546D}"/>
              </a:ext>
            </a:extLst>
          </p:cNvPr>
          <p:cNvSpPr txBox="1"/>
          <p:nvPr/>
        </p:nvSpPr>
        <p:spPr>
          <a:xfrm>
            <a:off x="9936238" y="2209291"/>
            <a:ext cx="610235" cy="3886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dirty="0">
                <a:latin typeface="맑은 고딕"/>
                <a:cs typeface="맑은 고딕"/>
              </a:rPr>
              <a:t>C or</a:t>
            </a:r>
            <a:r>
              <a:rPr sz="1200" spc="-8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not  </a:t>
            </a:r>
            <a:r>
              <a:rPr sz="1200" spc="-5" dirty="0">
                <a:latin typeface="맑은 고딕"/>
                <a:cs typeface="맑은 고딕"/>
              </a:rPr>
              <a:t>f</a:t>
            </a:r>
            <a:r>
              <a:rPr sz="1200" spc="-7" baseline="27777" dirty="0">
                <a:latin typeface="맑은 고딕"/>
                <a:cs typeface="맑은 고딕"/>
              </a:rPr>
              <a:t>3</a:t>
            </a:r>
            <a:r>
              <a:rPr sz="1200" spc="-5" dirty="0">
                <a:latin typeface="맑은 고딕"/>
                <a:cs typeface="맑은 고딕"/>
              </a:rPr>
              <a:t>(x)</a:t>
            </a:r>
            <a:endParaRPr sz="12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9782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85B0607-95DA-4AAB-300A-0169AD5A5E40}"/>
              </a:ext>
            </a:extLst>
          </p:cNvPr>
          <p:cNvSpPr/>
          <p:nvPr/>
        </p:nvSpPr>
        <p:spPr>
          <a:xfrm>
            <a:off x="4561964" y="2537936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0" y="19250"/>
                </a:lnTo>
                <a:lnTo>
                  <a:pt x="61235" y="898232"/>
                </a:lnTo>
                <a:lnTo>
                  <a:pt x="337564" y="878982"/>
                </a:lnTo>
                <a:lnTo>
                  <a:pt x="276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F3A4272-31A0-D213-22A3-98C7928F1029}"/>
              </a:ext>
            </a:extLst>
          </p:cNvPr>
          <p:cNvSpPr/>
          <p:nvPr/>
        </p:nvSpPr>
        <p:spPr>
          <a:xfrm>
            <a:off x="4561964" y="2537936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337564" y="878982"/>
                </a:lnTo>
                <a:lnTo>
                  <a:pt x="61235" y="898233"/>
                </a:lnTo>
                <a:lnTo>
                  <a:pt x="0" y="19250"/>
                </a:lnTo>
                <a:lnTo>
                  <a:pt x="2763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1795561" y="1392289"/>
            <a:ext cx="88823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기계학습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=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Data(D)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로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Model(M)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을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만드는</a:t>
            </a:r>
            <a:r>
              <a:rPr sz="3200" spc="-34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과정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C7B00B4-3FE8-9152-DDF7-2A5556E1050D}"/>
              </a:ext>
            </a:extLst>
          </p:cNvPr>
          <p:cNvSpPr/>
          <p:nvPr/>
        </p:nvSpPr>
        <p:spPr>
          <a:xfrm>
            <a:off x="4489305" y="3116309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0474C1-AFB8-830F-C811-B328A1504CB4}"/>
              </a:ext>
            </a:extLst>
          </p:cNvPr>
          <p:cNvSpPr/>
          <p:nvPr/>
        </p:nvSpPr>
        <p:spPr>
          <a:xfrm>
            <a:off x="3760435" y="4229492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2ABF1ED-85FA-BA68-B4A5-8C9828394F34}"/>
              </a:ext>
            </a:extLst>
          </p:cNvPr>
          <p:cNvSpPr/>
          <p:nvPr/>
        </p:nvSpPr>
        <p:spPr>
          <a:xfrm>
            <a:off x="4489305" y="2692873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4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1EB4C9-3B30-40F6-A307-72DBD18F4E9E}"/>
              </a:ext>
            </a:extLst>
          </p:cNvPr>
          <p:cNvSpPr/>
          <p:nvPr/>
        </p:nvSpPr>
        <p:spPr>
          <a:xfrm>
            <a:off x="3760435" y="2692874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30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8161A5E-24E1-7F8E-073C-053A63979979}"/>
              </a:ext>
            </a:extLst>
          </p:cNvPr>
          <p:cNvSpPr/>
          <p:nvPr/>
        </p:nvSpPr>
        <p:spPr>
          <a:xfrm>
            <a:off x="6576261" y="4216240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8A5DCC-87E9-1A8F-50D4-FC7DA23AEA10}"/>
              </a:ext>
            </a:extLst>
          </p:cNvPr>
          <p:cNvSpPr/>
          <p:nvPr/>
        </p:nvSpPr>
        <p:spPr>
          <a:xfrm>
            <a:off x="5920227" y="4229493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2CFEAA9-740F-13FB-7450-F0710A963EDC}"/>
              </a:ext>
            </a:extLst>
          </p:cNvPr>
          <p:cNvSpPr/>
          <p:nvPr/>
        </p:nvSpPr>
        <p:spPr>
          <a:xfrm>
            <a:off x="6894314" y="3122939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9C0EBDF-D8E0-79AA-4A2C-0E1E9878551A}"/>
              </a:ext>
            </a:extLst>
          </p:cNvPr>
          <p:cNvSpPr/>
          <p:nvPr/>
        </p:nvSpPr>
        <p:spPr>
          <a:xfrm>
            <a:off x="3760435" y="3129569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0E9E2B63-3B7A-86C0-6101-0A4A7156825B}"/>
              </a:ext>
            </a:extLst>
          </p:cNvPr>
          <p:cNvSpPr/>
          <p:nvPr/>
        </p:nvSpPr>
        <p:spPr>
          <a:xfrm>
            <a:off x="3760435" y="3129569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3A69439-1686-034F-40FE-F01456B76B63}"/>
              </a:ext>
            </a:extLst>
          </p:cNvPr>
          <p:cNvSpPr/>
          <p:nvPr/>
        </p:nvSpPr>
        <p:spPr>
          <a:xfrm>
            <a:off x="6593088" y="4229492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852CAAF-437B-28B7-6FE1-815E48C878E0}"/>
              </a:ext>
            </a:extLst>
          </p:cNvPr>
          <p:cNvSpPr txBox="1"/>
          <p:nvPr/>
        </p:nvSpPr>
        <p:spPr>
          <a:xfrm>
            <a:off x="4697124" y="3410204"/>
            <a:ext cx="1438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맑은 고딕"/>
                <a:cs typeface="맑은 고딕"/>
              </a:rPr>
              <a:t>f(x) </a:t>
            </a:r>
            <a:r>
              <a:rPr sz="3000" dirty="0">
                <a:latin typeface="맑은 고딕"/>
                <a:cs typeface="맑은 고딕"/>
              </a:rPr>
              <a:t>=</a:t>
            </a:r>
            <a:r>
              <a:rPr sz="3000" spc="-95" dirty="0">
                <a:latin typeface="맑은 고딕"/>
                <a:cs typeface="맑은 고딕"/>
              </a:rPr>
              <a:t> </a:t>
            </a:r>
            <a:r>
              <a:rPr sz="3000" spc="-5" dirty="0">
                <a:latin typeface="맑은 고딕"/>
                <a:cs typeface="맑은 고딕"/>
              </a:rPr>
              <a:t>??</a:t>
            </a:r>
            <a:endParaRPr sz="3000">
              <a:latin typeface="맑은 고딕"/>
              <a:cs typeface="맑은 고딕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12792A15-D9D3-A0F8-A117-3F275F9BE91E}"/>
              </a:ext>
            </a:extLst>
          </p:cNvPr>
          <p:cNvSpPr txBox="1"/>
          <p:nvPr/>
        </p:nvSpPr>
        <p:spPr>
          <a:xfrm>
            <a:off x="3447397" y="2135123"/>
            <a:ext cx="1770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 : 입력</a:t>
            </a:r>
            <a:r>
              <a:rPr sz="2000" spc="-114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데이터</a:t>
            </a: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63B5710D-1FE6-6D5E-08F9-F19790B13113}"/>
              </a:ext>
            </a:extLst>
          </p:cNvPr>
          <p:cNvSpPr txBox="1"/>
          <p:nvPr/>
        </p:nvSpPr>
        <p:spPr>
          <a:xfrm>
            <a:off x="5998966" y="4689348"/>
            <a:ext cx="3009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Y : 예측, 분류 하고싶은</a:t>
            </a:r>
            <a:r>
              <a:rPr sz="2000" spc="-13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것</a:t>
            </a:r>
          </a:p>
        </p:txBody>
      </p:sp>
    </p:spTree>
    <p:extLst>
      <p:ext uri="{BB962C8B-B14F-4D97-AF65-F5344CB8AC3E}">
        <p14:creationId xmlns:p14="http://schemas.microsoft.com/office/powerpoint/2010/main" val="9450635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Multinominal Classification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5" dirty="0" err="1">
                <a:latin typeface="맑은 고딕"/>
                <a:cs typeface="맑은 고딕"/>
              </a:rPr>
              <a:t>A,B,C</a:t>
            </a:r>
            <a:r>
              <a:rPr lang="en-US" altLang="ko-KR" sz="2800" spc="5" dirty="0">
                <a:latin typeface="맑은 고딕"/>
                <a:cs typeface="맑은 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등급은 숫자가 아닌데 어떻게</a:t>
            </a:r>
            <a:r>
              <a:rPr lang="ko-KR" altLang="en-US" sz="2800" spc="3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분류하지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숫자로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만들지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뭐</a:t>
            </a:r>
            <a:r>
              <a:rPr lang="en-US" altLang="ko-KR" sz="2000" dirty="0">
                <a:solidFill>
                  <a:srgbClr val="202122"/>
                </a:solidFill>
                <a:latin typeface="Arial"/>
                <a:cs typeface="Arial"/>
              </a:rPr>
              <a:t>!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종속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변수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2000" dirty="0">
                <a:solidFill>
                  <a:srgbClr val="202122"/>
                </a:solidFill>
                <a:latin typeface="Arial"/>
                <a:cs typeface="Arial"/>
              </a:rPr>
              <a:t>y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결과의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범위를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2000" spc="-5" dirty="0">
                <a:solidFill>
                  <a:srgbClr val="FF0000"/>
                </a:solidFill>
                <a:latin typeface="Arial"/>
                <a:cs typeface="Arial"/>
              </a:rPr>
              <a:t>index </a:t>
            </a:r>
            <a:r>
              <a:rPr lang="en-US" altLang="ko-KR" sz="2000" dirty="0">
                <a:solidFill>
                  <a:srgbClr val="202122"/>
                </a:solidFill>
                <a:latin typeface="Arial"/>
                <a:cs typeface="Arial"/>
              </a:rPr>
              <a:t>[0</a:t>
            </a:r>
            <a:r>
              <a:rPr lang="ko-KR" altLang="en-US" sz="2000" spc="-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dirty="0">
                <a:solidFill>
                  <a:srgbClr val="202122"/>
                </a:solidFill>
                <a:latin typeface="Arial"/>
                <a:cs typeface="Arial"/>
              </a:rPr>
              <a:t>~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n]</a:t>
            </a:r>
            <a:r>
              <a:rPr lang="ko-KR" altLang="en-US" sz="2000" spc="-5" dirty="0">
                <a:solidFill>
                  <a:srgbClr val="202122"/>
                </a:solidFill>
                <a:latin typeface="맑은 고딕"/>
                <a:cs typeface="맑은 고딕"/>
              </a:rPr>
              <a:t>로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만들자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where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n=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Number of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classes</a:t>
            </a:r>
          </a:p>
          <a:p>
            <a:pPr marL="685800" lvl="1">
              <a:spcBef>
                <a:spcPts val="425"/>
              </a:spcBef>
            </a:pPr>
            <a:r>
              <a:rPr lang="en-US" altLang="ko-KR" sz="2000" dirty="0">
                <a:solidFill>
                  <a:srgbClr val="202122"/>
                </a:solidFill>
                <a:latin typeface="Arial"/>
                <a:cs typeface="Arial"/>
              </a:rPr>
              <a:t>Input</a:t>
            </a:r>
            <a:r>
              <a:rPr lang="ko-KR" altLang="en-US" sz="2000" spc="-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X</a:t>
            </a:r>
            <a:r>
              <a:rPr lang="en-US" altLang="ko-KR" sz="2000" spc="-7" baseline="-13888" dirty="0">
                <a:solidFill>
                  <a:srgbClr val="202122"/>
                </a:solidFill>
                <a:latin typeface="Arial"/>
                <a:cs typeface="Arial"/>
              </a:rPr>
              <a:t>i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={x</a:t>
            </a:r>
            <a:r>
              <a:rPr lang="en-US" altLang="ko-KR" sz="2000" spc="-7" baseline="-13888" dirty="0">
                <a:solidFill>
                  <a:srgbClr val="202122"/>
                </a:solidFill>
                <a:latin typeface="Arial"/>
                <a:cs typeface="Arial"/>
              </a:rPr>
              <a:t>1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,x</a:t>
            </a:r>
            <a:r>
              <a:rPr lang="en-US" altLang="ko-KR" sz="2000" spc="-7" baseline="-13888" dirty="0">
                <a:solidFill>
                  <a:srgbClr val="202122"/>
                </a:solidFill>
                <a:latin typeface="Arial"/>
                <a:cs typeface="Arial"/>
              </a:rPr>
              <a:t>2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}</a:t>
            </a:r>
            <a:r>
              <a:rPr lang="en-US" altLang="ko-KR" sz="2000" spc="-7" baseline="-13888" dirty="0">
                <a:solidFill>
                  <a:srgbClr val="202122"/>
                </a:solidFill>
                <a:latin typeface="Arial"/>
                <a:cs typeface="Arial"/>
              </a:rPr>
              <a:t>i</a:t>
            </a:r>
            <a:r>
              <a:rPr lang="ko-KR" altLang="en-US" sz="2000" spc="-5" dirty="0">
                <a:solidFill>
                  <a:srgbClr val="202122"/>
                </a:solidFill>
                <a:latin typeface="맑은 고딕"/>
                <a:cs typeface="맑은 고딕"/>
              </a:rPr>
              <a:t>를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f</a:t>
            </a:r>
            <a:r>
              <a:rPr lang="en-US" altLang="ko-KR" sz="2000" spc="-7" baseline="23148" dirty="0">
                <a:solidFill>
                  <a:srgbClr val="202122"/>
                </a:solidFill>
                <a:latin typeface="Arial"/>
                <a:cs typeface="Arial"/>
              </a:rPr>
              <a:t>1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,f</a:t>
            </a:r>
            <a:r>
              <a:rPr lang="en-US" altLang="ko-KR" sz="2000" spc="-7" baseline="23148" dirty="0">
                <a:solidFill>
                  <a:srgbClr val="202122"/>
                </a:solidFill>
                <a:latin typeface="Arial"/>
                <a:cs typeface="Arial"/>
              </a:rPr>
              <a:t>2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,f</a:t>
            </a:r>
            <a:r>
              <a:rPr lang="en-US" altLang="ko-KR" sz="2000" spc="-7" baseline="23148" dirty="0">
                <a:solidFill>
                  <a:srgbClr val="202122"/>
                </a:solidFill>
                <a:latin typeface="Arial"/>
                <a:cs typeface="Arial"/>
              </a:rPr>
              <a:t>3</a:t>
            </a:r>
            <a:r>
              <a:rPr lang="ko-KR" altLang="en-US" sz="2000" spc="-5" dirty="0">
                <a:solidFill>
                  <a:srgbClr val="202122"/>
                </a:solidFill>
                <a:latin typeface="맑은 고딕"/>
                <a:cs typeface="맑은 고딕"/>
              </a:rPr>
              <a:t>에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각각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넣은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후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그중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가장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적합한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결과를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반환하는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spc="-5" dirty="0">
                <a:solidFill>
                  <a:srgbClr val="202122"/>
                </a:solidFill>
                <a:latin typeface="맑은 고딕"/>
                <a:cs typeface="맑은 고딕"/>
              </a:rPr>
              <a:t>분류기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(f</a:t>
            </a:r>
            <a:r>
              <a:rPr lang="en-US" altLang="ko-KR" sz="2000" spc="-7" baseline="23148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)</a:t>
            </a:r>
            <a:r>
              <a:rPr lang="ko-KR" altLang="en-US" sz="2000" spc="-5" dirty="0">
                <a:solidFill>
                  <a:srgbClr val="202122"/>
                </a:solidFill>
                <a:latin typeface="맑은 고딕"/>
                <a:cs typeface="맑은 고딕"/>
              </a:rPr>
              <a:t>를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선택</a:t>
            </a:r>
            <a:endParaRPr lang="ko-KR" altLang="en-US" sz="2000" dirty="0">
              <a:latin typeface="맑은 고딕"/>
              <a:cs typeface="맑은 고딕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4C56B2CB-5D8B-6ECE-7A1C-C727FC14FAA4}"/>
              </a:ext>
            </a:extLst>
          </p:cNvPr>
          <p:cNvSpPr txBox="1"/>
          <p:nvPr/>
        </p:nvSpPr>
        <p:spPr>
          <a:xfrm>
            <a:off x="374567" y="2838446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32B031EA-EC76-04E2-44BE-79327E8F5402}"/>
              </a:ext>
            </a:extLst>
          </p:cNvPr>
          <p:cNvSpPr txBox="1"/>
          <p:nvPr/>
        </p:nvSpPr>
        <p:spPr>
          <a:xfrm>
            <a:off x="488867" y="295122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52AA6B8B-89B6-C027-68D0-0C4CA0669CB6}"/>
              </a:ext>
            </a:extLst>
          </p:cNvPr>
          <p:cNvSpPr txBox="1"/>
          <p:nvPr/>
        </p:nvSpPr>
        <p:spPr>
          <a:xfrm>
            <a:off x="374567" y="3207253"/>
            <a:ext cx="15176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5EB3D8CC-96FC-AFC8-DFA6-E4AEF9014F39}"/>
              </a:ext>
            </a:extLst>
          </p:cNvPr>
          <p:cNvSpPr/>
          <p:nvPr/>
        </p:nvSpPr>
        <p:spPr>
          <a:xfrm>
            <a:off x="1636363" y="3333532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3B5C1466-D565-095E-D371-1A3FAC82DD8D}"/>
              </a:ext>
            </a:extLst>
          </p:cNvPr>
          <p:cNvSpPr/>
          <p:nvPr/>
        </p:nvSpPr>
        <p:spPr>
          <a:xfrm>
            <a:off x="597621" y="2840481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3" y="2648342"/>
                </a:lnTo>
                <a:lnTo>
                  <a:pt x="69848" y="2648342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CBF583AE-D784-A117-3981-6C66C36BF2AF}"/>
              </a:ext>
            </a:extLst>
          </p:cNvPr>
          <p:cNvSpPr/>
          <p:nvPr/>
        </p:nvSpPr>
        <p:spPr>
          <a:xfrm>
            <a:off x="660029" y="5425551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3" y="69849"/>
                </a:moveTo>
                <a:lnTo>
                  <a:pt x="2513673" y="104775"/>
                </a:lnTo>
                <a:lnTo>
                  <a:pt x="2583523" y="69850"/>
                </a:lnTo>
                <a:lnTo>
                  <a:pt x="2513673" y="69849"/>
                </a:lnTo>
                <a:close/>
              </a:path>
              <a:path w="2618740" h="104775">
                <a:moveTo>
                  <a:pt x="2513673" y="34924"/>
                </a:moveTo>
                <a:lnTo>
                  <a:pt x="2513673" y="69849"/>
                </a:lnTo>
                <a:lnTo>
                  <a:pt x="2531136" y="69850"/>
                </a:lnTo>
                <a:lnTo>
                  <a:pt x="2531136" y="34925"/>
                </a:lnTo>
                <a:lnTo>
                  <a:pt x="2513673" y="34924"/>
                </a:lnTo>
                <a:close/>
              </a:path>
              <a:path w="2618740" h="104775">
                <a:moveTo>
                  <a:pt x="2513673" y="0"/>
                </a:moveTo>
                <a:lnTo>
                  <a:pt x="2513673" y="34924"/>
                </a:lnTo>
                <a:lnTo>
                  <a:pt x="2531136" y="34925"/>
                </a:lnTo>
                <a:lnTo>
                  <a:pt x="2531136" y="69850"/>
                </a:lnTo>
                <a:lnTo>
                  <a:pt x="2583526" y="69848"/>
                </a:lnTo>
                <a:lnTo>
                  <a:pt x="2618448" y="52387"/>
                </a:lnTo>
                <a:lnTo>
                  <a:pt x="2513673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3" y="69849"/>
                </a:lnTo>
                <a:lnTo>
                  <a:pt x="2513673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A1E9B05F-DEB7-A098-C92B-84105636001A}"/>
              </a:ext>
            </a:extLst>
          </p:cNvPr>
          <p:cNvSpPr txBox="1"/>
          <p:nvPr/>
        </p:nvSpPr>
        <p:spPr>
          <a:xfrm>
            <a:off x="964099" y="4860286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D6FDC59B-7954-F7EB-7010-5AC660AE150E}"/>
              </a:ext>
            </a:extLst>
          </p:cNvPr>
          <p:cNvSpPr/>
          <p:nvPr/>
        </p:nvSpPr>
        <p:spPr>
          <a:xfrm>
            <a:off x="2289507" y="4977278"/>
            <a:ext cx="115163" cy="179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2C2AB854-B1A7-D0FD-064C-94870B6F84E2}"/>
              </a:ext>
            </a:extLst>
          </p:cNvPr>
          <p:cNvSpPr/>
          <p:nvPr/>
        </p:nvSpPr>
        <p:spPr>
          <a:xfrm>
            <a:off x="2888222" y="4432994"/>
            <a:ext cx="102069" cy="16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90B0F30F-E86B-E393-9089-7AF1E383D10D}"/>
              </a:ext>
            </a:extLst>
          </p:cNvPr>
          <p:cNvSpPr/>
          <p:nvPr/>
        </p:nvSpPr>
        <p:spPr>
          <a:xfrm>
            <a:off x="1072450" y="4664374"/>
            <a:ext cx="147823" cy="168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C5148FDF-93B6-2F23-5B9D-08BDECD79803}"/>
              </a:ext>
            </a:extLst>
          </p:cNvPr>
          <p:cNvSpPr/>
          <p:nvPr/>
        </p:nvSpPr>
        <p:spPr>
          <a:xfrm>
            <a:off x="629921" y="4670724"/>
            <a:ext cx="2971800" cy="479425"/>
          </a:xfrm>
          <a:custGeom>
            <a:avLst/>
            <a:gdLst/>
            <a:ahLst/>
            <a:cxnLst/>
            <a:rect l="l" t="t" r="r" b="b"/>
            <a:pathLst>
              <a:path w="2971800" h="479425">
                <a:moveTo>
                  <a:pt x="0" y="479401"/>
                </a:moveTo>
                <a:lnTo>
                  <a:pt x="2971462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94135095-D159-815E-50FB-998494AA2C25}"/>
              </a:ext>
            </a:extLst>
          </p:cNvPr>
          <p:cNvSpPr txBox="1"/>
          <p:nvPr/>
        </p:nvSpPr>
        <p:spPr>
          <a:xfrm>
            <a:off x="2880365" y="4847077"/>
            <a:ext cx="61341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dirty="0">
                <a:latin typeface="맑은 고딕"/>
                <a:cs typeface="맑은 고딕"/>
              </a:rPr>
              <a:t>A or</a:t>
            </a:r>
            <a:r>
              <a:rPr sz="1200" spc="-8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not  </a:t>
            </a:r>
            <a:r>
              <a:rPr sz="1200" spc="-5" dirty="0">
                <a:latin typeface="맑은 고딕"/>
                <a:cs typeface="맑은 고딕"/>
              </a:rPr>
              <a:t>f</a:t>
            </a:r>
            <a:r>
              <a:rPr sz="1200" spc="-7" baseline="27777" dirty="0">
                <a:latin typeface="맑은 고딕"/>
                <a:cs typeface="맑은 고딕"/>
              </a:rPr>
              <a:t>1</a:t>
            </a:r>
            <a:r>
              <a:rPr sz="1200" spc="-5" dirty="0">
                <a:latin typeface="맑은 고딕"/>
                <a:cs typeface="맑은 고딕"/>
              </a:rPr>
              <a:t>(x)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C733EB85-2FB7-A52B-52DD-336AA58A4EF6}"/>
              </a:ext>
            </a:extLst>
          </p:cNvPr>
          <p:cNvSpPr txBox="1"/>
          <p:nvPr/>
        </p:nvSpPr>
        <p:spPr>
          <a:xfrm>
            <a:off x="4415097" y="284149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F9E5603E-98C8-9CB9-CFA5-8E1A7A0A1D07}"/>
              </a:ext>
            </a:extLst>
          </p:cNvPr>
          <p:cNvSpPr txBox="1"/>
          <p:nvPr/>
        </p:nvSpPr>
        <p:spPr>
          <a:xfrm>
            <a:off x="4529397" y="2957317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9282A425-B4F5-1D2B-283B-60932886E837}"/>
              </a:ext>
            </a:extLst>
          </p:cNvPr>
          <p:cNvSpPr txBox="1"/>
          <p:nvPr/>
        </p:nvSpPr>
        <p:spPr>
          <a:xfrm>
            <a:off x="4415097" y="3210302"/>
            <a:ext cx="15176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  <a:spcBef>
                <a:spcPts val="2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7" name="object 18">
            <a:extLst>
              <a:ext uri="{FF2B5EF4-FFF2-40B4-BE49-F238E27FC236}">
                <a16:creationId xmlns:a16="http://schemas.microsoft.com/office/drawing/2014/main" id="{6814DF53-3B30-E8D0-8FFA-1E72F470373C}"/>
              </a:ext>
            </a:extLst>
          </p:cNvPr>
          <p:cNvSpPr/>
          <p:nvPr/>
        </p:nvSpPr>
        <p:spPr>
          <a:xfrm>
            <a:off x="5676893" y="3337746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5A5C173B-AED2-0FFA-29E5-D29B4B57C809}"/>
              </a:ext>
            </a:extLst>
          </p:cNvPr>
          <p:cNvSpPr/>
          <p:nvPr/>
        </p:nvSpPr>
        <p:spPr>
          <a:xfrm>
            <a:off x="4638151" y="2844695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3" y="2648342"/>
                </a:lnTo>
                <a:lnTo>
                  <a:pt x="69848" y="2648342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8EFC91D4-0520-7AFC-A961-1113646FE1E2}"/>
              </a:ext>
            </a:extLst>
          </p:cNvPr>
          <p:cNvSpPr/>
          <p:nvPr/>
        </p:nvSpPr>
        <p:spPr>
          <a:xfrm>
            <a:off x="4700559" y="5429765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4"/>
                </a:lnTo>
                <a:lnTo>
                  <a:pt x="2583522" y="69849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6" y="69849"/>
                </a:lnTo>
                <a:lnTo>
                  <a:pt x="2531136" y="34924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6" y="34924"/>
                </a:lnTo>
                <a:lnTo>
                  <a:pt x="2531136" y="69849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7010983D-DCAA-3873-7890-8FFBE45BA05E}"/>
              </a:ext>
            </a:extLst>
          </p:cNvPr>
          <p:cNvSpPr txBox="1"/>
          <p:nvPr/>
        </p:nvSpPr>
        <p:spPr>
          <a:xfrm>
            <a:off x="5004629" y="4863334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1" name="object 22">
            <a:extLst>
              <a:ext uri="{FF2B5EF4-FFF2-40B4-BE49-F238E27FC236}">
                <a16:creationId xmlns:a16="http://schemas.microsoft.com/office/drawing/2014/main" id="{58507993-06C5-49BB-1505-762129B0F161}"/>
              </a:ext>
            </a:extLst>
          </p:cNvPr>
          <p:cNvSpPr/>
          <p:nvPr/>
        </p:nvSpPr>
        <p:spPr>
          <a:xfrm>
            <a:off x="6330038" y="4981493"/>
            <a:ext cx="115163" cy="1791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3">
            <a:extLst>
              <a:ext uri="{FF2B5EF4-FFF2-40B4-BE49-F238E27FC236}">
                <a16:creationId xmlns:a16="http://schemas.microsoft.com/office/drawing/2014/main" id="{864CE899-CC3E-6A8C-2D7A-58CD7286DFC8}"/>
              </a:ext>
            </a:extLst>
          </p:cNvPr>
          <p:cNvSpPr/>
          <p:nvPr/>
        </p:nvSpPr>
        <p:spPr>
          <a:xfrm>
            <a:off x="6928753" y="4437208"/>
            <a:ext cx="102069" cy="16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46274FC1-FE41-F542-0899-70CDE76781C4}"/>
              </a:ext>
            </a:extLst>
          </p:cNvPr>
          <p:cNvSpPr/>
          <p:nvPr/>
        </p:nvSpPr>
        <p:spPr>
          <a:xfrm>
            <a:off x="5112979" y="4668588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5">
            <a:extLst>
              <a:ext uri="{FF2B5EF4-FFF2-40B4-BE49-F238E27FC236}">
                <a16:creationId xmlns:a16="http://schemas.microsoft.com/office/drawing/2014/main" id="{09CB6E77-AFAE-D2A1-F1C1-B48B5C137AE8}"/>
              </a:ext>
            </a:extLst>
          </p:cNvPr>
          <p:cNvSpPr/>
          <p:nvPr/>
        </p:nvSpPr>
        <p:spPr>
          <a:xfrm>
            <a:off x="5900952" y="2505479"/>
            <a:ext cx="1123950" cy="2962275"/>
          </a:xfrm>
          <a:custGeom>
            <a:avLst/>
            <a:gdLst/>
            <a:ahLst/>
            <a:cxnLst/>
            <a:rect l="l" t="t" r="r" b="b"/>
            <a:pathLst>
              <a:path w="1123950" h="2962275">
                <a:moveTo>
                  <a:pt x="0" y="0"/>
                </a:moveTo>
                <a:lnTo>
                  <a:pt x="1123520" y="2961763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7">
            <a:extLst>
              <a:ext uri="{FF2B5EF4-FFF2-40B4-BE49-F238E27FC236}">
                <a16:creationId xmlns:a16="http://schemas.microsoft.com/office/drawing/2014/main" id="{AB4C92A4-8581-20AD-28B7-1E44C3ED7511}"/>
              </a:ext>
            </a:extLst>
          </p:cNvPr>
          <p:cNvSpPr txBox="1"/>
          <p:nvPr/>
        </p:nvSpPr>
        <p:spPr>
          <a:xfrm>
            <a:off x="5663349" y="2509261"/>
            <a:ext cx="2125597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ko-KR" sz="1200" dirty="0">
                <a:latin typeface="맑은 고딕"/>
                <a:cs typeface="맑은 고딕"/>
              </a:rPr>
              <a:t>B or</a:t>
            </a:r>
            <a:r>
              <a:rPr lang="en-US" altLang="ko-KR" sz="1200" spc="-5" dirty="0">
                <a:latin typeface="맑은 고딕"/>
                <a:cs typeface="맑은 고딕"/>
              </a:rPr>
              <a:t> </a:t>
            </a:r>
            <a:r>
              <a:rPr lang="en-US" altLang="ko-KR" sz="1200" dirty="0">
                <a:latin typeface="맑은 고딕"/>
                <a:cs typeface="맑은 고딕"/>
              </a:rPr>
              <a:t>not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f</a:t>
            </a:r>
            <a:r>
              <a:rPr sz="1200" spc="-7" baseline="27777" dirty="0">
                <a:latin typeface="맑은 고딕"/>
                <a:cs typeface="맑은 고딕"/>
              </a:rPr>
              <a:t>2</a:t>
            </a:r>
            <a:r>
              <a:rPr sz="1200" spc="-5" dirty="0">
                <a:latin typeface="맑은 고딕"/>
                <a:cs typeface="맑은 고딕"/>
              </a:rPr>
              <a:t>(</a:t>
            </a:r>
            <a:r>
              <a:rPr sz="1200" spc="0" dirty="0">
                <a:latin typeface="맑은 고딕"/>
                <a:cs typeface="맑은 고딕"/>
              </a:rPr>
              <a:t>x</a:t>
            </a:r>
            <a:r>
              <a:rPr sz="1200" dirty="0">
                <a:latin typeface="맑은 고딕"/>
                <a:cs typeface="맑은 고딕"/>
              </a:rPr>
              <a:t>)</a:t>
            </a:r>
          </a:p>
        </p:txBody>
      </p:sp>
      <p:sp>
        <p:nvSpPr>
          <p:cNvPr id="46" name="object 28">
            <a:extLst>
              <a:ext uri="{FF2B5EF4-FFF2-40B4-BE49-F238E27FC236}">
                <a16:creationId xmlns:a16="http://schemas.microsoft.com/office/drawing/2014/main" id="{BFC4B950-467E-245C-ECFA-87ED01B7F4D3}"/>
              </a:ext>
            </a:extLst>
          </p:cNvPr>
          <p:cNvSpPr txBox="1"/>
          <p:nvPr/>
        </p:nvSpPr>
        <p:spPr>
          <a:xfrm>
            <a:off x="8158999" y="281711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29">
            <a:extLst>
              <a:ext uri="{FF2B5EF4-FFF2-40B4-BE49-F238E27FC236}">
                <a16:creationId xmlns:a16="http://schemas.microsoft.com/office/drawing/2014/main" id="{CEF936B1-5407-98BB-7CC3-25BA1D758BFA}"/>
              </a:ext>
            </a:extLst>
          </p:cNvPr>
          <p:cNvSpPr txBox="1"/>
          <p:nvPr/>
        </p:nvSpPr>
        <p:spPr>
          <a:xfrm>
            <a:off x="8273299" y="292988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30">
            <a:extLst>
              <a:ext uri="{FF2B5EF4-FFF2-40B4-BE49-F238E27FC236}">
                <a16:creationId xmlns:a16="http://schemas.microsoft.com/office/drawing/2014/main" id="{66A5B0D6-3B7F-E413-3D89-3133677ED8FF}"/>
              </a:ext>
            </a:extLst>
          </p:cNvPr>
          <p:cNvSpPr txBox="1"/>
          <p:nvPr/>
        </p:nvSpPr>
        <p:spPr>
          <a:xfrm>
            <a:off x="8158999" y="3185917"/>
            <a:ext cx="15176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9" name="object 31">
            <a:extLst>
              <a:ext uri="{FF2B5EF4-FFF2-40B4-BE49-F238E27FC236}">
                <a16:creationId xmlns:a16="http://schemas.microsoft.com/office/drawing/2014/main" id="{96BFCA36-1A4D-FCDF-639F-74FE290D765C}"/>
              </a:ext>
            </a:extLst>
          </p:cNvPr>
          <p:cNvSpPr/>
          <p:nvPr/>
        </p:nvSpPr>
        <p:spPr>
          <a:xfrm>
            <a:off x="9420795" y="3311951"/>
            <a:ext cx="147823" cy="168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2">
            <a:extLst>
              <a:ext uri="{FF2B5EF4-FFF2-40B4-BE49-F238E27FC236}">
                <a16:creationId xmlns:a16="http://schemas.microsoft.com/office/drawing/2014/main" id="{B04944C8-74C3-0269-BE54-2EFA7E693801}"/>
              </a:ext>
            </a:extLst>
          </p:cNvPr>
          <p:cNvSpPr/>
          <p:nvPr/>
        </p:nvSpPr>
        <p:spPr>
          <a:xfrm>
            <a:off x="8382053" y="2818900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3" y="2648342"/>
                </a:lnTo>
                <a:lnTo>
                  <a:pt x="69848" y="2648342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3">
            <a:extLst>
              <a:ext uri="{FF2B5EF4-FFF2-40B4-BE49-F238E27FC236}">
                <a16:creationId xmlns:a16="http://schemas.microsoft.com/office/drawing/2014/main" id="{BA1B4B77-3831-FEC4-793E-BA65C4107FF9}"/>
              </a:ext>
            </a:extLst>
          </p:cNvPr>
          <p:cNvSpPr/>
          <p:nvPr/>
        </p:nvSpPr>
        <p:spPr>
          <a:xfrm>
            <a:off x="8444460" y="5403970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4" y="69849"/>
                </a:moveTo>
                <a:lnTo>
                  <a:pt x="2513674" y="104775"/>
                </a:lnTo>
                <a:lnTo>
                  <a:pt x="2583524" y="69850"/>
                </a:lnTo>
                <a:lnTo>
                  <a:pt x="2513674" y="69849"/>
                </a:lnTo>
                <a:close/>
              </a:path>
              <a:path w="2618740" h="104775">
                <a:moveTo>
                  <a:pt x="2513674" y="34924"/>
                </a:moveTo>
                <a:lnTo>
                  <a:pt x="2513674" y="69849"/>
                </a:lnTo>
                <a:lnTo>
                  <a:pt x="2531136" y="69850"/>
                </a:lnTo>
                <a:lnTo>
                  <a:pt x="2531136" y="34925"/>
                </a:lnTo>
                <a:lnTo>
                  <a:pt x="2513674" y="34924"/>
                </a:lnTo>
                <a:close/>
              </a:path>
              <a:path w="2618740" h="104775">
                <a:moveTo>
                  <a:pt x="2513674" y="0"/>
                </a:moveTo>
                <a:lnTo>
                  <a:pt x="2513674" y="34924"/>
                </a:lnTo>
                <a:lnTo>
                  <a:pt x="2531136" y="34925"/>
                </a:lnTo>
                <a:lnTo>
                  <a:pt x="2531136" y="69850"/>
                </a:lnTo>
                <a:lnTo>
                  <a:pt x="2583526" y="69848"/>
                </a:lnTo>
                <a:lnTo>
                  <a:pt x="2618449" y="52387"/>
                </a:lnTo>
                <a:lnTo>
                  <a:pt x="2513674" y="0"/>
                </a:lnTo>
                <a:close/>
              </a:path>
              <a:path w="2618740" h="104775">
                <a:moveTo>
                  <a:pt x="1" y="34923"/>
                </a:moveTo>
                <a:lnTo>
                  <a:pt x="0" y="69848"/>
                </a:lnTo>
                <a:lnTo>
                  <a:pt x="2513674" y="69849"/>
                </a:lnTo>
                <a:lnTo>
                  <a:pt x="2513674" y="34924"/>
                </a:lnTo>
                <a:lnTo>
                  <a:pt x="1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4">
            <a:extLst>
              <a:ext uri="{FF2B5EF4-FFF2-40B4-BE49-F238E27FC236}">
                <a16:creationId xmlns:a16="http://schemas.microsoft.com/office/drawing/2014/main" id="{0E63047D-5861-01C5-868C-BCBF5849944C}"/>
              </a:ext>
            </a:extLst>
          </p:cNvPr>
          <p:cNvSpPr txBox="1"/>
          <p:nvPr/>
        </p:nvSpPr>
        <p:spPr>
          <a:xfrm>
            <a:off x="8748530" y="4838949"/>
            <a:ext cx="638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x</a:t>
            </a:r>
            <a:r>
              <a:rPr sz="1050" spc="-15" baseline="-15873" dirty="0">
                <a:latin typeface="맑은 고딕"/>
                <a:cs typeface="맑은 고딕"/>
              </a:rPr>
              <a:t>2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3" name="object 35">
            <a:extLst>
              <a:ext uri="{FF2B5EF4-FFF2-40B4-BE49-F238E27FC236}">
                <a16:creationId xmlns:a16="http://schemas.microsoft.com/office/drawing/2014/main" id="{97704492-B85D-B956-7850-4A124565B974}"/>
              </a:ext>
            </a:extLst>
          </p:cNvPr>
          <p:cNvSpPr/>
          <p:nvPr/>
        </p:nvSpPr>
        <p:spPr>
          <a:xfrm>
            <a:off x="10073939" y="4955697"/>
            <a:ext cx="115163" cy="1791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36">
            <a:extLst>
              <a:ext uri="{FF2B5EF4-FFF2-40B4-BE49-F238E27FC236}">
                <a16:creationId xmlns:a16="http://schemas.microsoft.com/office/drawing/2014/main" id="{F05D7BD5-BCA3-A9F7-2C43-D099D33D60B4}"/>
              </a:ext>
            </a:extLst>
          </p:cNvPr>
          <p:cNvSpPr/>
          <p:nvPr/>
        </p:nvSpPr>
        <p:spPr>
          <a:xfrm>
            <a:off x="10672654" y="4411413"/>
            <a:ext cx="102069" cy="1683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7">
            <a:extLst>
              <a:ext uri="{FF2B5EF4-FFF2-40B4-BE49-F238E27FC236}">
                <a16:creationId xmlns:a16="http://schemas.microsoft.com/office/drawing/2014/main" id="{E9BAAC30-6E5A-289C-719C-7D911DDB2F19}"/>
              </a:ext>
            </a:extLst>
          </p:cNvPr>
          <p:cNvSpPr/>
          <p:nvPr/>
        </p:nvSpPr>
        <p:spPr>
          <a:xfrm>
            <a:off x="8856881" y="4642794"/>
            <a:ext cx="147823" cy="16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8">
            <a:extLst>
              <a:ext uri="{FF2B5EF4-FFF2-40B4-BE49-F238E27FC236}">
                <a16:creationId xmlns:a16="http://schemas.microsoft.com/office/drawing/2014/main" id="{6C5BB85C-A5DA-311B-C83F-6CE930FB8F6F}"/>
              </a:ext>
            </a:extLst>
          </p:cNvPr>
          <p:cNvSpPr/>
          <p:nvPr/>
        </p:nvSpPr>
        <p:spPr>
          <a:xfrm>
            <a:off x="9344560" y="2870310"/>
            <a:ext cx="1379220" cy="2562860"/>
          </a:xfrm>
          <a:custGeom>
            <a:avLst/>
            <a:gdLst/>
            <a:ahLst/>
            <a:cxnLst/>
            <a:rect l="l" t="t" r="r" b="b"/>
            <a:pathLst>
              <a:path w="1379220" h="2562860">
                <a:moveTo>
                  <a:pt x="0" y="2562829"/>
                </a:moveTo>
                <a:lnTo>
                  <a:pt x="1379128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9">
            <a:extLst>
              <a:ext uri="{FF2B5EF4-FFF2-40B4-BE49-F238E27FC236}">
                <a16:creationId xmlns:a16="http://schemas.microsoft.com/office/drawing/2014/main" id="{A22C5AAE-DB44-83A7-FFE5-8F0C5B10A8A5}"/>
              </a:ext>
            </a:extLst>
          </p:cNvPr>
          <p:cNvSpPr txBox="1"/>
          <p:nvPr/>
        </p:nvSpPr>
        <p:spPr>
          <a:xfrm>
            <a:off x="10626656" y="2594605"/>
            <a:ext cx="610235" cy="3886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dirty="0">
                <a:latin typeface="맑은 고딕"/>
                <a:cs typeface="맑은 고딕"/>
              </a:rPr>
              <a:t>C or</a:t>
            </a:r>
            <a:r>
              <a:rPr sz="1200" spc="-8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not  </a:t>
            </a:r>
            <a:r>
              <a:rPr sz="1200" spc="-5" dirty="0">
                <a:latin typeface="맑은 고딕"/>
                <a:cs typeface="맑은 고딕"/>
              </a:rPr>
              <a:t>f</a:t>
            </a:r>
            <a:r>
              <a:rPr sz="1200" spc="-7" baseline="27777" dirty="0">
                <a:latin typeface="맑은 고딕"/>
                <a:cs typeface="맑은 고딕"/>
              </a:rPr>
              <a:t>3</a:t>
            </a:r>
            <a:r>
              <a:rPr sz="1200" spc="-5" dirty="0">
                <a:latin typeface="맑은 고딕"/>
                <a:cs typeface="맑은 고딕"/>
              </a:rPr>
              <a:t>(x)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8" name="object 40">
            <a:extLst>
              <a:ext uri="{FF2B5EF4-FFF2-40B4-BE49-F238E27FC236}">
                <a16:creationId xmlns:a16="http://schemas.microsoft.com/office/drawing/2014/main" id="{AC940489-D540-7923-3F9E-35737410B3C4}"/>
              </a:ext>
            </a:extLst>
          </p:cNvPr>
          <p:cNvSpPr txBox="1"/>
          <p:nvPr/>
        </p:nvSpPr>
        <p:spPr>
          <a:xfrm>
            <a:off x="820967" y="5532878"/>
            <a:ext cx="246634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r>
              <a:rPr sz="1800" baseline="-27777" dirty="0">
                <a:latin typeface="Arial"/>
                <a:cs typeface="Arial"/>
              </a:rPr>
              <a:t>1</a:t>
            </a:r>
            <a:endParaRPr sz="1800" baseline="-27777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dirty="0">
                <a:solidFill>
                  <a:srgbClr val="202122"/>
                </a:solidFill>
                <a:latin typeface="Arial"/>
                <a:cs typeface="Arial"/>
              </a:rPr>
              <a:t>X</a:t>
            </a:r>
            <a:r>
              <a:rPr sz="1800" spc="47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</a:t>
            </a:r>
            <a:r>
              <a:rPr sz="1800" spc="-15" dirty="0">
                <a:solidFill>
                  <a:srgbClr val="202122"/>
                </a:solidFill>
                <a:latin typeface="Arial"/>
                <a:cs typeface="Arial"/>
              </a:rPr>
              <a:t> W</a:t>
            </a:r>
            <a:r>
              <a:rPr sz="1800" spc="-22" baseline="-13888" dirty="0">
                <a:solidFill>
                  <a:srgbClr val="202122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202122"/>
                </a:solidFill>
                <a:latin typeface="Arial"/>
                <a:cs typeface="Arial"/>
              </a:rPr>
              <a:t>X=Z</a:t>
            </a:r>
            <a:r>
              <a:rPr sz="1800" spc="-22" baseline="-13888" dirty="0">
                <a:solidFill>
                  <a:srgbClr val="202122"/>
                </a:solidFill>
                <a:latin typeface="Arial"/>
                <a:cs typeface="Arial"/>
              </a:rPr>
              <a:t>a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</a:t>
            </a:r>
            <a:r>
              <a:rPr sz="1800" spc="-1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S(Z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41">
            <a:extLst>
              <a:ext uri="{FF2B5EF4-FFF2-40B4-BE49-F238E27FC236}">
                <a16:creationId xmlns:a16="http://schemas.microsoft.com/office/drawing/2014/main" id="{D8680E00-4343-31DD-81DA-B1341579C135}"/>
              </a:ext>
            </a:extLst>
          </p:cNvPr>
          <p:cNvSpPr txBox="1"/>
          <p:nvPr/>
        </p:nvSpPr>
        <p:spPr>
          <a:xfrm>
            <a:off x="4861496" y="5538973"/>
            <a:ext cx="247459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75" dirty="0">
                <a:latin typeface="맑은 고딕"/>
                <a:cs typeface="맑은 고딕"/>
              </a:rPr>
              <a:t> </a:t>
            </a:r>
            <a:r>
              <a:rPr sz="2700" baseline="-7716" dirty="0">
                <a:latin typeface="Arial"/>
                <a:cs typeface="Arial"/>
              </a:rPr>
              <a:t>x</a:t>
            </a:r>
            <a:r>
              <a:rPr sz="1800" baseline="-27777" dirty="0">
                <a:latin typeface="Arial"/>
                <a:cs typeface="Arial"/>
              </a:rPr>
              <a:t>1</a:t>
            </a:r>
            <a:endParaRPr sz="1800" baseline="-27777">
              <a:latin typeface="Arial"/>
              <a:cs typeface="Arial"/>
            </a:endParaRPr>
          </a:p>
          <a:p>
            <a:pPr marL="205104">
              <a:lnSpc>
                <a:spcPct val="100000"/>
              </a:lnSpc>
              <a:spcBef>
                <a:spcPts val="1750"/>
              </a:spcBef>
            </a:pPr>
            <a:r>
              <a:rPr sz="1800" dirty="0">
                <a:solidFill>
                  <a:srgbClr val="202122"/>
                </a:solidFill>
                <a:latin typeface="Arial"/>
                <a:cs typeface="Arial"/>
              </a:rPr>
              <a:t>X</a:t>
            </a:r>
            <a:r>
              <a:rPr sz="1800" spc="459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</a:t>
            </a:r>
            <a:r>
              <a:rPr sz="1800" spc="-2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W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X=Z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b</a:t>
            </a:r>
            <a:r>
              <a:rPr sz="1800" spc="-22" baseline="-13888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</a:t>
            </a:r>
            <a:r>
              <a:rPr sz="1800" spc="-2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S(Z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42">
            <a:extLst>
              <a:ext uri="{FF2B5EF4-FFF2-40B4-BE49-F238E27FC236}">
                <a16:creationId xmlns:a16="http://schemas.microsoft.com/office/drawing/2014/main" id="{565A9808-7ECF-906E-B3A7-551E4855D78E}"/>
              </a:ext>
            </a:extLst>
          </p:cNvPr>
          <p:cNvSpPr txBox="1"/>
          <p:nvPr/>
        </p:nvSpPr>
        <p:spPr>
          <a:xfrm>
            <a:off x="8605399" y="5511541"/>
            <a:ext cx="246634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75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r>
              <a:rPr sz="1800" baseline="-27777" dirty="0">
                <a:latin typeface="Arial"/>
                <a:cs typeface="Arial"/>
              </a:rPr>
              <a:t>1</a:t>
            </a:r>
            <a:endParaRPr sz="1800" baseline="-27777">
              <a:latin typeface="Arial"/>
              <a:cs typeface="Arial"/>
            </a:endParaRPr>
          </a:p>
          <a:p>
            <a:pPr marL="205104">
              <a:lnSpc>
                <a:spcPct val="100000"/>
              </a:lnSpc>
              <a:spcBef>
                <a:spcPts val="1920"/>
              </a:spcBef>
            </a:pPr>
            <a:r>
              <a:rPr sz="1800" dirty="0">
                <a:solidFill>
                  <a:srgbClr val="202122"/>
                </a:solidFill>
                <a:latin typeface="Arial"/>
                <a:cs typeface="Arial"/>
              </a:rPr>
              <a:t>X</a:t>
            </a:r>
            <a:r>
              <a:rPr sz="1800" spc="46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</a:t>
            </a:r>
            <a:r>
              <a:rPr sz="1800" spc="-2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W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X=Z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c</a:t>
            </a:r>
            <a:r>
              <a:rPr sz="1800" spc="-22" baseline="-13888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</a:t>
            </a:r>
            <a:r>
              <a:rPr sz="1800" spc="-2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S(Z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3044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Multinominal Classification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5" dirty="0" err="1">
                <a:latin typeface="맑은 고딕"/>
                <a:cs typeface="맑은 고딕"/>
              </a:rPr>
              <a:t>A,B,C</a:t>
            </a:r>
            <a:r>
              <a:rPr lang="en-US" altLang="ko-KR" sz="2800" spc="5" dirty="0">
                <a:latin typeface="맑은 고딕"/>
                <a:cs typeface="맑은 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등급은 숫자가 아닌데 어떻게</a:t>
            </a:r>
            <a:r>
              <a:rPr lang="ko-KR" altLang="en-US" sz="2800" spc="3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분류하지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685800" lvl="1">
              <a:spcBef>
                <a:spcPts val="425"/>
              </a:spcBef>
            </a:pP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숫자로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만들지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뭐</a:t>
            </a:r>
            <a:r>
              <a:rPr lang="en-US" altLang="ko-KR" sz="2000" dirty="0">
                <a:solidFill>
                  <a:srgbClr val="202122"/>
                </a:solidFill>
                <a:latin typeface="Arial"/>
                <a:cs typeface="Arial"/>
              </a:rPr>
              <a:t>!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종속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변수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2000" dirty="0">
                <a:solidFill>
                  <a:srgbClr val="202122"/>
                </a:solidFill>
                <a:latin typeface="Arial"/>
                <a:cs typeface="Arial"/>
              </a:rPr>
              <a:t>y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결과의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범위를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2000" spc="-5" dirty="0">
                <a:solidFill>
                  <a:srgbClr val="FF0000"/>
                </a:solidFill>
                <a:latin typeface="Arial"/>
                <a:cs typeface="Arial"/>
              </a:rPr>
              <a:t>index </a:t>
            </a:r>
            <a:r>
              <a:rPr lang="en-US" altLang="ko-KR" sz="2000" dirty="0">
                <a:solidFill>
                  <a:srgbClr val="202122"/>
                </a:solidFill>
                <a:latin typeface="Arial"/>
                <a:cs typeface="Arial"/>
              </a:rPr>
              <a:t>[0</a:t>
            </a:r>
            <a:r>
              <a:rPr lang="ko-KR" altLang="en-US" sz="2000" spc="-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dirty="0">
                <a:solidFill>
                  <a:srgbClr val="202122"/>
                </a:solidFill>
                <a:latin typeface="Arial"/>
                <a:cs typeface="Arial"/>
              </a:rPr>
              <a:t>~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n]</a:t>
            </a:r>
            <a:r>
              <a:rPr lang="ko-KR" altLang="en-US" sz="2000" spc="-5" dirty="0">
                <a:solidFill>
                  <a:srgbClr val="202122"/>
                </a:solidFill>
                <a:latin typeface="맑은 고딕"/>
                <a:cs typeface="맑은 고딕"/>
              </a:rPr>
              <a:t>로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만들자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where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n=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Number of</a:t>
            </a:r>
            <a:r>
              <a:rPr lang="ko-KR" altLang="en-US" sz="2000" spc="-1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classes</a:t>
            </a:r>
          </a:p>
          <a:p>
            <a:pPr marL="685800" lvl="1">
              <a:spcBef>
                <a:spcPts val="425"/>
              </a:spcBef>
            </a:pPr>
            <a:r>
              <a:rPr lang="en-US" altLang="ko-KR" sz="2000" dirty="0">
                <a:solidFill>
                  <a:srgbClr val="202122"/>
                </a:solidFill>
                <a:latin typeface="Arial"/>
                <a:cs typeface="Arial"/>
              </a:rPr>
              <a:t>Input</a:t>
            </a:r>
            <a:r>
              <a:rPr lang="ko-KR" altLang="en-US" sz="2000" spc="-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X</a:t>
            </a:r>
            <a:r>
              <a:rPr lang="en-US" altLang="ko-KR" sz="2000" spc="-7" baseline="-13888" dirty="0">
                <a:solidFill>
                  <a:srgbClr val="202122"/>
                </a:solidFill>
                <a:latin typeface="Arial"/>
                <a:cs typeface="Arial"/>
              </a:rPr>
              <a:t>i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={x</a:t>
            </a:r>
            <a:r>
              <a:rPr lang="en-US" altLang="ko-KR" sz="2000" spc="-7" baseline="-13888" dirty="0">
                <a:solidFill>
                  <a:srgbClr val="202122"/>
                </a:solidFill>
                <a:latin typeface="Arial"/>
                <a:cs typeface="Arial"/>
              </a:rPr>
              <a:t>1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,x</a:t>
            </a:r>
            <a:r>
              <a:rPr lang="en-US" altLang="ko-KR" sz="2000" spc="-7" baseline="-13888" dirty="0">
                <a:solidFill>
                  <a:srgbClr val="202122"/>
                </a:solidFill>
                <a:latin typeface="Arial"/>
                <a:cs typeface="Arial"/>
              </a:rPr>
              <a:t>2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}</a:t>
            </a:r>
            <a:r>
              <a:rPr lang="en-US" altLang="ko-KR" sz="2000" spc="-7" baseline="-13888" dirty="0">
                <a:solidFill>
                  <a:srgbClr val="202122"/>
                </a:solidFill>
                <a:latin typeface="Arial"/>
                <a:cs typeface="Arial"/>
              </a:rPr>
              <a:t>i</a:t>
            </a:r>
            <a:r>
              <a:rPr lang="ko-KR" altLang="en-US" sz="2000" spc="-5" dirty="0">
                <a:solidFill>
                  <a:srgbClr val="202122"/>
                </a:solidFill>
                <a:latin typeface="맑은 고딕"/>
                <a:cs typeface="맑은 고딕"/>
              </a:rPr>
              <a:t>를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f</a:t>
            </a:r>
            <a:r>
              <a:rPr lang="en-US" altLang="ko-KR" sz="2000" spc="-7" baseline="23148" dirty="0">
                <a:solidFill>
                  <a:srgbClr val="202122"/>
                </a:solidFill>
                <a:latin typeface="Arial"/>
                <a:cs typeface="Arial"/>
              </a:rPr>
              <a:t>1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,f</a:t>
            </a:r>
            <a:r>
              <a:rPr lang="en-US" altLang="ko-KR" sz="2000" spc="-7" baseline="23148" dirty="0">
                <a:solidFill>
                  <a:srgbClr val="202122"/>
                </a:solidFill>
                <a:latin typeface="Arial"/>
                <a:cs typeface="Arial"/>
              </a:rPr>
              <a:t>2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,f</a:t>
            </a:r>
            <a:r>
              <a:rPr lang="en-US" altLang="ko-KR" sz="2000" spc="-7" baseline="23148" dirty="0">
                <a:solidFill>
                  <a:srgbClr val="202122"/>
                </a:solidFill>
                <a:latin typeface="Arial"/>
                <a:cs typeface="Arial"/>
              </a:rPr>
              <a:t>3</a:t>
            </a:r>
            <a:r>
              <a:rPr lang="ko-KR" altLang="en-US" sz="2000" spc="-5" dirty="0">
                <a:solidFill>
                  <a:srgbClr val="202122"/>
                </a:solidFill>
                <a:latin typeface="맑은 고딕"/>
                <a:cs typeface="맑은 고딕"/>
              </a:rPr>
              <a:t>에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각각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넣은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후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그중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가장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적합한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결과를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반환하는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spc="-5" dirty="0">
                <a:solidFill>
                  <a:srgbClr val="202122"/>
                </a:solidFill>
                <a:latin typeface="맑은 고딕"/>
                <a:cs typeface="맑은 고딕"/>
              </a:rPr>
              <a:t>분류기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(f</a:t>
            </a:r>
            <a:r>
              <a:rPr lang="en-US" altLang="ko-KR" sz="2000" spc="-7" baseline="23148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lang="en-US" altLang="ko-KR" sz="2000" spc="-5" dirty="0">
                <a:solidFill>
                  <a:srgbClr val="202122"/>
                </a:solidFill>
                <a:latin typeface="Arial"/>
                <a:cs typeface="Arial"/>
              </a:rPr>
              <a:t>)</a:t>
            </a:r>
            <a:r>
              <a:rPr lang="ko-KR" altLang="en-US" sz="2000" spc="-5" dirty="0">
                <a:solidFill>
                  <a:srgbClr val="202122"/>
                </a:solidFill>
                <a:latin typeface="맑은 고딕"/>
                <a:cs typeface="맑은 고딕"/>
              </a:rPr>
              <a:t>를</a:t>
            </a:r>
            <a:r>
              <a:rPr lang="ko-KR" altLang="en-US" sz="2000" spc="-140" dirty="0">
                <a:solidFill>
                  <a:srgbClr val="202122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맑은 고딕"/>
                <a:cs typeface="맑은 고딕"/>
              </a:rPr>
              <a:t>선택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23DB5DA-14B3-4CEE-CC66-8D42CA26BA68}"/>
              </a:ext>
            </a:extLst>
          </p:cNvPr>
          <p:cNvSpPr txBox="1"/>
          <p:nvPr/>
        </p:nvSpPr>
        <p:spPr>
          <a:xfrm>
            <a:off x="1382970" y="3354322"/>
            <a:ext cx="2281555" cy="133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02122"/>
                </a:solidFill>
                <a:latin typeface="Arial"/>
                <a:cs typeface="Arial"/>
              </a:rPr>
              <a:t>X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 </a:t>
            </a:r>
            <a:r>
              <a:rPr sz="1800" spc="-15" dirty="0">
                <a:solidFill>
                  <a:srgbClr val="202122"/>
                </a:solidFill>
                <a:latin typeface="Arial"/>
                <a:cs typeface="Arial"/>
              </a:rPr>
              <a:t>W</a:t>
            </a:r>
            <a:r>
              <a:rPr sz="1800" spc="-22" baseline="-13888" dirty="0">
                <a:solidFill>
                  <a:srgbClr val="202122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202122"/>
                </a:solidFill>
                <a:latin typeface="Arial"/>
                <a:cs typeface="Arial"/>
              </a:rPr>
              <a:t>X=Z</a:t>
            </a:r>
            <a:r>
              <a:rPr sz="1800" spc="-22" baseline="-13888" dirty="0">
                <a:solidFill>
                  <a:srgbClr val="202122"/>
                </a:solidFill>
                <a:latin typeface="Arial"/>
                <a:cs typeface="Arial"/>
              </a:rPr>
              <a:t>a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</a:t>
            </a:r>
            <a:r>
              <a:rPr sz="1800" spc="-35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S(Z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4130"/>
              </a:lnSpc>
              <a:spcBef>
                <a:spcPts val="390"/>
              </a:spcBef>
            </a:pPr>
            <a:r>
              <a:rPr sz="1800" dirty="0">
                <a:solidFill>
                  <a:srgbClr val="202122"/>
                </a:solidFill>
                <a:latin typeface="Arial"/>
                <a:cs typeface="Arial"/>
              </a:rPr>
              <a:t>X</a:t>
            </a:r>
            <a:r>
              <a:rPr sz="1800" spc="459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</a:t>
            </a:r>
            <a:r>
              <a:rPr sz="1800" spc="-2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W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X=Z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b</a:t>
            </a:r>
            <a:r>
              <a:rPr sz="1800" spc="-22" baseline="-13888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</a:t>
            </a:r>
            <a:r>
              <a:rPr sz="1800" spc="-2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S(Z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)  </a:t>
            </a:r>
            <a:r>
              <a:rPr sz="1800" dirty="0">
                <a:solidFill>
                  <a:srgbClr val="202122"/>
                </a:solidFill>
                <a:latin typeface="Arial"/>
                <a:cs typeface="Arial"/>
              </a:rPr>
              <a:t>X</a:t>
            </a:r>
            <a:r>
              <a:rPr sz="1800" spc="46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</a:t>
            </a:r>
            <a:r>
              <a:rPr sz="1800" spc="-2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W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X=Z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c</a:t>
            </a:r>
            <a:r>
              <a:rPr sz="1800" spc="-22" baseline="-13888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755" dirty="0">
                <a:solidFill>
                  <a:srgbClr val="202122"/>
                </a:solidFill>
                <a:latin typeface="Arial"/>
                <a:cs typeface="Arial"/>
              </a:rPr>
              <a:t>à</a:t>
            </a:r>
            <a:r>
              <a:rPr sz="1800" spc="-20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S(Z</a:t>
            </a:r>
            <a:r>
              <a:rPr sz="1800" spc="-7" baseline="-13888" dirty="0">
                <a:solidFill>
                  <a:srgbClr val="202122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rgbClr val="202122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7AF533A-A071-C980-3293-C10C1B8688B1}"/>
              </a:ext>
            </a:extLst>
          </p:cNvPr>
          <p:cNvSpPr/>
          <p:nvPr/>
        </p:nvSpPr>
        <p:spPr>
          <a:xfrm>
            <a:off x="4073420" y="3312185"/>
            <a:ext cx="228756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FFB0C57-56CD-16BB-CE51-57C2D2662B18}"/>
              </a:ext>
            </a:extLst>
          </p:cNvPr>
          <p:cNvSpPr/>
          <p:nvPr/>
        </p:nvSpPr>
        <p:spPr>
          <a:xfrm>
            <a:off x="4073419" y="3860045"/>
            <a:ext cx="2287560" cy="36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E22822C-DDCC-E12F-821E-082E3FE1A62F}"/>
              </a:ext>
            </a:extLst>
          </p:cNvPr>
          <p:cNvSpPr/>
          <p:nvPr/>
        </p:nvSpPr>
        <p:spPr>
          <a:xfrm>
            <a:off x="4073419" y="4369679"/>
            <a:ext cx="2287560" cy="369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E7FBF98-0D23-2735-37DA-38EC83B4E454}"/>
              </a:ext>
            </a:extLst>
          </p:cNvPr>
          <p:cNvSpPr/>
          <p:nvPr/>
        </p:nvSpPr>
        <p:spPr>
          <a:xfrm>
            <a:off x="6804090" y="3429000"/>
            <a:ext cx="4438988" cy="11133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6160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Multinominal Classification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 err="1">
                <a:latin typeface="맑은 고딕"/>
                <a:cs typeface="맑은 고딕"/>
              </a:rPr>
              <a:t>Softmax</a:t>
            </a:r>
            <a:r>
              <a:rPr lang="en-US" altLang="ko-KR" sz="2800" spc="-5" dirty="0">
                <a:latin typeface="맑은 고딕"/>
                <a:cs typeface="맑은 고딕"/>
              </a:rPr>
              <a:t>: Classifier</a:t>
            </a:r>
            <a:r>
              <a:rPr lang="ko-KR" altLang="en-US" sz="2800" spc="-5" dirty="0">
                <a:latin typeface="나눔고딕"/>
                <a:cs typeface="나눔고딕"/>
              </a:rPr>
              <a:t>에서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나온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값을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en-US" altLang="ko-KR" sz="2800" spc="-5" dirty="0">
                <a:latin typeface="맑은 고딕"/>
                <a:cs typeface="맑은 고딕"/>
              </a:rPr>
              <a:t>0~1</a:t>
            </a:r>
            <a:r>
              <a:rPr lang="ko-KR" altLang="en-US" sz="2800" spc="-5" dirty="0">
                <a:latin typeface="나눔고딕"/>
                <a:cs typeface="나눔고딕"/>
              </a:rPr>
              <a:t>사이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값을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가지는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확률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분포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값으로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변경해보자</a:t>
            </a:r>
            <a:r>
              <a:rPr lang="en-US" altLang="ko-KR" sz="2800" spc="-5" dirty="0">
                <a:latin typeface="맑은 고딕"/>
                <a:cs typeface="맑은 고딕"/>
              </a:rPr>
              <a:t>!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12F2B328-5419-75A5-50BA-7A80789F5408}"/>
              </a:ext>
            </a:extLst>
          </p:cNvPr>
          <p:cNvSpPr/>
          <p:nvPr/>
        </p:nvSpPr>
        <p:spPr>
          <a:xfrm>
            <a:off x="1000418" y="3437141"/>
            <a:ext cx="4438988" cy="1113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340D0D8-05E3-57DC-6F1F-31AC1A1D2512}"/>
              </a:ext>
            </a:extLst>
          </p:cNvPr>
          <p:cNvSpPr/>
          <p:nvPr/>
        </p:nvSpPr>
        <p:spPr>
          <a:xfrm>
            <a:off x="6767816" y="3000982"/>
            <a:ext cx="4036775" cy="2214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2B6EBDE-EAE1-6DA9-E709-60ABCEA1FD1B}"/>
              </a:ext>
            </a:extLst>
          </p:cNvPr>
          <p:cNvSpPr/>
          <p:nvPr/>
        </p:nvSpPr>
        <p:spPr>
          <a:xfrm>
            <a:off x="1348882" y="2432190"/>
            <a:ext cx="1871030" cy="568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3804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Multinominal Classification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 err="1">
                <a:latin typeface="맑은 고딕"/>
                <a:cs typeface="맑은 고딕"/>
              </a:rPr>
              <a:t>Softmax</a:t>
            </a:r>
            <a:r>
              <a:rPr lang="en-US" altLang="ko-KR" sz="2800" spc="-5" dirty="0">
                <a:latin typeface="맑은 고딕"/>
                <a:cs typeface="맑은 고딕"/>
              </a:rPr>
              <a:t>: Classifier</a:t>
            </a:r>
            <a:r>
              <a:rPr lang="ko-KR" altLang="en-US" sz="2800" spc="-5" dirty="0">
                <a:latin typeface="나눔고딕"/>
                <a:cs typeface="나눔고딕"/>
              </a:rPr>
              <a:t>에서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나온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값을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en-US" altLang="ko-KR" sz="2800" spc="-5" dirty="0">
                <a:latin typeface="맑은 고딕"/>
                <a:cs typeface="맑은 고딕"/>
              </a:rPr>
              <a:t>0~1</a:t>
            </a:r>
            <a:r>
              <a:rPr lang="ko-KR" altLang="en-US" sz="2800" spc="-5" dirty="0">
                <a:latin typeface="나눔고딕"/>
                <a:cs typeface="나눔고딕"/>
              </a:rPr>
              <a:t>사이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값을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가지는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확률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분포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값으로</a:t>
            </a:r>
            <a:r>
              <a:rPr lang="ko-KR" altLang="en-US" sz="2800" spc="13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변경해보자</a:t>
            </a:r>
            <a:r>
              <a:rPr lang="en-US" altLang="ko-KR" sz="2800" spc="-5" dirty="0">
                <a:latin typeface="맑은 고딕"/>
                <a:cs typeface="맑은 고딕"/>
              </a:rPr>
              <a:t>!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2B6EBDE-EAE1-6DA9-E709-60ABCEA1FD1B}"/>
              </a:ext>
            </a:extLst>
          </p:cNvPr>
          <p:cNvSpPr/>
          <p:nvPr/>
        </p:nvSpPr>
        <p:spPr>
          <a:xfrm>
            <a:off x="1348882" y="2432190"/>
            <a:ext cx="1871030" cy="568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929F6C4-B12A-04B1-3B18-5B3CC2C9EF89}"/>
              </a:ext>
            </a:extLst>
          </p:cNvPr>
          <p:cNvSpPr/>
          <p:nvPr/>
        </p:nvSpPr>
        <p:spPr>
          <a:xfrm>
            <a:off x="3459345" y="2231396"/>
            <a:ext cx="5453910" cy="2636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155D79A-D4E7-619F-B106-D10B8FE8EA61}"/>
              </a:ext>
            </a:extLst>
          </p:cNvPr>
          <p:cNvSpPr txBox="1"/>
          <p:nvPr/>
        </p:nvSpPr>
        <p:spPr>
          <a:xfrm>
            <a:off x="4578210" y="5000566"/>
            <a:ext cx="59277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Abadi" panose="020B0604020104020204" pitchFamily="34" charset="0"/>
                <a:cs typeface="경기천년바탕OTF Bold"/>
              </a:rPr>
              <a:t>Softmax의 </a:t>
            </a:r>
            <a:r>
              <a:rPr sz="1800" b="1" spc="15" dirty="0">
                <a:latin typeface="Abadi" panose="020B0604020104020204" pitchFamily="34" charset="0"/>
                <a:cs typeface="경기천년바탕OTF Bold"/>
              </a:rPr>
              <a:t>의미</a:t>
            </a:r>
            <a:r>
              <a:rPr sz="1800" spc="15" dirty="0">
                <a:latin typeface="나눔고딕"/>
                <a:cs typeface="나눔고딕"/>
              </a:rPr>
              <a:t>: </a:t>
            </a:r>
            <a:r>
              <a:rPr sz="1800" spc="-5" dirty="0">
                <a:latin typeface="나눔고딕"/>
                <a:cs typeface="나눔고딕"/>
              </a:rPr>
              <a:t>logits의 </a:t>
            </a:r>
            <a:r>
              <a:rPr sz="1800" dirty="0">
                <a:solidFill>
                  <a:srgbClr val="464646"/>
                </a:solidFill>
                <a:latin typeface="나눔고딕"/>
                <a:cs typeface="나눔고딕"/>
              </a:rPr>
              <a:t>각 </a:t>
            </a:r>
            <a:r>
              <a:rPr sz="1800" spc="-5" dirty="0">
                <a:solidFill>
                  <a:srgbClr val="464646"/>
                </a:solidFill>
                <a:latin typeface="나눔고딕"/>
                <a:cs typeface="나눔고딕"/>
              </a:rPr>
              <a:t>값들을 1) 양수로</a:t>
            </a:r>
            <a:r>
              <a:rPr sz="1800" spc="-180" dirty="0">
                <a:solidFill>
                  <a:srgbClr val="464646"/>
                </a:solidFill>
                <a:latin typeface="나눔고딕"/>
                <a:cs typeface="나눔고딕"/>
              </a:rPr>
              <a:t> </a:t>
            </a:r>
            <a:r>
              <a:rPr sz="1800" spc="-5" dirty="0">
                <a:solidFill>
                  <a:srgbClr val="464646"/>
                </a:solidFill>
                <a:latin typeface="나눔고딕"/>
                <a:cs typeface="나눔고딕"/>
              </a:rPr>
              <a:t>만들고(파란색  1번 </a:t>
            </a:r>
            <a:r>
              <a:rPr sz="1800" spc="-10" dirty="0">
                <a:solidFill>
                  <a:srgbClr val="464646"/>
                </a:solidFill>
                <a:latin typeface="나눔고딕"/>
                <a:cs typeface="나눔고딕"/>
              </a:rPr>
              <a:t>exp) </a:t>
            </a:r>
            <a:r>
              <a:rPr sz="1800" spc="-5" dirty="0">
                <a:solidFill>
                  <a:srgbClr val="464646"/>
                </a:solidFill>
                <a:latin typeface="나눔고딕"/>
                <a:cs typeface="나눔고딕"/>
              </a:rPr>
              <a:t>2)거기에 전체합으로 나누어 normalized(파란색2  번)</a:t>
            </a:r>
            <a:r>
              <a:rPr sz="1800" spc="-15" dirty="0">
                <a:solidFill>
                  <a:srgbClr val="464646"/>
                </a:solidFill>
                <a:latin typeface="나눔고딕"/>
                <a:cs typeface="나눔고딕"/>
              </a:rPr>
              <a:t> </a:t>
            </a:r>
            <a:r>
              <a:rPr sz="1800" spc="-5" dirty="0">
                <a:solidFill>
                  <a:srgbClr val="464646"/>
                </a:solidFill>
                <a:latin typeface="나눔고딕"/>
                <a:cs typeface="나눔고딕"/>
              </a:rPr>
              <a:t>한다</a:t>
            </a:r>
            <a:endParaRPr sz="1800" dirty="0">
              <a:latin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27930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Multinominal Classification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>
                <a:latin typeface="맑은 고딕"/>
                <a:cs typeface="맑은 고딕"/>
              </a:rPr>
              <a:t>Cross </a:t>
            </a:r>
            <a:r>
              <a:rPr lang="en-US" altLang="ko-KR" sz="2800" b="1" spc="-10" dirty="0">
                <a:latin typeface="맑은 고딕"/>
                <a:cs typeface="맑은 고딕"/>
              </a:rPr>
              <a:t>Entropy </a:t>
            </a:r>
            <a:r>
              <a:rPr lang="en-US" altLang="ko-KR" sz="2800" b="1" spc="-5" dirty="0">
                <a:latin typeface="맑은 고딕"/>
                <a:cs typeface="맑은 고딕"/>
              </a:rPr>
              <a:t>Loss</a:t>
            </a:r>
            <a:r>
              <a:rPr lang="en-US" altLang="ko-KR" sz="2800" spc="-5" dirty="0">
                <a:latin typeface="맑은 고딕"/>
                <a:cs typeface="맑은 고딕"/>
              </a:rPr>
              <a:t>:</a:t>
            </a:r>
            <a:r>
              <a:rPr lang="ko-KR" altLang="en-US" sz="2800" spc="400" dirty="0">
                <a:latin typeface="맑은 고딕"/>
                <a:cs typeface="맑은 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우리가 예측한 </a:t>
            </a:r>
            <a:r>
              <a:rPr lang="ko-KR" altLang="en-US" sz="2800" spc="-5" dirty="0" err="1">
                <a:latin typeface="나눔고딕"/>
                <a:cs typeface="나눔고딕"/>
              </a:rPr>
              <a:t>확률분포값과</a:t>
            </a:r>
            <a:r>
              <a:rPr lang="ko-KR" altLang="en-US" sz="2800" spc="-5" dirty="0">
                <a:latin typeface="나눔고딕"/>
                <a:cs typeface="나눔고딕"/>
              </a:rPr>
              <a:t> 실제 정답을 비교 해서 </a:t>
            </a:r>
            <a:r>
              <a:rPr lang="ko-KR" altLang="en-US" sz="2800" spc="-5" dirty="0" err="1">
                <a:latin typeface="나눔고딕"/>
                <a:cs typeface="나눔고딕"/>
              </a:rPr>
              <a:t>손실값</a:t>
            </a:r>
            <a:r>
              <a:rPr lang="ko-KR" altLang="en-US" sz="2800" spc="-5" dirty="0">
                <a:latin typeface="나눔고딕"/>
                <a:cs typeface="나눔고딕"/>
              </a:rPr>
              <a:t> 산정</a:t>
            </a:r>
            <a:endParaRPr lang="en-US" altLang="ko-KR" sz="2800" spc="-5" dirty="0">
              <a:latin typeface="나눔고딕"/>
              <a:cs typeface="나눔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400" b="1" spc="-10" dirty="0">
                <a:latin typeface="Abadi" panose="020B0604020104020204" pitchFamily="34" charset="0"/>
                <a:cs typeface="경기천년바탕OTF Bold"/>
              </a:rPr>
              <a:t>cross-entropy</a:t>
            </a:r>
            <a:r>
              <a:rPr lang="ko-KR" altLang="en-US" sz="2400" spc="-10" dirty="0">
                <a:latin typeface="나눔고딕"/>
                <a:cs typeface="나눔고딕"/>
              </a:rPr>
              <a:t>가 </a:t>
            </a:r>
            <a:r>
              <a:rPr lang="ko-KR" altLang="en-US" sz="2400" spc="-5" dirty="0">
                <a:latin typeface="나눔고딕"/>
                <a:cs typeface="나눔고딕"/>
              </a:rPr>
              <a:t>무엇이냐 바로 </a:t>
            </a:r>
            <a:r>
              <a:rPr lang="ko-KR" altLang="en-US" sz="2400" b="1" dirty="0">
                <a:latin typeface="Abadi" panose="020B0604020104020204" pitchFamily="34" charset="0"/>
                <a:cs typeface="경기천년바탕OTF Bold"/>
              </a:rPr>
              <a:t>두 </a:t>
            </a:r>
            <a:r>
              <a:rPr lang="ko-KR" altLang="en-US" sz="2400" b="1" spc="-5" dirty="0">
                <a:latin typeface="Abadi" panose="020B0604020104020204" pitchFamily="34" charset="0"/>
                <a:cs typeface="경기천년바탕OTF Bold"/>
              </a:rPr>
              <a:t>확률분포의 </a:t>
            </a:r>
            <a:r>
              <a:rPr lang="ko-KR" altLang="en-US" sz="2400" b="1" spc="40" dirty="0">
                <a:latin typeface="Abadi" panose="020B0604020104020204" pitchFamily="34" charset="0"/>
                <a:cs typeface="경기천년바탕OTF Bold"/>
              </a:rPr>
              <a:t>거리</a:t>
            </a:r>
            <a:r>
              <a:rPr lang="en-US" altLang="ko-KR" sz="2400" b="1" spc="40" dirty="0">
                <a:latin typeface="Abadi" panose="020B0604020104020204" pitchFamily="34" charset="0"/>
                <a:cs typeface="경기천년바탕OTF Bold"/>
              </a:rPr>
              <a:t>(</a:t>
            </a:r>
            <a:r>
              <a:rPr lang="ko-KR" altLang="en-US" sz="2400" b="1" spc="40" dirty="0">
                <a:latin typeface="Abadi" panose="020B0604020104020204" pitchFamily="34" charset="0"/>
                <a:cs typeface="경기천년바탕OTF Bold"/>
              </a:rPr>
              <a:t>차이</a:t>
            </a:r>
            <a:r>
              <a:rPr lang="en-US" altLang="ko-KR" sz="2400" b="1" spc="40" dirty="0">
                <a:latin typeface="Abadi" panose="020B0604020104020204" pitchFamily="34" charset="0"/>
                <a:cs typeface="경기천년바탕OTF Bold"/>
              </a:rPr>
              <a:t>) </a:t>
            </a:r>
            <a:r>
              <a:rPr lang="ko-KR" altLang="en-US" sz="2400" dirty="0">
                <a:latin typeface="나눔고딕"/>
                <a:cs typeface="나눔고딕"/>
              </a:rPr>
              <a:t>를 </a:t>
            </a:r>
            <a:r>
              <a:rPr lang="ko-KR" altLang="en-US" sz="2400" b="1" spc="-5" dirty="0">
                <a:latin typeface="Abadi" panose="020B0604020104020204" pitchFamily="34" charset="0"/>
                <a:cs typeface="경기천년바탕OTF Bold"/>
              </a:rPr>
              <a:t>계산</a:t>
            </a:r>
            <a:r>
              <a:rPr lang="ko-KR" altLang="en-US" sz="2400" spc="-5" dirty="0">
                <a:latin typeface="나눔고딕"/>
                <a:cs typeface="나눔고딕"/>
              </a:rPr>
              <a:t>하는</a:t>
            </a:r>
            <a:r>
              <a:rPr lang="ko-KR" altLang="en-US" sz="2400" spc="-21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방법이다</a:t>
            </a:r>
            <a:r>
              <a:rPr lang="en-US" altLang="ko-KR" sz="2400" spc="-5" dirty="0">
                <a:latin typeface="나눔고딕"/>
                <a:cs typeface="나눔고딕"/>
              </a:rPr>
              <a:t>.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0673D-C610-D518-46A4-07637A04733F}"/>
              </a:ext>
            </a:extLst>
          </p:cNvPr>
          <p:cNvSpPr txBox="1"/>
          <p:nvPr/>
        </p:nvSpPr>
        <p:spPr>
          <a:xfrm>
            <a:off x="7325686" y="2890766"/>
            <a:ext cx="362194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y</a:t>
            </a:r>
            <a:r>
              <a:rPr lang="ko-KR" altLang="en-US" dirty="0"/>
              <a:t>^=[0.016, 0.631, 0.353]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 = [0,0,1]</a:t>
            </a:r>
          </a:p>
          <a:p>
            <a:r>
              <a:rPr lang="ko-KR" altLang="en-US" dirty="0"/>
              <a:t>일 경우 수식에 의해 ­</a:t>
            </a:r>
            <a:r>
              <a:rPr lang="ko-KR" altLang="en-US" dirty="0" err="1"/>
              <a:t>log</a:t>
            </a:r>
            <a:r>
              <a:rPr lang="ko-KR" altLang="en-US" dirty="0"/>
              <a:t>(0.353) = 1.04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^=[0,0,1]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 = [0,0,1]</a:t>
            </a:r>
          </a:p>
          <a:p>
            <a:r>
              <a:rPr lang="ko-KR" altLang="en-US" dirty="0"/>
              <a:t>일 경우 수식에 의해 ­</a:t>
            </a:r>
            <a:r>
              <a:rPr lang="ko-KR" altLang="en-US" dirty="0" err="1"/>
              <a:t>log</a:t>
            </a:r>
            <a:r>
              <a:rPr lang="ko-KR" altLang="en-US" dirty="0"/>
              <a:t>(1) = 0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^=[0,1,0]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 = [0,0,1]</a:t>
            </a:r>
          </a:p>
          <a:p>
            <a:r>
              <a:rPr lang="ko-KR" altLang="en-US" dirty="0"/>
              <a:t>일 경우 수식에 의해 ­</a:t>
            </a:r>
            <a:r>
              <a:rPr lang="ko-KR" altLang="en-US" dirty="0" err="1"/>
              <a:t>log</a:t>
            </a:r>
            <a:r>
              <a:rPr lang="ko-KR" altLang="en-US" dirty="0"/>
              <a:t>(0) = 무한대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^=[0, 0.1, 09]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 = [0,0,1]</a:t>
            </a:r>
          </a:p>
          <a:p>
            <a:r>
              <a:rPr lang="ko-KR" altLang="en-US" dirty="0"/>
              <a:t>일 경우 수식에 의해 ­</a:t>
            </a:r>
            <a:r>
              <a:rPr lang="ko-KR" altLang="en-US" dirty="0" err="1"/>
              <a:t>log</a:t>
            </a:r>
            <a:r>
              <a:rPr lang="ko-KR" altLang="en-US" dirty="0"/>
              <a:t>(0.9) = 0.045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4A60EB7F-67B0-2619-E4C2-D526A7984490}"/>
              </a:ext>
            </a:extLst>
          </p:cNvPr>
          <p:cNvSpPr/>
          <p:nvPr/>
        </p:nvSpPr>
        <p:spPr>
          <a:xfrm>
            <a:off x="1819384" y="3811541"/>
            <a:ext cx="2471752" cy="665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58038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Multinominal Classification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>
                <a:latin typeface="맑은 고딕"/>
                <a:cs typeface="맑은 고딕"/>
              </a:rPr>
              <a:t>Cross </a:t>
            </a:r>
            <a:r>
              <a:rPr lang="en-US" altLang="ko-KR" sz="2800" b="1" spc="-10" dirty="0">
                <a:latin typeface="맑은 고딕"/>
                <a:cs typeface="맑은 고딕"/>
              </a:rPr>
              <a:t>Entropy </a:t>
            </a:r>
            <a:r>
              <a:rPr lang="en-US" altLang="ko-KR" sz="2800" b="1" spc="-5" dirty="0">
                <a:latin typeface="맑은 고딕"/>
                <a:cs typeface="맑은 고딕"/>
              </a:rPr>
              <a:t>Loss</a:t>
            </a:r>
            <a:r>
              <a:rPr lang="en-US" altLang="ko-KR" sz="2800" spc="-5" dirty="0">
                <a:latin typeface="맑은 고딕"/>
                <a:cs typeface="맑은 고딕"/>
              </a:rPr>
              <a:t>:</a:t>
            </a:r>
            <a:r>
              <a:rPr lang="ko-KR" altLang="en-US" sz="2800" spc="400" dirty="0">
                <a:latin typeface="맑은 고딕"/>
                <a:cs typeface="맑은 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우리가 예측한 </a:t>
            </a:r>
            <a:r>
              <a:rPr lang="ko-KR" altLang="en-US" sz="2800" spc="-5" dirty="0" err="1">
                <a:latin typeface="나눔고딕"/>
                <a:cs typeface="나눔고딕"/>
              </a:rPr>
              <a:t>확률분포값과</a:t>
            </a:r>
            <a:r>
              <a:rPr lang="ko-KR" altLang="en-US" sz="2800" spc="-5" dirty="0">
                <a:latin typeface="나눔고딕"/>
                <a:cs typeface="나눔고딕"/>
              </a:rPr>
              <a:t> 실제 정답을 비교 해서 </a:t>
            </a:r>
            <a:r>
              <a:rPr lang="ko-KR" altLang="en-US" sz="2800" spc="-5" dirty="0" err="1">
                <a:latin typeface="나눔고딕"/>
                <a:cs typeface="나눔고딕"/>
              </a:rPr>
              <a:t>손실값</a:t>
            </a:r>
            <a:r>
              <a:rPr lang="ko-KR" altLang="en-US" sz="2800" spc="-5" dirty="0">
                <a:latin typeface="나눔고딕"/>
                <a:cs typeface="나눔고딕"/>
              </a:rPr>
              <a:t> 산정</a:t>
            </a:r>
            <a:endParaRPr lang="en-US" altLang="ko-KR" sz="2800" spc="-5" dirty="0">
              <a:latin typeface="나눔고딕"/>
              <a:cs typeface="나눔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400" b="1" spc="-10" dirty="0">
                <a:latin typeface="Abadi" panose="020B0604020104020204" pitchFamily="34" charset="0"/>
                <a:cs typeface="경기천년바탕OTF Bold"/>
              </a:rPr>
              <a:t>cross-entropy</a:t>
            </a:r>
            <a:r>
              <a:rPr lang="ko-KR" altLang="en-US" sz="2400" spc="-10" dirty="0">
                <a:latin typeface="나눔고딕"/>
                <a:cs typeface="나눔고딕"/>
              </a:rPr>
              <a:t>가 </a:t>
            </a:r>
            <a:r>
              <a:rPr lang="ko-KR" altLang="en-US" sz="2400" spc="-5" dirty="0">
                <a:latin typeface="나눔고딕"/>
                <a:cs typeface="나눔고딕"/>
              </a:rPr>
              <a:t>무엇이냐 바로 </a:t>
            </a:r>
            <a:r>
              <a:rPr lang="ko-KR" altLang="en-US" sz="2400" b="1" dirty="0">
                <a:latin typeface="Abadi" panose="020B0604020104020204" pitchFamily="34" charset="0"/>
                <a:cs typeface="경기천년바탕OTF Bold"/>
              </a:rPr>
              <a:t>두 </a:t>
            </a:r>
            <a:r>
              <a:rPr lang="ko-KR" altLang="en-US" sz="2400" b="1" spc="-5" dirty="0">
                <a:latin typeface="Abadi" panose="020B0604020104020204" pitchFamily="34" charset="0"/>
                <a:cs typeface="경기천년바탕OTF Bold"/>
              </a:rPr>
              <a:t>확률분포의 </a:t>
            </a:r>
            <a:r>
              <a:rPr lang="ko-KR" altLang="en-US" sz="2400" b="1" spc="40" dirty="0">
                <a:latin typeface="Abadi" panose="020B0604020104020204" pitchFamily="34" charset="0"/>
                <a:cs typeface="경기천년바탕OTF Bold"/>
              </a:rPr>
              <a:t>거리</a:t>
            </a:r>
            <a:r>
              <a:rPr lang="en-US" altLang="ko-KR" sz="2400" b="1" spc="40" dirty="0">
                <a:latin typeface="Abadi" panose="020B0604020104020204" pitchFamily="34" charset="0"/>
                <a:cs typeface="경기천년바탕OTF Bold"/>
              </a:rPr>
              <a:t>(</a:t>
            </a:r>
            <a:r>
              <a:rPr lang="ko-KR" altLang="en-US" sz="2400" b="1" spc="40" dirty="0">
                <a:latin typeface="Abadi" panose="020B0604020104020204" pitchFamily="34" charset="0"/>
                <a:cs typeface="경기천년바탕OTF Bold"/>
              </a:rPr>
              <a:t>차이</a:t>
            </a:r>
            <a:r>
              <a:rPr lang="en-US" altLang="ko-KR" sz="2400" b="1" spc="40" dirty="0">
                <a:latin typeface="Abadi" panose="020B0604020104020204" pitchFamily="34" charset="0"/>
                <a:cs typeface="경기천년바탕OTF Bold"/>
              </a:rPr>
              <a:t>) </a:t>
            </a:r>
            <a:r>
              <a:rPr lang="ko-KR" altLang="en-US" sz="2400" dirty="0">
                <a:latin typeface="나눔고딕"/>
                <a:cs typeface="나눔고딕"/>
              </a:rPr>
              <a:t>를 </a:t>
            </a:r>
            <a:r>
              <a:rPr lang="ko-KR" altLang="en-US" sz="2400" b="1" spc="-5" dirty="0">
                <a:latin typeface="Abadi" panose="020B0604020104020204" pitchFamily="34" charset="0"/>
                <a:cs typeface="경기천년바탕OTF Bold"/>
              </a:rPr>
              <a:t>계산</a:t>
            </a:r>
            <a:r>
              <a:rPr lang="ko-KR" altLang="en-US" sz="2400" spc="-5" dirty="0">
                <a:latin typeface="나눔고딕"/>
                <a:cs typeface="나눔고딕"/>
              </a:rPr>
              <a:t>하는</a:t>
            </a:r>
            <a:r>
              <a:rPr lang="ko-KR" altLang="en-US" sz="2400" spc="-21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방법이다</a:t>
            </a:r>
            <a:r>
              <a:rPr lang="en-US" altLang="ko-KR" sz="2400" spc="-5" dirty="0">
                <a:latin typeface="나눔고딕"/>
                <a:cs typeface="나눔고딕"/>
              </a:rPr>
              <a:t>.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4A60EB7F-67B0-2619-E4C2-D526A7984490}"/>
              </a:ext>
            </a:extLst>
          </p:cNvPr>
          <p:cNvSpPr/>
          <p:nvPr/>
        </p:nvSpPr>
        <p:spPr>
          <a:xfrm>
            <a:off x="526287" y="2722216"/>
            <a:ext cx="2471752" cy="665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5C3C01C-9881-CAD6-2B58-DD38EA4FFC60}"/>
              </a:ext>
            </a:extLst>
          </p:cNvPr>
          <p:cNvSpPr/>
          <p:nvPr/>
        </p:nvSpPr>
        <p:spPr>
          <a:xfrm>
            <a:off x="3660681" y="2792555"/>
            <a:ext cx="5453910" cy="2636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0555FCB-1F8C-E177-93E4-1ED381572DAB}"/>
              </a:ext>
            </a:extLst>
          </p:cNvPr>
          <p:cNvSpPr txBox="1"/>
          <p:nvPr/>
        </p:nvSpPr>
        <p:spPr>
          <a:xfrm>
            <a:off x="5872637" y="5443220"/>
            <a:ext cx="514985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5565" marR="5080" indent="-63500">
              <a:lnSpc>
                <a:spcPct val="102200"/>
              </a:lnSpc>
              <a:spcBef>
                <a:spcPts val="50"/>
              </a:spcBef>
            </a:pPr>
            <a:r>
              <a:rPr sz="1800" spc="-5" dirty="0">
                <a:latin typeface="나눔고딕"/>
                <a:cs typeface="나눔고딕"/>
              </a:rPr>
              <a:t>3)을 보면 일단 아래 첫번째 줄에서 yi=[0,0,1]</a:t>
            </a:r>
            <a:r>
              <a:rPr sz="1800" spc="-75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이므로  yi=1일때를 제외하고 </a:t>
            </a:r>
            <a:r>
              <a:rPr sz="1800" dirty="0">
                <a:latin typeface="나눔고딕"/>
                <a:cs typeface="나눔고딕"/>
              </a:rPr>
              <a:t>다 </a:t>
            </a:r>
            <a:r>
              <a:rPr sz="1800" spc="-5" dirty="0">
                <a:latin typeface="나눔고딕"/>
                <a:cs typeface="나눔고딕"/>
              </a:rPr>
              <a:t>0이</a:t>
            </a:r>
            <a:r>
              <a:rPr sz="1800" spc="-4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된다.</a:t>
            </a:r>
            <a:endParaRPr sz="1800" dirty="0">
              <a:latin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992100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Multinominal Classification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>
                <a:latin typeface="맑은 고딕"/>
                <a:cs typeface="맑은 고딕"/>
              </a:rPr>
              <a:t>Cross </a:t>
            </a:r>
            <a:r>
              <a:rPr lang="en-US" altLang="ko-KR" sz="2800" b="1" spc="-10" dirty="0">
                <a:latin typeface="맑은 고딕"/>
                <a:cs typeface="맑은 고딕"/>
              </a:rPr>
              <a:t>Entropy </a:t>
            </a:r>
            <a:r>
              <a:rPr lang="en-US" altLang="ko-KR" sz="2800" b="1" spc="-5" dirty="0">
                <a:latin typeface="맑은 고딕"/>
                <a:cs typeface="맑은 고딕"/>
              </a:rPr>
              <a:t>Loss</a:t>
            </a:r>
            <a:r>
              <a:rPr lang="en-US" altLang="ko-KR" sz="2800" spc="-5" dirty="0">
                <a:latin typeface="맑은 고딕"/>
                <a:cs typeface="맑은 고딕"/>
              </a:rPr>
              <a:t>:</a:t>
            </a:r>
            <a:r>
              <a:rPr lang="ko-KR" altLang="en-US" sz="2800" spc="400" dirty="0">
                <a:latin typeface="맑은 고딕"/>
                <a:cs typeface="맑은 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우리가 예측한 </a:t>
            </a:r>
            <a:r>
              <a:rPr lang="ko-KR" altLang="en-US" sz="2800" spc="-5" dirty="0" err="1">
                <a:latin typeface="나눔고딕"/>
                <a:cs typeface="나눔고딕"/>
              </a:rPr>
              <a:t>확률분포값과</a:t>
            </a:r>
            <a:r>
              <a:rPr lang="ko-KR" altLang="en-US" sz="2800" spc="-5" dirty="0">
                <a:latin typeface="나눔고딕"/>
                <a:cs typeface="나눔고딕"/>
              </a:rPr>
              <a:t> 실제 정답을 비교 해서 </a:t>
            </a:r>
            <a:r>
              <a:rPr lang="ko-KR" altLang="en-US" sz="2800" spc="-5" dirty="0" err="1">
                <a:latin typeface="나눔고딕"/>
                <a:cs typeface="나눔고딕"/>
              </a:rPr>
              <a:t>손실값</a:t>
            </a:r>
            <a:r>
              <a:rPr lang="ko-KR" altLang="en-US" sz="2800" spc="-5" dirty="0">
                <a:latin typeface="나눔고딕"/>
                <a:cs typeface="나눔고딕"/>
              </a:rPr>
              <a:t> 산정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135DA1A-4197-4565-AEE7-9D664F3B8B33}"/>
              </a:ext>
            </a:extLst>
          </p:cNvPr>
          <p:cNvSpPr/>
          <p:nvPr/>
        </p:nvSpPr>
        <p:spPr>
          <a:xfrm>
            <a:off x="2171224" y="2135889"/>
            <a:ext cx="7962940" cy="4413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60408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r>
              <a:rPr lang="ko-KR" altLang="en-US" dirty="0"/>
              <a:t> 방식의 한계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4563CD8-5253-02B3-FFBA-CEF2AA39A96F}"/>
              </a:ext>
            </a:extLst>
          </p:cNvPr>
          <p:cNvSpPr/>
          <p:nvPr/>
        </p:nvSpPr>
        <p:spPr>
          <a:xfrm>
            <a:off x="1124755" y="1749978"/>
            <a:ext cx="9537802" cy="4318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9364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 err="1"/>
              <a:t>뉴럴</a:t>
            </a:r>
            <a:r>
              <a:rPr lang="ko-KR" altLang="en-US" dirty="0"/>
              <a:t> 네트워크의 기본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퍼셉트론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2800" dirty="0">
                <a:latin typeface="맑은 고딕"/>
                <a:cs typeface="맑은 고딕"/>
              </a:rPr>
              <a:t>여러 자극이 들어오고 일정 기준을 넘으면 이를 다른 뉴런에 전달하는</a:t>
            </a:r>
            <a:r>
              <a:rPr lang="ko-KR" altLang="en-US" sz="2800" spc="-170" dirty="0">
                <a:latin typeface="맑은 고딕"/>
                <a:cs typeface="맑은 고딕"/>
              </a:rPr>
              <a:t> </a:t>
            </a:r>
            <a:r>
              <a:rPr lang="ko-KR" altLang="en-US" sz="2800" dirty="0">
                <a:latin typeface="맑은 고딕"/>
                <a:cs typeface="맑은 고딕"/>
              </a:rPr>
              <a:t>구조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69A76C2-A59B-F6C4-23A4-675681103C84}"/>
              </a:ext>
            </a:extLst>
          </p:cNvPr>
          <p:cNvSpPr/>
          <p:nvPr/>
        </p:nvSpPr>
        <p:spPr>
          <a:xfrm>
            <a:off x="859056" y="2525140"/>
            <a:ext cx="10894789" cy="3010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3677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 err="1"/>
              <a:t>뉴럴</a:t>
            </a:r>
            <a:r>
              <a:rPr lang="ko-KR" altLang="en-US" dirty="0"/>
              <a:t> 네트워크의 기본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많은 수의 </a:t>
            </a:r>
            <a:r>
              <a:rPr lang="ko-KR" altLang="en-US" sz="2800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퍼셉트론이</a:t>
            </a: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연결된 상태</a:t>
            </a:r>
            <a:endParaRPr lang="ko-KR" altLang="en-US" sz="2800" dirty="0">
              <a:latin typeface="맑은 고딕"/>
              <a:cs typeface="맑은 고딕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97E6C3-3EE0-EA70-8C86-CFE2AA05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56" y="1745503"/>
            <a:ext cx="10248900" cy="40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85B0607-95DA-4AAB-300A-0169AD5A5E40}"/>
              </a:ext>
            </a:extLst>
          </p:cNvPr>
          <p:cNvSpPr/>
          <p:nvPr/>
        </p:nvSpPr>
        <p:spPr>
          <a:xfrm>
            <a:off x="4561964" y="2537936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0" y="19250"/>
                </a:lnTo>
                <a:lnTo>
                  <a:pt x="61235" y="898232"/>
                </a:lnTo>
                <a:lnTo>
                  <a:pt x="337564" y="878982"/>
                </a:lnTo>
                <a:lnTo>
                  <a:pt x="276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F3A4272-31A0-D213-22A3-98C7928F1029}"/>
              </a:ext>
            </a:extLst>
          </p:cNvPr>
          <p:cNvSpPr/>
          <p:nvPr/>
        </p:nvSpPr>
        <p:spPr>
          <a:xfrm>
            <a:off x="4561964" y="2537936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337564" y="878982"/>
                </a:lnTo>
                <a:lnTo>
                  <a:pt x="61235" y="898233"/>
                </a:lnTo>
                <a:lnTo>
                  <a:pt x="0" y="19250"/>
                </a:lnTo>
                <a:lnTo>
                  <a:pt x="2763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1795561" y="1392289"/>
            <a:ext cx="88823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기계학습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=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Data(D)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로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Model(M)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을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만드는</a:t>
            </a:r>
            <a:r>
              <a:rPr sz="3200" spc="-34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과정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C7B00B4-3FE8-9152-DDF7-2A5556E1050D}"/>
              </a:ext>
            </a:extLst>
          </p:cNvPr>
          <p:cNvSpPr/>
          <p:nvPr/>
        </p:nvSpPr>
        <p:spPr>
          <a:xfrm>
            <a:off x="4489305" y="3116309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0474C1-AFB8-830F-C811-B328A1504CB4}"/>
              </a:ext>
            </a:extLst>
          </p:cNvPr>
          <p:cNvSpPr/>
          <p:nvPr/>
        </p:nvSpPr>
        <p:spPr>
          <a:xfrm>
            <a:off x="3760435" y="4229492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2ABF1ED-85FA-BA68-B4A5-8C9828394F34}"/>
              </a:ext>
            </a:extLst>
          </p:cNvPr>
          <p:cNvSpPr/>
          <p:nvPr/>
        </p:nvSpPr>
        <p:spPr>
          <a:xfrm>
            <a:off x="4489305" y="2692873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4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1EB4C9-3B30-40F6-A307-72DBD18F4E9E}"/>
              </a:ext>
            </a:extLst>
          </p:cNvPr>
          <p:cNvSpPr/>
          <p:nvPr/>
        </p:nvSpPr>
        <p:spPr>
          <a:xfrm>
            <a:off x="3760435" y="2692874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30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8161A5E-24E1-7F8E-073C-053A63979979}"/>
              </a:ext>
            </a:extLst>
          </p:cNvPr>
          <p:cNvSpPr/>
          <p:nvPr/>
        </p:nvSpPr>
        <p:spPr>
          <a:xfrm>
            <a:off x="6576261" y="4216240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8A5DCC-87E9-1A8F-50D4-FC7DA23AEA10}"/>
              </a:ext>
            </a:extLst>
          </p:cNvPr>
          <p:cNvSpPr/>
          <p:nvPr/>
        </p:nvSpPr>
        <p:spPr>
          <a:xfrm>
            <a:off x="5920227" y="4229493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2CFEAA9-740F-13FB-7450-F0710A963EDC}"/>
              </a:ext>
            </a:extLst>
          </p:cNvPr>
          <p:cNvSpPr/>
          <p:nvPr/>
        </p:nvSpPr>
        <p:spPr>
          <a:xfrm>
            <a:off x="6894314" y="3122939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9C0EBDF-D8E0-79AA-4A2C-0E1E9878551A}"/>
              </a:ext>
            </a:extLst>
          </p:cNvPr>
          <p:cNvSpPr/>
          <p:nvPr/>
        </p:nvSpPr>
        <p:spPr>
          <a:xfrm>
            <a:off x="3760435" y="3129569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0E9E2B63-3B7A-86C0-6101-0A4A7156825B}"/>
              </a:ext>
            </a:extLst>
          </p:cNvPr>
          <p:cNvSpPr/>
          <p:nvPr/>
        </p:nvSpPr>
        <p:spPr>
          <a:xfrm>
            <a:off x="3760435" y="3129569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3A69439-1686-034F-40FE-F01456B76B63}"/>
              </a:ext>
            </a:extLst>
          </p:cNvPr>
          <p:cNvSpPr/>
          <p:nvPr/>
        </p:nvSpPr>
        <p:spPr>
          <a:xfrm>
            <a:off x="6593088" y="4229492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852CAAF-437B-28B7-6FE1-815E48C878E0}"/>
              </a:ext>
            </a:extLst>
          </p:cNvPr>
          <p:cNvSpPr txBox="1"/>
          <p:nvPr/>
        </p:nvSpPr>
        <p:spPr>
          <a:xfrm>
            <a:off x="4697124" y="3410204"/>
            <a:ext cx="1438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맑은 고딕"/>
                <a:cs typeface="맑은 고딕"/>
              </a:rPr>
              <a:t>f(x) </a:t>
            </a:r>
            <a:r>
              <a:rPr sz="3000" dirty="0">
                <a:latin typeface="맑은 고딕"/>
                <a:cs typeface="맑은 고딕"/>
              </a:rPr>
              <a:t>=</a:t>
            </a:r>
            <a:r>
              <a:rPr sz="3000" spc="-95" dirty="0">
                <a:latin typeface="맑은 고딕"/>
                <a:cs typeface="맑은 고딕"/>
              </a:rPr>
              <a:t> </a:t>
            </a:r>
            <a:r>
              <a:rPr sz="3000" spc="-5" dirty="0">
                <a:latin typeface="맑은 고딕"/>
                <a:cs typeface="맑은 고딕"/>
              </a:rPr>
              <a:t>??</a:t>
            </a:r>
            <a:endParaRPr sz="3000">
              <a:latin typeface="맑은 고딕"/>
              <a:cs typeface="맑은 고딕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12792A15-D9D3-A0F8-A117-3F275F9BE91E}"/>
              </a:ext>
            </a:extLst>
          </p:cNvPr>
          <p:cNvSpPr txBox="1"/>
          <p:nvPr/>
        </p:nvSpPr>
        <p:spPr>
          <a:xfrm>
            <a:off x="3447397" y="2135123"/>
            <a:ext cx="1770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 : 입력</a:t>
            </a:r>
            <a:r>
              <a:rPr sz="2000" spc="-114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데이터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8CCC9069-B19F-7BD5-4625-6118EA3881D7}"/>
              </a:ext>
            </a:extLst>
          </p:cNvPr>
          <p:cNvSpPr txBox="1"/>
          <p:nvPr/>
        </p:nvSpPr>
        <p:spPr>
          <a:xfrm>
            <a:off x="5777752" y="4737491"/>
            <a:ext cx="534987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Y : 예측, 분류 하고싶은</a:t>
            </a:r>
            <a:r>
              <a:rPr sz="2000" spc="-5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것</a:t>
            </a:r>
          </a:p>
          <a:p>
            <a:pPr marL="93345" indent="-80645">
              <a:lnSpc>
                <a:spcPts val="2125"/>
              </a:lnSpc>
              <a:spcBef>
                <a:spcPts val="2000"/>
              </a:spcBef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b="1" dirty="0">
                <a:latin typeface="맑은 고딕"/>
                <a:cs typeface="맑은 고딕"/>
              </a:rPr>
              <a:t>데이터에 </a:t>
            </a:r>
            <a:r>
              <a:rPr sz="1800" b="1" spc="-5" dirty="0">
                <a:latin typeface="Arial"/>
                <a:cs typeface="Arial"/>
              </a:rPr>
              <a:t>Y</a:t>
            </a:r>
            <a:r>
              <a:rPr sz="1800" b="1" spc="-5" dirty="0">
                <a:latin typeface="맑은 고딕"/>
                <a:cs typeface="맑은 고딕"/>
              </a:rPr>
              <a:t>값이 </a:t>
            </a:r>
            <a:r>
              <a:rPr sz="1800" b="1" dirty="0">
                <a:latin typeface="맑은 고딕"/>
                <a:cs typeface="맑은 고딕"/>
              </a:rPr>
              <a:t>있을</a:t>
            </a:r>
            <a:r>
              <a:rPr sz="1800" b="1" spc="-45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때</a:t>
            </a:r>
            <a:r>
              <a:rPr sz="1800" b="1" dirty="0">
                <a:latin typeface="Arial"/>
                <a:cs typeface="Arial"/>
              </a:rPr>
              <a:t>: </a:t>
            </a:r>
            <a:r>
              <a:rPr sz="1800" b="1" dirty="0">
                <a:latin typeface="맑은 고딕"/>
                <a:cs typeface="맑은 고딕"/>
              </a:rPr>
              <a:t>지도학습</a:t>
            </a:r>
            <a:endParaRPr sz="1800" dirty="0">
              <a:latin typeface="맑은 고딕"/>
              <a:cs typeface="맑은 고딕"/>
            </a:endParaRPr>
          </a:p>
          <a:p>
            <a:pPr marL="93345" indent="-80645">
              <a:lnSpc>
                <a:spcPts val="2125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Y</a:t>
            </a:r>
            <a:r>
              <a:rPr sz="1800" b="1" spc="-5" dirty="0">
                <a:latin typeface="맑은 고딕"/>
                <a:cs typeface="맑은 고딕"/>
              </a:rPr>
              <a:t>값이 </a:t>
            </a:r>
            <a:r>
              <a:rPr sz="1800" b="1" dirty="0">
                <a:latin typeface="맑은 고딕"/>
                <a:cs typeface="맑은 고딕"/>
              </a:rPr>
              <a:t>없을 때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275" dirty="0">
                <a:latin typeface="Arial"/>
                <a:cs typeface="Arial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비지도학습</a:t>
            </a:r>
            <a:endParaRPr sz="1800" dirty="0">
              <a:latin typeface="맑은 고딕"/>
              <a:cs typeface="맑은 고딕"/>
            </a:endParaRPr>
          </a:p>
          <a:p>
            <a:pPr marL="93345" indent="-80645">
              <a:lnSpc>
                <a:spcPct val="100000"/>
              </a:lnSpc>
              <a:spcBef>
                <a:spcPts val="45"/>
              </a:spcBef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Y</a:t>
            </a:r>
            <a:r>
              <a:rPr sz="1800" b="1" spc="-5" dirty="0">
                <a:latin typeface="맑은 고딕"/>
                <a:cs typeface="맑은 고딕"/>
              </a:rPr>
              <a:t>값이</a:t>
            </a:r>
            <a:r>
              <a:rPr sz="1800" b="1" spc="-15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없는데</a:t>
            </a:r>
            <a:r>
              <a:rPr sz="1800" b="1" spc="-15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잘잘못을</a:t>
            </a:r>
            <a:r>
              <a:rPr sz="1800" b="1" spc="-15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판단할</a:t>
            </a:r>
            <a:r>
              <a:rPr sz="1800" b="1" spc="-15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수</a:t>
            </a:r>
            <a:r>
              <a:rPr sz="1800" b="1" spc="-15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있을</a:t>
            </a:r>
            <a:r>
              <a:rPr sz="1800" b="1" spc="-15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때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강화학습</a:t>
            </a:r>
            <a:endParaRPr sz="1800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269737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 err="1"/>
              <a:t>뉴럴</a:t>
            </a:r>
            <a:r>
              <a:rPr lang="ko-KR" altLang="en-US" dirty="0"/>
              <a:t> 네트워크의 기본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행렬로 표현</a:t>
            </a:r>
            <a:endParaRPr lang="ko-KR" alt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DF0099-8BC2-DA50-9958-2CDA6161CD9A}"/>
              </a:ext>
            </a:extLst>
          </p:cNvPr>
          <p:cNvSpPr/>
          <p:nvPr/>
        </p:nvSpPr>
        <p:spPr>
          <a:xfrm>
            <a:off x="2606232" y="2145345"/>
            <a:ext cx="6393517" cy="3527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9132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 err="1"/>
              <a:t>뉴럴</a:t>
            </a:r>
            <a:r>
              <a:rPr lang="ko-KR" altLang="en-US" dirty="0"/>
              <a:t> 네트워크의 기본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행렬로 표현</a:t>
            </a:r>
            <a:endParaRPr lang="ko-KR" altLang="en-US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A940316-A082-FEA0-2076-461EB316CF3D}"/>
              </a:ext>
            </a:extLst>
          </p:cNvPr>
          <p:cNvSpPr/>
          <p:nvPr/>
        </p:nvSpPr>
        <p:spPr>
          <a:xfrm>
            <a:off x="2600556" y="2233942"/>
            <a:ext cx="6393517" cy="3527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E65D3E1C-5058-729E-EB59-1812A79B8024}"/>
              </a:ext>
            </a:extLst>
          </p:cNvPr>
          <p:cNvSpPr/>
          <p:nvPr/>
        </p:nvSpPr>
        <p:spPr>
          <a:xfrm>
            <a:off x="3063238" y="2930649"/>
            <a:ext cx="1800225" cy="288290"/>
          </a:xfrm>
          <a:custGeom>
            <a:avLst/>
            <a:gdLst/>
            <a:ahLst/>
            <a:cxnLst/>
            <a:rect l="l" t="t" r="r" b="b"/>
            <a:pathLst>
              <a:path w="1800225" h="288289">
                <a:moveTo>
                  <a:pt x="0" y="0"/>
                </a:moveTo>
                <a:lnTo>
                  <a:pt x="1800225" y="0"/>
                </a:lnTo>
                <a:lnTo>
                  <a:pt x="1800225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A5E6CD14-79F3-79CC-23D6-2A2B0B35627F}"/>
              </a:ext>
            </a:extLst>
          </p:cNvPr>
          <p:cNvSpPr/>
          <p:nvPr/>
        </p:nvSpPr>
        <p:spPr>
          <a:xfrm>
            <a:off x="5295517" y="2920337"/>
            <a:ext cx="432434" cy="2367915"/>
          </a:xfrm>
          <a:custGeom>
            <a:avLst/>
            <a:gdLst/>
            <a:ahLst/>
            <a:cxnLst/>
            <a:rect l="l" t="t" r="r" b="b"/>
            <a:pathLst>
              <a:path w="432435" h="2367915">
                <a:moveTo>
                  <a:pt x="0" y="0"/>
                </a:moveTo>
                <a:lnTo>
                  <a:pt x="432054" y="0"/>
                </a:lnTo>
                <a:lnTo>
                  <a:pt x="432054" y="2367915"/>
                </a:lnTo>
                <a:lnTo>
                  <a:pt x="0" y="236791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9703438-5D33-17BE-E1C1-1710CC974AD0}"/>
              </a:ext>
            </a:extLst>
          </p:cNvPr>
          <p:cNvSpPr/>
          <p:nvPr/>
        </p:nvSpPr>
        <p:spPr>
          <a:xfrm>
            <a:off x="8391904" y="2907790"/>
            <a:ext cx="432434" cy="280670"/>
          </a:xfrm>
          <a:custGeom>
            <a:avLst/>
            <a:gdLst/>
            <a:ahLst/>
            <a:cxnLst/>
            <a:rect l="l" t="t" r="r" b="b"/>
            <a:pathLst>
              <a:path w="432434" h="280669">
                <a:moveTo>
                  <a:pt x="0" y="0"/>
                </a:moveTo>
                <a:lnTo>
                  <a:pt x="432054" y="0"/>
                </a:lnTo>
                <a:lnTo>
                  <a:pt x="432054" y="280415"/>
                </a:lnTo>
                <a:lnTo>
                  <a:pt x="0" y="28041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89515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Forward &amp; Back Prop.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1C068A7-6C91-81FA-ED85-C65D64F8B4B7}"/>
              </a:ext>
            </a:extLst>
          </p:cNvPr>
          <p:cNvSpPr/>
          <p:nvPr/>
        </p:nvSpPr>
        <p:spPr>
          <a:xfrm>
            <a:off x="2529703" y="1331525"/>
            <a:ext cx="7037251" cy="3583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5">
            <a:extLst>
              <a:ext uri="{FF2B5EF4-FFF2-40B4-BE49-F238E27FC236}">
                <a16:creationId xmlns:a16="http://schemas.microsoft.com/office/drawing/2014/main" id="{5AAA8A50-1D04-99CE-79ED-C4E26056D5F6}"/>
              </a:ext>
            </a:extLst>
          </p:cNvPr>
          <p:cNvSpPr/>
          <p:nvPr/>
        </p:nvSpPr>
        <p:spPr>
          <a:xfrm>
            <a:off x="4995854" y="5943797"/>
            <a:ext cx="63500" cy="12700"/>
          </a:xfrm>
          <a:custGeom>
            <a:avLst/>
            <a:gdLst/>
            <a:ahLst/>
            <a:cxnLst/>
            <a:rect l="l" t="t" r="r" b="b"/>
            <a:pathLst>
              <a:path w="63500" h="12700">
                <a:moveTo>
                  <a:pt x="0" y="12700"/>
                </a:moveTo>
                <a:lnTo>
                  <a:pt x="62992" y="12700"/>
                </a:lnTo>
                <a:lnTo>
                  <a:pt x="6299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">
            <a:extLst>
              <a:ext uri="{FF2B5EF4-FFF2-40B4-BE49-F238E27FC236}">
                <a16:creationId xmlns:a16="http://schemas.microsoft.com/office/drawing/2014/main" id="{939ED172-4FE6-6EDE-DCAF-501D81B10B16}"/>
              </a:ext>
            </a:extLst>
          </p:cNvPr>
          <p:cNvSpPr/>
          <p:nvPr/>
        </p:nvSpPr>
        <p:spPr>
          <a:xfrm>
            <a:off x="5047225" y="5129727"/>
            <a:ext cx="0" cy="814069"/>
          </a:xfrm>
          <a:custGeom>
            <a:avLst/>
            <a:gdLst/>
            <a:ahLst/>
            <a:cxnLst/>
            <a:rect l="l" t="t" r="r" b="b"/>
            <a:pathLst>
              <a:path h="814070">
                <a:moveTo>
                  <a:pt x="0" y="0"/>
                </a:moveTo>
                <a:lnTo>
                  <a:pt x="0" y="814070"/>
                </a:lnTo>
              </a:path>
            </a:pathLst>
          </a:custGeom>
          <a:ln w="232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">
            <a:extLst>
              <a:ext uri="{FF2B5EF4-FFF2-40B4-BE49-F238E27FC236}">
                <a16:creationId xmlns:a16="http://schemas.microsoft.com/office/drawing/2014/main" id="{24F6C7F5-1612-1DFC-577B-B0DC186CDA27}"/>
              </a:ext>
            </a:extLst>
          </p:cNvPr>
          <p:cNvSpPr/>
          <p:nvPr/>
        </p:nvSpPr>
        <p:spPr>
          <a:xfrm>
            <a:off x="4995854" y="5118297"/>
            <a:ext cx="63500" cy="11430"/>
          </a:xfrm>
          <a:custGeom>
            <a:avLst/>
            <a:gdLst/>
            <a:ahLst/>
            <a:cxnLst/>
            <a:rect l="l" t="t" r="r" b="b"/>
            <a:pathLst>
              <a:path w="63500" h="11429">
                <a:moveTo>
                  <a:pt x="0" y="11430"/>
                </a:moveTo>
                <a:lnTo>
                  <a:pt x="62992" y="11430"/>
                </a:lnTo>
                <a:lnTo>
                  <a:pt x="6299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8">
            <a:extLst>
              <a:ext uri="{FF2B5EF4-FFF2-40B4-BE49-F238E27FC236}">
                <a16:creationId xmlns:a16="http://schemas.microsoft.com/office/drawing/2014/main" id="{EF4552C4-D1E7-8F9B-99E9-E3EE85C49659}"/>
              </a:ext>
            </a:extLst>
          </p:cNvPr>
          <p:cNvSpPr/>
          <p:nvPr/>
        </p:nvSpPr>
        <p:spPr>
          <a:xfrm>
            <a:off x="2780453" y="5943797"/>
            <a:ext cx="63500" cy="12700"/>
          </a:xfrm>
          <a:custGeom>
            <a:avLst/>
            <a:gdLst/>
            <a:ahLst/>
            <a:cxnLst/>
            <a:rect l="l" t="t" r="r" b="b"/>
            <a:pathLst>
              <a:path w="63500" h="12700">
                <a:moveTo>
                  <a:pt x="0" y="12700"/>
                </a:moveTo>
                <a:lnTo>
                  <a:pt x="62952" y="12700"/>
                </a:lnTo>
                <a:lnTo>
                  <a:pt x="6295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9">
            <a:extLst>
              <a:ext uri="{FF2B5EF4-FFF2-40B4-BE49-F238E27FC236}">
                <a16:creationId xmlns:a16="http://schemas.microsoft.com/office/drawing/2014/main" id="{9C2C34B0-AF16-4E01-7EEF-8CC298FDB4F9}"/>
              </a:ext>
            </a:extLst>
          </p:cNvPr>
          <p:cNvSpPr/>
          <p:nvPr/>
        </p:nvSpPr>
        <p:spPr>
          <a:xfrm>
            <a:off x="2792060" y="5129727"/>
            <a:ext cx="0" cy="814069"/>
          </a:xfrm>
          <a:custGeom>
            <a:avLst/>
            <a:gdLst/>
            <a:ahLst/>
            <a:cxnLst/>
            <a:rect l="l" t="t" r="r" b="b"/>
            <a:pathLst>
              <a:path h="814070">
                <a:moveTo>
                  <a:pt x="0" y="0"/>
                </a:moveTo>
                <a:lnTo>
                  <a:pt x="0" y="814070"/>
                </a:lnTo>
              </a:path>
            </a:pathLst>
          </a:custGeom>
          <a:ln w="23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0">
            <a:extLst>
              <a:ext uri="{FF2B5EF4-FFF2-40B4-BE49-F238E27FC236}">
                <a16:creationId xmlns:a16="http://schemas.microsoft.com/office/drawing/2014/main" id="{F8832FA1-81B3-0869-9607-2445B7C304BF}"/>
              </a:ext>
            </a:extLst>
          </p:cNvPr>
          <p:cNvSpPr/>
          <p:nvPr/>
        </p:nvSpPr>
        <p:spPr>
          <a:xfrm>
            <a:off x="2780453" y="5118297"/>
            <a:ext cx="63500" cy="11430"/>
          </a:xfrm>
          <a:custGeom>
            <a:avLst/>
            <a:gdLst/>
            <a:ahLst/>
            <a:cxnLst/>
            <a:rect l="l" t="t" r="r" b="b"/>
            <a:pathLst>
              <a:path w="63500" h="11429">
                <a:moveTo>
                  <a:pt x="0" y="11430"/>
                </a:moveTo>
                <a:lnTo>
                  <a:pt x="62952" y="11430"/>
                </a:lnTo>
                <a:lnTo>
                  <a:pt x="6295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1">
            <a:extLst>
              <a:ext uri="{FF2B5EF4-FFF2-40B4-BE49-F238E27FC236}">
                <a16:creationId xmlns:a16="http://schemas.microsoft.com/office/drawing/2014/main" id="{518AD455-460C-6688-2B93-2026DBE72EC4}"/>
              </a:ext>
            </a:extLst>
          </p:cNvPr>
          <p:cNvSpPr txBox="1"/>
          <p:nvPr/>
        </p:nvSpPr>
        <p:spPr>
          <a:xfrm>
            <a:off x="2835482" y="5097470"/>
            <a:ext cx="379730" cy="821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75"/>
              </a:lnSpc>
              <a:spcBef>
                <a:spcPts val="100"/>
              </a:spcBef>
            </a:pPr>
            <a:r>
              <a:rPr sz="2700" baseline="9259" dirty="0">
                <a:latin typeface="Cambria Math"/>
                <a:cs typeface="Cambria Math"/>
              </a:rPr>
              <a:t>𝑤</a:t>
            </a:r>
            <a:r>
              <a:rPr sz="1300" dirty="0">
                <a:latin typeface="Cambria Math"/>
                <a:cs typeface="Cambria Math"/>
              </a:rPr>
              <a:t>𝑜𝑜</a:t>
            </a:r>
            <a:endParaRPr sz="1300">
              <a:latin typeface="Cambria Math"/>
              <a:cs typeface="Cambria Math"/>
            </a:endParaRPr>
          </a:p>
          <a:p>
            <a:pPr marL="15240">
              <a:lnSpc>
                <a:spcPts val="2050"/>
              </a:lnSpc>
            </a:pPr>
            <a:r>
              <a:rPr sz="2700" spc="-22" baseline="9259" dirty="0">
                <a:latin typeface="Cambria Math"/>
                <a:cs typeface="Cambria Math"/>
              </a:rPr>
              <a:t>𝑤</a:t>
            </a:r>
            <a:r>
              <a:rPr sz="1300" spc="-5" dirty="0">
                <a:latin typeface="Cambria Math"/>
                <a:cs typeface="Cambria Math"/>
              </a:rPr>
              <a:t>10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35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20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9" name="object 12">
            <a:extLst>
              <a:ext uri="{FF2B5EF4-FFF2-40B4-BE49-F238E27FC236}">
                <a16:creationId xmlns:a16="http://schemas.microsoft.com/office/drawing/2014/main" id="{F778A42E-08E8-B067-AF62-1FE598D15414}"/>
              </a:ext>
            </a:extLst>
          </p:cNvPr>
          <p:cNvSpPr txBox="1"/>
          <p:nvPr/>
        </p:nvSpPr>
        <p:spPr>
          <a:xfrm>
            <a:off x="3428293" y="5103565"/>
            <a:ext cx="38227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0" baseline="9259" dirty="0">
                <a:latin typeface="Cambria Math"/>
                <a:cs typeface="Cambria Math"/>
              </a:rPr>
              <a:t>𝑤</a:t>
            </a:r>
            <a:r>
              <a:rPr sz="1300" spc="10" dirty="0">
                <a:latin typeface="Cambria Math"/>
                <a:cs typeface="Cambria Math"/>
              </a:rPr>
              <a:t>01</a:t>
            </a:r>
            <a:endParaRPr sz="1300">
              <a:latin typeface="Cambria Math"/>
              <a:cs typeface="Cambria Math"/>
            </a:endParaRPr>
          </a:p>
          <a:p>
            <a:pPr marL="13335">
              <a:lnSpc>
                <a:spcPts val="2125"/>
              </a:lnSpc>
              <a:spcBef>
                <a:spcPts val="45"/>
              </a:spcBef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-5" dirty="0">
                <a:latin typeface="Cambria Math"/>
                <a:cs typeface="Cambria Math"/>
              </a:rPr>
              <a:t>11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25"/>
              </a:lnSpc>
            </a:pPr>
            <a:r>
              <a:rPr sz="2700" spc="0" baseline="9259" dirty="0">
                <a:latin typeface="Cambria Math"/>
                <a:cs typeface="Cambria Math"/>
              </a:rPr>
              <a:t>𝑤</a:t>
            </a:r>
            <a:r>
              <a:rPr sz="1300" spc="10" dirty="0">
                <a:latin typeface="Cambria Math"/>
                <a:cs typeface="Cambria Math"/>
              </a:rPr>
              <a:t>21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0" name="object 13">
            <a:extLst>
              <a:ext uri="{FF2B5EF4-FFF2-40B4-BE49-F238E27FC236}">
                <a16:creationId xmlns:a16="http://schemas.microsoft.com/office/drawing/2014/main" id="{EC6CF84C-5E43-034A-02AE-C191460C2A8C}"/>
              </a:ext>
            </a:extLst>
          </p:cNvPr>
          <p:cNvSpPr txBox="1"/>
          <p:nvPr/>
        </p:nvSpPr>
        <p:spPr>
          <a:xfrm>
            <a:off x="4019986" y="5070038"/>
            <a:ext cx="37973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02</a:t>
            </a:r>
            <a:endParaRPr sz="1300">
              <a:latin typeface="Cambria Math"/>
              <a:cs typeface="Cambria Math"/>
            </a:endParaRPr>
          </a:p>
          <a:p>
            <a:pPr marL="18415">
              <a:lnSpc>
                <a:spcPts val="2135"/>
              </a:lnSpc>
              <a:spcBef>
                <a:spcPts val="25"/>
              </a:spcBef>
            </a:pPr>
            <a:r>
              <a:rPr sz="2700" spc="-22" baseline="9259" dirty="0">
                <a:latin typeface="Cambria Math"/>
                <a:cs typeface="Cambria Math"/>
              </a:rPr>
              <a:t>𝑤</a:t>
            </a:r>
            <a:r>
              <a:rPr sz="1300" spc="-5" dirty="0"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35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22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1" name="object 14">
            <a:extLst>
              <a:ext uri="{FF2B5EF4-FFF2-40B4-BE49-F238E27FC236}">
                <a16:creationId xmlns:a16="http://schemas.microsoft.com/office/drawing/2014/main" id="{60023B0A-A053-93A0-CBE2-FDF2CB0084F6}"/>
              </a:ext>
            </a:extLst>
          </p:cNvPr>
          <p:cNvSpPr txBox="1"/>
          <p:nvPr/>
        </p:nvSpPr>
        <p:spPr>
          <a:xfrm>
            <a:off x="4612822" y="5070038"/>
            <a:ext cx="37973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03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35"/>
              </a:lnSpc>
              <a:spcBef>
                <a:spcPts val="25"/>
              </a:spcBef>
            </a:pPr>
            <a:r>
              <a:rPr sz="2700" spc="-15" baseline="9259" dirty="0">
                <a:latin typeface="Cambria Math"/>
                <a:cs typeface="Cambria Math"/>
              </a:rPr>
              <a:t>𝑤</a:t>
            </a:r>
            <a:r>
              <a:rPr sz="1300" dirty="0">
                <a:latin typeface="Cambria Math"/>
                <a:cs typeface="Cambria Math"/>
              </a:rPr>
              <a:t>13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35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23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2" name="object 15">
            <a:extLst>
              <a:ext uri="{FF2B5EF4-FFF2-40B4-BE49-F238E27FC236}">
                <a16:creationId xmlns:a16="http://schemas.microsoft.com/office/drawing/2014/main" id="{F5B80EBF-B905-C25A-896C-3554D7671669}"/>
              </a:ext>
            </a:extLst>
          </p:cNvPr>
          <p:cNvSpPr/>
          <p:nvPr/>
        </p:nvSpPr>
        <p:spPr>
          <a:xfrm>
            <a:off x="9307630" y="6107627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40" h="12700">
                <a:moveTo>
                  <a:pt x="0" y="12699"/>
                </a:moveTo>
                <a:lnTo>
                  <a:pt x="65786" y="12699"/>
                </a:lnTo>
                <a:lnTo>
                  <a:pt x="6578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16">
            <a:extLst>
              <a:ext uri="{FF2B5EF4-FFF2-40B4-BE49-F238E27FC236}">
                <a16:creationId xmlns:a16="http://schemas.microsoft.com/office/drawing/2014/main" id="{C1024DDE-06B4-4DFA-8A6D-D68C7DC230D1}"/>
              </a:ext>
            </a:extLst>
          </p:cNvPr>
          <p:cNvSpPr/>
          <p:nvPr/>
        </p:nvSpPr>
        <p:spPr>
          <a:xfrm>
            <a:off x="9361161" y="5156397"/>
            <a:ext cx="0" cy="951230"/>
          </a:xfrm>
          <a:custGeom>
            <a:avLst/>
            <a:gdLst/>
            <a:ahLst/>
            <a:cxnLst/>
            <a:rect l="l" t="t" r="r" b="b"/>
            <a:pathLst>
              <a:path h="951229">
                <a:moveTo>
                  <a:pt x="0" y="0"/>
                </a:moveTo>
                <a:lnTo>
                  <a:pt x="0" y="951230"/>
                </a:lnTo>
              </a:path>
            </a:pathLst>
          </a:custGeom>
          <a:ln w="245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7">
            <a:extLst>
              <a:ext uri="{FF2B5EF4-FFF2-40B4-BE49-F238E27FC236}">
                <a16:creationId xmlns:a16="http://schemas.microsoft.com/office/drawing/2014/main" id="{D5E13DAE-D79F-7558-E558-FCC7D550BC1F}"/>
              </a:ext>
            </a:extLst>
          </p:cNvPr>
          <p:cNvSpPr/>
          <p:nvPr/>
        </p:nvSpPr>
        <p:spPr>
          <a:xfrm>
            <a:off x="9307630" y="5143697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40" h="12700">
                <a:moveTo>
                  <a:pt x="0" y="12700"/>
                </a:moveTo>
                <a:lnTo>
                  <a:pt x="65786" y="12700"/>
                </a:lnTo>
                <a:lnTo>
                  <a:pt x="6578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8">
            <a:extLst>
              <a:ext uri="{FF2B5EF4-FFF2-40B4-BE49-F238E27FC236}">
                <a16:creationId xmlns:a16="http://schemas.microsoft.com/office/drawing/2014/main" id="{AB68C419-9360-4B18-B3B3-CFD0DBF653F0}"/>
              </a:ext>
            </a:extLst>
          </p:cNvPr>
          <p:cNvSpPr/>
          <p:nvPr/>
        </p:nvSpPr>
        <p:spPr>
          <a:xfrm>
            <a:off x="8274993" y="6107627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699"/>
                </a:moveTo>
                <a:lnTo>
                  <a:pt x="65787" y="12699"/>
                </a:lnTo>
                <a:lnTo>
                  <a:pt x="65787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9">
            <a:extLst>
              <a:ext uri="{FF2B5EF4-FFF2-40B4-BE49-F238E27FC236}">
                <a16:creationId xmlns:a16="http://schemas.microsoft.com/office/drawing/2014/main" id="{9F15CB5D-7CFF-88B1-FF11-A5F978C38952}"/>
              </a:ext>
            </a:extLst>
          </p:cNvPr>
          <p:cNvSpPr/>
          <p:nvPr/>
        </p:nvSpPr>
        <p:spPr>
          <a:xfrm>
            <a:off x="8287249" y="5156397"/>
            <a:ext cx="0" cy="951230"/>
          </a:xfrm>
          <a:custGeom>
            <a:avLst/>
            <a:gdLst/>
            <a:ahLst/>
            <a:cxnLst/>
            <a:rect l="l" t="t" r="r" b="b"/>
            <a:pathLst>
              <a:path h="951229">
                <a:moveTo>
                  <a:pt x="0" y="0"/>
                </a:moveTo>
                <a:lnTo>
                  <a:pt x="0" y="951230"/>
                </a:lnTo>
              </a:path>
            </a:pathLst>
          </a:custGeom>
          <a:ln w="245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0">
            <a:extLst>
              <a:ext uri="{FF2B5EF4-FFF2-40B4-BE49-F238E27FC236}">
                <a16:creationId xmlns:a16="http://schemas.microsoft.com/office/drawing/2014/main" id="{FAB10A01-703E-6321-3F10-62DFD532F99A}"/>
              </a:ext>
            </a:extLst>
          </p:cNvPr>
          <p:cNvSpPr/>
          <p:nvPr/>
        </p:nvSpPr>
        <p:spPr>
          <a:xfrm>
            <a:off x="8274993" y="5143697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787" y="12700"/>
                </a:lnTo>
                <a:lnTo>
                  <a:pt x="6578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1">
            <a:extLst>
              <a:ext uri="{FF2B5EF4-FFF2-40B4-BE49-F238E27FC236}">
                <a16:creationId xmlns:a16="http://schemas.microsoft.com/office/drawing/2014/main" id="{5F4A5322-457A-F9E8-B70C-E2BEF27421DA}"/>
              </a:ext>
            </a:extLst>
          </p:cNvPr>
          <p:cNvSpPr txBox="1"/>
          <p:nvPr/>
        </p:nvSpPr>
        <p:spPr>
          <a:xfrm>
            <a:off x="8333793" y="5060894"/>
            <a:ext cx="37973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00</a:t>
            </a:r>
            <a:endParaRPr sz="1300">
              <a:latin typeface="Cambria Math"/>
              <a:cs typeface="Cambria Math"/>
            </a:endParaRPr>
          </a:p>
          <a:p>
            <a:pPr marL="15240">
              <a:lnSpc>
                <a:spcPts val="1955"/>
              </a:lnSpc>
            </a:pPr>
            <a:r>
              <a:rPr sz="2700" spc="-22" baseline="9259" dirty="0">
                <a:latin typeface="Cambria Math"/>
                <a:cs typeface="Cambria Math"/>
              </a:rPr>
              <a:t>𝑤</a:t>
            </a:r>
            <a:r>
              <a:rPr sz="1300" spc="-5" dirty="0">
                <a:latin typeface="Cambria Math"/>
                <a:cs typeface="Cambria Math"/>
              </a:rPr>
              <a:t>10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050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20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25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30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9" name="object 22">
            <a:extLst>
              <a:ext uri="{FF2B5EF4-FFF2-40B4-BE49-F238E27FC236}">
                <a16:creationId xmlns:a16="http://schemas.microsoft.com/office/drawing/2014/main" id="{BD7A2787-94C2-4356-161F-585A6B4F6E9B}"/>
              </a:ext>
            </a:extLst>
          </p:cNvPr>
          <p:cNvSpPr txBox="1"/>
          <p:nvPr/>
        </p:nvSpPr>
        <p:spPr>
          <a:xfrm>
            <a:off x="8926630" y="5048701"/>
            <a:ext cx="379730" cy="1086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75"/>
              </a:lnSpc>
              <a:spcBef>
                <a:spcPts val="100"/>
              </a:spcBef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01</a:t>
            </a:r>
            <a:endParaRPr sz="1300">
              <a:latin typeface="Cambria Math"/>
              <a:cs typeface="Cambria Math"/>
            </a:endParaRPr>
          </a:p>
          <a:p>
            <a:pPr marL="15240">
              <a:lnSpc>
                <a:spcPts val="2050"/>
              </a:lnSpc>
            </a:pPr>
            <a:r>
              <a:rPr sz="2700" spc="-22" baseline="9259" dirty="0">
                <a:latin typeface="Cambria Math"/>
                <a:cs typeface="Cambria Math"/>
              </a:rPr>
              <a:t>𝑤</a:t>
            </a:r>
            <a:r>
              <a:rPr sz="1300" spc="-5" dirty="0">
                <a:latin typeface="Cambria Math"/>
                <a:cs typeface="Cambria Math"/>
              </a:rPr>
              <a:t>11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00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21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25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31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0" name="object 23">
            <a:extLst>
              <a:ext uri="{FF2B5EF4-FFF2-40B4-BE49-F238E27FC236}">
                <a16:creationId xmlns:a16="http://schemas.microsoft.com/office/drawing/2014/main" id="{ABB1BC4E-65EA-29B9-178B-CE3BFAD30695}"/>
              </a:ext>
            </a:extLst>
          </p:cNvPr>
          <p:cNvSpPr txBox="1"/>
          <p:nvPr/>
        </p:nvSpPr>
        <p:spPr>
          <a:xfrm>
            <a:off x="5209849" y="5396173"/>
            <a:ext cx="132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x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91" name="object 24">
            <a:extLst>
              <a:ext uri="{FF2B5EF4-FFF2-40B4-BE49-F238E27FC236}">
                <a16:creationId xmlns:a16="http://schemas.microsoft.com/office/drawing/2014/main" id="{5C582256-F325-6FCA-A15B-DB12F6955A1F}"/>
              </a:ext>
            </a:extLst>
          </p:cNvPr>
          <p:cNvSpPr txBox="1"/>
          <p:nvPr/>
        </p:nvSpPr>
        <p:spPr>
          <a:xfrm>
            <a:off x="7948223" y="5466277"/>
            <a:ext cx="132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x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92" name="object 25">
            <a:extLst>
              <a:ext uri="{FF2B5EF4-FFF2-40B4-BE49-F238E27FC236}">
                <a16:creationId xmlns:a16="http://schemas.microsoft.com/office/drawing/2014/main" id="{05A4CDEC-B894-29A2-DE93-7921F73A592D}"/>
              </a:ext>
            </a:extLst>
          </p:cNvPr>
          <p:cNvSpPr/>
          <p:nvPr/>
        </p:nvSpPr>
        <p:spPr>
          <a:xfrm>
            <a:off x="7737275" y="6107627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699"/>
                </a:moveTo>
                <a:lnTo>
                  <a:pt x="65914" y="12699"/>
                </a:lnTo>
                <a:lnTo>
                  <a:pt x="65914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6">
            <a:extLst>
              <a:ext uri="{FF2B5EF4-FFF2-40B4-BE49-F238E27FC236}">
                <a16:creationId xmlns:a16="http://schemas.microsoft.com/office/drawing/2014/main" id="{2F99F50E-9962-32D4-0B9F-033150F00843}"/>
              </a:ext>
            </a:extLst>
          </p:cNvPr>
          <p:cNvSpPr/>
          <p:nvPr/>
        </p:nvSpPr>
        <p:spPr>
          <a:xfrm>
            <a:off x="7790870" y="5156397"/>
            <a:ext cx="0" cy="951230"/>
          </a:xfrm>
          <a:custGeom>
            <a:avLst/>
            <a:gdLst/>
            <a:ahLst/>
            <a:cxnLst/>
            <a:rect l="l" t="t" r="r" b="b"/>
            <a:pathLst>
              <a:path h="951229">
                <a:moveTo>
                  <a:pt x="0" y="0"/>
                </a:moveTo>
                <a:lnTo>
                  <a:pt x="0" y="951230"/>
                </a:lnTo>
              </a:path>
            </a:pathLst>
          </a:custGeom>
          <a:ln w="246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27">
            <a:extLst>
              <a:ext uri="{FF2B5EF4-FFF2-40B4-BE49-F238E27FC236}">
                <a16:creationId xmlns:a16="http://schemas.microsoft.com/office/drawing/2014/main" id="{DD7771FF-5805-1282-3382-3165C2387AF8}"/>
              </a:ext>
            </a:extLst>
          </p:cNvPr>
          <p:cNvSpPr/>
          <p:nvPr/>
        </p:nvSpPr>
        <p:spPr>
          <a:xfrm>
            <a:off x="7737275" y="5143697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4" y="12700"/>
                </a:lnTo>
                <a:lnTo>
                  <a:pt x="6591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28">
            <a:extLst>
              <a:ext uri="{FF2B5EF4-FFF2-40B4-BE49-F238E27FC236}">
                <a16:creationId xmlns:a16="http://schemas.microsoft.com/office/drawing/2014/main" id="{1A6E5824-A765-3C9B-7B95-4BC242E52DBC}"/>
              </a:ext>
            </a:extLst>
          </p:cNvPr>
          <p:cNvSpPr/>
          <p:nvPr/>
        </p:nvSpPr>
        <p:spPr>
          <a:xfrm>
            <a:off x="5518967" y="6107627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699"/>
                </a:moveTo>
                <a:lnTo>
                  <a:pt x="65914" y="12699"/>
                </a:lnTo>
                <a:lnTo>
                  <a:pt x="65914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29">
            <a:extLst>
              <a:ext uri="{FF2B5EF4-FFF2-40B4-BE49-F238E27FC236}">
                <a16:creationId xmlns:a16="http://schemas.microsoft.com/office/drawing/2014/main" id="{D673E894-E8B3-7BA7-2755-AA2D17AC7143}"/>
              </a:ext>
            </a:extLst>
          </p:cNvPr>
          <p:cNvSpPr/>
          <p:nvPr/>
        </p:nvSpPr>
        <p:spPr>
          <a:xfrm>
            <a:off x="5531222" y="5156397"/>
            <a:ext cx="0" cy="951230"/>
          </a:xfrm>
          <a:custGeom>
            <a:avLst/>
            <a:gdLst/>
            <a:ahLst/>
            <a:cxnLst/>
            <a:rect l="l" t="t" r="r" b="b"/>
            <a:pathLst>
              <a:path h="951229">
                <a:moveTo>
                  <a:pt x="0" y="0"/>
                </a:moveTo>
                <a:lnTo>
                  <a:pt x="0" y="951230"/>
                </a:lnTo>
              </a:path>
            </a:pathLst>
          </a:custGeom>
          <a:ln w="24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0">
            <a:extLst>
              <a:ext uri="{FF2B5EF4-FFF2-40B4-BE49-F238E27FC236}">
                <a16:creationId xmlns:a16="http://schemas.microsoft.com/office/drawing/2014/main" id="{39DC73D9-0013-3B95-ACAF-971A9FB9FCF0}"/>
              </a:ext>
            </a:extLst>
          </p:cNvPr>
          <p:cNvSpPr/>
          <p:nvPr/>
        </p:nvSpPr>
        <p:spPr>
          <a:xfrm>
            <a:off x="5518967" y="5143697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4" y="12700"/>
                </a:lnTo>
                <a:lnTo>
                  <a:pt x="6591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1">
            <a:extLst>
              <a:ext uri="{FF2B5EF4-FFF2-40B4-BE49-F238E27FC236}">
                <a16:creationId xmlns:a16="http://schemas.microsoft.com/office/drawing/2014/main" id="{F47D3AFB-4AAA-153A-31FB-5EC73085EC84}"/>
              </a:ext>
            </a:extLst>
          </p:cNvPr>
          <p:cNvSpPr txBox="1"/>
          <p:nvPr/>
        </p:nvSpPr>
        <p:spPr>
          <a:xfrm>
            <a:off x="5579036" y="5076134"/>
            <a:ext cx="37973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9"/>
              </a:lnSpc>
              <a:spcBef>
                <a:spcPts val="100"/>
              </a:spcBef>
            </a:pPr>
            <a:r>
              <a:rPr sz="2700" baseline="9259" dirty="0">
                <a:latin typeface="Cambria Math"/>
                <a:cs typeface="Cambria Math"/>
              </a:rPr>
              <a:t>𝑤</a:t>
            </a:r>
            <a:r>
              <a:rPr sz="1300" dirty="0">
                <a:latin typeface="Cambria Math"/>
                <a:cs typeface="Cambria Math"/>
              </a:rPr>
              <a:t>𝑜𝑜</a:t>
            </a:r>
            <a:endParaRPr sz="1300">
              <a:latin typeface="Cambria Math"/>
              <a:cs typeface="Cambria Math"/>
            </a:endParaRPr>
          </a:p>
          <a:p>
            <a:pPr marL="13335">
              <a:lnSpc>
                <a:spcPts val="1955"/>
              </a:lnSpc>
            </a:pPr>
            <a:r>
              <a:rPr sz="2700" spc="-15" baseline="9259" dirty="0">
                <a:latin typeface="Cambria Math"/>
                <a:cs typeface="Cambria Math"/>
              </a:rPr>
              <a:t>𝑤</a:t>
            </a:r>
            <a:r>
              <a:rPr sz="1300" dirty="0">
                <a:latin typeface="Cambria Math"/>
                <a:cs typeface="Cambria Math"/>
              </a:rPr>
              <a:t>10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039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20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25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30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9" name="object 32">
            <a:extLst>
              <a:ext uri="{FF2B5EF4-FFF2-40B4-BE49-F238E27FC236}">
                <a16:creationId xmlns:a16="http://schemas.microsoft.com/office/drawing/2014/main" id="{E4DF81CF-0364-9B21-8ADC-7DFADA79FBD7}"/>
              </a:ext>
            </a:extLst>
          </p:cNvPr>
          <p:cNvSpPr txBox="1"/>
          <p:nvPr/>
        </p:nvSpPr>
        <p:spPr>
          <a:xfrm>
            <a:off x="6170350" y="5085277"/>
            <a:ext cx="379730" cy="107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90"/>
              </a:lnSpc>
              <a:spcBef>
                <a:spcPts val="100"/>
              </a:spcBef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01</a:t>
            </a:r>
            <a:endParaRPr sz="1300">
              <a:latin typeface="Cambria Math"/>
              <a:cs typeface="Cambria Math"/>
            </a:endParaRPr>
          </a:p>
          <a:p>
            <a:pPr marL="14604">
              <a:lnSpc>
                <a:spcPts val="2005"/>
              </a:lnSpc>
            </a:pPr>
            <a:r>
              <a:rPr sz="2700" spc="-15" baseline="9259" dirty="0">
                <a:latin typeface="Cambria Math"/>
                <a:cs typeface="Cambria Math"/>
              </a:rPr>
              <a:t>𝑤</a:t>
            </a:r>
            <a:r>
              <a:rPr sz="1300" dirty="0">
                <a:latin typeface="Cambria Math"/>
                <a:cs typeface="Cambria Math"/>
              </a:rPr>
              <a:t>11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039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21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25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31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0" name="object 33">
            <a:extLst>
              <a:ext uri="{FF2B5EF4-FFF2-40B4-BE49-F238E27FC236}">
                <a16:creationId xmlns:a16="http://schemas.microsoft.com/office/drawing/2014/main" id="{3EC35524-9BC2-749F-DC17-B40650B03545}"/>
              </a:ext>
            </a:extLst>
          </p:cNvPr>
          <p:cNvSpPr txBox="1"/>
          <p:nvPr/>
        </p:nvSpPr>
        <p:spPr>
          <a:xfrm>
            <a:off x="6763186" y="5048701"/>
            <a:ext cx="381000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02</a:t>
            </a:r>
            <a:endParaRPr sz="1300">
              <a:latin typeface="Cambria Math"/>
              <a:cs typeface="Cambria Math"/>
            </a:endParaRPr>
          </a:p>
          <a:p>
            <a:pPr marL="17145">
              <a:lnSpc>
                <a:spcPts val="2125"/>
              </a:lnSpc>
              <a:spcBef>
                <a:spcPts val="45"/>
              </a:spcBef>
            </a:pPr>
            <a:r>
              <a:rPr sz="2700" spc="-15" baseline="9259" dirty="0">
                <a:latin typeface="Cambria Math"/>
                <a:cs typeface="Cambria Math"/>
              </a:rPr>
              <a:t>𝑤</a:t>
            </a:r>
            <a:r>
              <a:rPr sz="1300" dirty="0"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00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22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35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32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1" name="object 34">
            <a:extLst>
              <a:ext uri="{FF2B5EF4-FFF2-40B4-BE49-F238E27FC236}">
                <a16:creationId xmlns:a16="http://schemas.microsoft.com/office/drawing/2014/main" id="{899BA9D8-AC65-BA12-7F83-F95B9C411FDE}"/>
              </a:ext>
            </a:extLst>
          </p:cNvPr>
          <p:cNvSpPr txBox="1"/>
          <p:nvPr/>
        </p:nvSpPr>
        <p:spPr>
          <a:xfrm>
            <a:off x="7356274" y="5048701"/>
            <a:ext cx="379730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03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2700" spc="-15" baseline="9259" dirty="0">
                <a:latin typeface="Cambria Math"/>
                <a:cs typeface="Cambria Math"/>
              </a:rPr>
              <a:t>𝑤</a:t>
            </a:r>
            <a:r>
              <a:rPr sz="1300" spc="-10" dirty="0">
                <a:latin typeface="Cambria Math"/>
                <a:cs typeface="Cambria Math"/>
              </a:rPr>
              <a:t>13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00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23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135"/>
              </a:lnSpc>
            </a:pPr>
            <a:r>
              <a:rPr sz="2700" spc="-7" baseline="9259" dirty="0">
                <a:latin typeface="Cambria Math"/>
                <a:cs typeface="Cambria Math"/>
              </a:rPr>
              <a:t>𝑤</a:t>
            </a:r>
            <a:r>
              <a:rPr sz="1300" spc="5" dirty="0">
                <a:latin typeface="Cambria Math"/>
                <a:cs typeface="Cambria Math"/>
              </a:rPr>
              <a:t>33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2" name="object 35">
            <a:extLst>
              <a:ext uri="{FF2B5EF4-FFF2-40B4-BE49-F238E27FC236}">
                <a16:creationId xmlns:a16="http://schemas.microsoft.com/office/drawing/2014/main" id="{FB378E34-6582-024D-FFD5-1C6B5760BA39}"/>
              </a:ext>
            </a:extLst>
          </p:cNvPr>
          <p:cNvSpPr txBox="1"/>
          <p:nvPr/>
        </p:nvSpPr>
        <p:spPr>
          <a:xfrm>
            <a:off x="3623872" y="6284408"/>
            <a:ext cx="384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3</a:t>
            </a:r>
            <a:r>
              <a:rPr sz="1800" spc="0" dirty="0">
                <a:latin typeface="맑은 고딕"/>
                <a:cs typeface="맑은 고딕"/>
              </a:rPr>
              <a:t>x</a:t>
            </a: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3" name="object 36">
            <a:extLst>
              <a:ext uri="{FF2B5EF4-FFF2-40B4-BE49-F238E27FC236}">
                <a16:creationId xmlns:a16="http://schemas.microsoft.com/office/drawing/2014/main" id="{2A2DE5FB-A03A-893E-53B1-31954E218731}"/>
              </a:ext>
            </a:extLst>
          </p:cNvPr>
          <p:cNvSpPr txBox="1"/>
          <p:nvPr/>
        </p:nvSpPr>
        <p:spPr>
          <a:xfrm>
            <a:off x="6379645" y="6284408"/>
            <a:ext cx="383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4</a:t>
            </a:r>
            <a:r>
              <a:rPr sz="1800" dirty="0">
                <a:latin typeface="맑은 고딕"/>
                <a:cs typeface="맑은 고딕"/>
              </a:rPr>
              <a:t>x4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4" name="object 37">
            <a:extLst>
              <a:ext uri="{FF2B5EF4-FFF2-40B4-BE49-F238E27FC236}">
                <a16:creationId xmlns:a16="http://schemas.microsoft.com/office/drawing/2014/main" id="{3095F693-80C7-0EA7-EEDB-63EDA6D1A15F}"/>
              </a:ext>
            </a:extLst>
          </p:cNvPr>
          <p:cNvSpPr txBox="1"/>
          <p:nvPr/>
        </p:nvSpPr>
        <p:spPr>
          <a:xfrm>
            <a:off x="8542455" y="6284408"/>
            <a:ext cx="384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4</a:t>
            </a:r>
            <a:r>
              <a:rPr sz="1800" spc="0" dirty="0">
                <a:latin typeface="맑은 고딕"/>
                <a:cs typeface="맑은 고딕"/>
              </a:rPr>
              <a:t>x</a:t>
            </a: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84027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 err="1"/>
              <a:t>뉴럴</a:t>
            </a:r>
            <a:r>
              <a:rPr lang="ko-KR" altLang="en-US" dirty="0"/>
              <a:t> 네트워크의 기본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09EA92BD-F1CF-4413-331B-60B3FD8AE830}"/>
              </a:ext>
            </a:extLst>
          </p:cNvPr>
          <p:cNvSpPr/>
          <p:nvPr/>
        </p:nvSpPr>
        <p:spPr>
          <a:xfrm>
            <a:off x="2862530" y="2160577"/>
            <a:ext cx="5585195" cy="3398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7703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 err="1"/>
              <a:t>뉴럴</a:t>
            </a:r>
            <a:r>
              <a:rPr lang="ko-KR" altLang="en-US" dirty="0"/>
              <a:t> 네트워크의 기본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만약 </a:t>
            </a:r>
            <a:r>
              <a:rPr lang="en-US" altLang="ko-KR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activation function</a:t>
            </a: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이 없다면 아래의 식은 결국 </a:t>
            </a:r>
            <a:r>
              <a:rPr lang="en-US" altLang="ko-KR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linear function.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/>
              <a:t>activation function</a:t>
            </a:r>
            <a:r>
              <a:rPr lang="ko-KR" altLang="en-US" dirty="0"/>
              <a:t>으로 </a:t>
            </a:r>
            <a:r>
              <a:rPr lang="en-US" altLang="ko-KR" dirty="0"/>
              <a:t>non-linearity</a:t>
            </a:r>
            <a:r>
              <a:rPr lang="ko-KR" altLang="en-US" dirty="0"/>
              <a:t>를 추가해야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8B413B-4A06-E293-6BFF-E7FA2497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3038475"/>
            <a:ext cx="84105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186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/>
              <a:t>활성화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4081124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어떤 </a:t>
            </a:r>
            <a:r>
              <a:rPr lang="en-US" altLang="ko-KR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Activation </a:t>
            </a:r>
            <a:r>
              <a:rPr lang="en-US" altLang="ko-KR" sz="2800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functio</a:t>
            </a: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을 </a:t>
            </a:r>
            <a:r>
              <a:rPr lang="ko-KR" altLang="en-US" sz="2800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써야할까</a:t>
            </a:r>
            <a:r>
              <a:rPr lang="en-US" altLang="ko-KR" sz="2800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?</a:t>
            </a:r>
            <a:endParaRPr lang="ko-KR" alt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ACF6324-21C1-DF9B-256D-74ED66DAFF9C}"/>
              </a:ext>
            </a:extLst>
          </p:cNvPr>
          <p:cNvSpPr/>
          <p:nvPr/>
        </p:nvSpPr>
        <p:spPr>
          <a:xfrm>
            <a:off x="4863989" y="1013079"/>
            <a:ext cx="7121182" cy="5159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6814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/>
              <a:t>딥러닝 등장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6302264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예시</a:t>
            </a:r>
            <a:endParaRPr lang="ko-KR" alt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56C883F-9F73-42E9-4FC6-309985BC41AD}"/>
              </a:ext>
            </a:extLst>
          </p:cNvPr>
          <p:cNvSpPr/>
          <p:nvPr/>
        </p:nvSpPr>
        <p:spPr>
          <a:xfrm>
            <a:off x="889270" y="2067620"/>
            <a:ext cx="5331915" cy="4014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11238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/>
              <a:t>딥러닝 등장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6302264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예시</a:t>
            </a:r>
            <a:endParaRPr lang="ko-KR" alt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56C883F-9F73-42E9-4FC6-309985BC41AD}"/>
              </a:ext>
            </a:extLst>
          </p:cNvPr>
          <p:cNvSpPr/>
          <p:nvPr/>
        </p:nvSpPr>
        <p:spPr>
          <a:xfrm>
            <a:off x="889270" y="2067620"/>
            <a:ext cx="5331915" cy="4014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FE5DA80-6586-6E9C-33F0-D9411AA5845B}"/>
              </a:ext>
            </a:extLst>
          </p:cNvPr>
          <p:cNvSpPr/>
          <p:nvPr/>
        </p:nvSpPr>
        <p:spPr>
          <a:xfrm>
            <a:off x="6558913" y="2067620"/>
            <a:ext cx="5331915" cy="4014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41999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/>
              <a:t>딥러닝 등장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6302264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예시</a:t>
            </a:r>
            <a:endParaRPr lang="ko-KR" alt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56C883F-9F73-42E9-4FC6-309985BC41AD}"/>
              </a:ext>
            </a:extLst>
          </p:cNvPr>
          <p:cNvSpPr/>
          <p:nvPr/>
        </p:nvSpPr>
        <p:spPr>
          <a:xfrm>
            <a:off x="889270" y="2067620"/>
            <a:ext cx="5331915" cy="4014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FE5DA80-6586-6E9C-33F0-D9411AA5845B}"/>
              </a:ext>
            </a:extLst>
          </p:cNvPr>
          <p:cNvSpPr/>
          <p:nvPr/>
        </p:nvSpPr>
        <p:spPr>
          <a:xfrm>
            <a:off x="6558913" y="2067620"/>
            <a:ext cx="5331915" cy="4014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F86274F-6778-3F46-F2BB-B2715D32E79E}"/>
              </a:ext>
            </a:extLst>
          </p:cNvPr>
          <p:cNvSpPr/>
          <p:nvPr/>
        </p:nvSpPr>
        <p:spPr>
          <a:xfrm>
            <a:off x="6558913" y="2067618"/>
            <a:ext cx="5331915" cy="4014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9762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6DBF1-BF34-956A-DA38-962FAEE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/>
              <a:t>다양한 형태로 구성 가능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273E8C-E19D-BEFA-1075-B2DF72355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784EE5A-7843-EF0E-B88E-317F2830D9A8}"/>
              </a:ext>
            </a:extLst>
          </p:cNvPr>
          <p:cNvSpPr/>
          <p:nvPr/>
        </p:nvSpPr>
        <p:spPr>
          <a:xfrm>
            <a:off x="1324971" y="1431686"/>
            <a:ext cx="9647829" cy="4544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2852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85B0607-95DA-4AAB-300A-0169AD5A5E40}"/>
              </a:ext>
            </a:extLst>
          </p:cNvPr>
          <p:cNvSpPr/>
          <p:nvPr/>
        </p:nvSpPr>
        <p:spPr>
          <a:xfrm>
            <a:off x="4612298" y="2979608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0" y="19250"/>
                </a:lnTo>
                <a:lnTo>
                  <a:pt x="61235" y="898232"/>
                </a:lnTo>
                <a:lnTo>
                  <a:pt x="337564" y="878982"/>
                </a:lnTo>
                <a:lnTo>
                  <a:pt x="276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F3A4272-31A0-D213-22A3-98C7928F1029}"/>
              </a:ext>
            </a:extLst>
          </p:cNvPr>
          <p:cNvSpPr/>
          <p:nvPr/>
        </p:nvSpPr>
        <p:spPr>
          <a:xfrm>
            <a:off x="4612298" y="2979608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337564" y="878982"/>
                </a:lnTo>
                <a:lnTo>
                  <a:pt x="61235" y="898233"/>
                </a:lnTo>
                <a:lnTo>
                  <a:pt x="0" y="19250"/>
                </a:lnTo>
                <a:lnTo>
                  <a:pt x="2763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1795561" y="1392289"/>
            <a:ext cx="888238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기계학습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=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Data(D)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로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Model(M)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을 </a:t>
            </a: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만드는</a:t>
            </a:r>
            <a:r>
              <a:rPr sz="3200" spc="-34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과정</a:t>
            </a:r>
            <a:endParaRPr lang="en-US" sz="32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- </a:t>
            </a:r>
            <a:r>
              <a:rPr lang="ko-KR" altLang="en-US" sz="2400" spc="-10" dirty="0">
                <a:latin typeface="나눔고딕"/>
                <a:cs typeface="나눔고딕"/>
              </a:rPr>
              <a:t>데이터가 숫자라면</a:t>
            </a:r>
            <a:r>
              <a:rPr lang="en-US" altLang="ko-KR" sz="2400" spc="-10" dirty="0">
                <a:latin typeface="맑은 고딕"/>
                <a:cs typeface="맑은 고딕"/>
              </a:rPr>
              <a:t>? (</a:t>
            </a:r>
            <a:r>
              <a:rPr lang="ko-KR" altLang="en-US" sz="2400" spc="-10" dirty="0">
                <a:latin typeface="나눔고딕"/>
                <a:cs typeface="나눔고딕"/>
              </a:rPr>
              <a:t>선형회귀</a:t>
            </a:r>
            <a:r>
              <a:rPr lang="ko-KR" altLang="en-US" sz="2400" spc="350" dirty="0">
                <a:latin typeface="나눔고딕"/>
                <a:cs typeface="나눔고딕"/>
              </a:rPr>
              <a:t> </a:t>
            </a:r>
            <a:r>
              <a:rPr lang="ko-KR" altLang="en-US" sz="2400" spc="-10" dirty="0">
                <a:latin typeface="나눔고딕"/>
                <a:cs typeface="나눔고딕"/>
              </a:rPr>
              <a:t>예제</a:t>
            </a:r>
            <a:r>
              <a:rPr lang="en-US" altLang="ko-KR" sz="2400" spc="-10" dirty="0">
                <a:latin typeface="맑은 고딕"/>
                <a:cs typeface="맑은 고딕"/>
              </a:rPr>
              <a:t>)</a:t>
            </a:r>
            <a:endParaRPr sz="24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C7B00B4-3FE8-9152-DDF7-2A5556E1050D}"/>
              </a:ext>
            </a:extLst>
          </p:cNvPr>
          <p:cNvSpPr/>
          <p:nvPr/>
        </p:nvSpPr>
        <p:spPr>
          <a:xfrm>
            <a:off x="4539639" y="3557981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0474C1-AFB8-830F-C811-B328A1504CB4}"/>
              </a:ext>
            </a:extLst>
          </p:cNvPr>
          <p:cNvSpPr/>
          <p:nvPr/>
        </p:nvSpPr>
        <p:spPr>
          <a:xfrm>
            <a:off x="3810769" y="4671164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2ABF1ED-85FA-BA68-B4A5-8C9828394F34}"/>
              </a:ext>
            </a:extLst>
          </p:cNvPr>
          <p:cNvSpPr/>
          <p:nvPr/>
        </p:nvSpPr>
        <p:spPr>
          <a:xfrm>
            <a:off x="4539639" y="3134545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4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1EB4C9-3B30-40F6-A307-72DBD18F4E9E}"/>
              </a:ext>
            </a:extLst>
          </p:cNvPr>
          <p:cNvSpPr/>
          <p:nvPr/>
        </p:nvSpPr>
        <p:spPr>
          <a:xfrm>
            <a:off x="3810769" y="3134546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30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8161A5E-24E1-7F8E-073C-053A63979979}"/>
              </a:ext>
            </a:extLst>
          </p:cNvPr>
          <p:cNvSpPr/>
          <p:nvPr/>
        </p:nvSpPr>
        <p:spPr>
          <a:xfrm>
            <a:off x="6626595" y="4657912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8A5DCC-87E9-1A8F-50D4-FC7DA23AEA10}"/>
              </a:ext>
            </a:extLst>
          </p:cNvPr>
          <p:cNvSpPr/>
          <p:nvPr/>
        </p:nvSpPr>
        <p:spPr>
          <a:xfrm>
            <a:off x="5970561" y="4671165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2CFEAA9-740F-13FB-7450-F0710A963EDC}"/>
              </a:ext>
            </a:extLst>
          </p:cNvPr>
          <p:cNvSpPr/>
          <p:nvPr/>
        </p:nvSpPr>
        <p:spPr>
          <a:xfrm>
            <a:off x="6944648" y="3564611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9C0EBDF-D8E0-79AA-4A2C-0E1E9878551A}"/>
              </a:ext>
            </a:extLst>
          </p:cNvPr>
          <p:cNvSpPr/>
          <p:nvPr/>
        </p:nvSpPr>
        <p:spPr>
          <a:xfrm>
            <a:off x="3810769" y="3571241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0E9E2B63-3B7A-86C0-6101-0A4A7156825B}"/>
              </a:ext>
            </a:extLst>
          </p:cNvPr>
          <p:cNvSpPr/>
          <p:nvPr/>
        </p:nvSpPr>
        <p:spPr>
          <a:xfrm>
            <a:off x="3810769" y="3571241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3A69439-1686-034F-40FE-F01456B76B63}"/>
              </a:ext>
            </a:extLst>
          </p:cNvPr>
          <p:cNvSpPr/>
          <p:nvPr/>
        </p:nvSpPr>
        <p:spPr>
          <a:xfrm>
            <a:off x="6643422" y="4671164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852CAAF-437B-28B7-6FE1-815E48C878E0}"/>
              </a:ext>
            </a:extLst>
          </p:cNvPr>
          <p:cNvSpPr txBox="1"/>
          <p:nvPr/>
        </p:nvSpPr>
        <p:spPr>
          <a:xfrm>
            <a:off x="4747458" y="3851876"/>
            <a:ext cx="1438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맑은 고딕"/>
                <a:cs typeface="맑은 고딕"/>
              </a:rPr>
              <a:t>f(x) </a:t>
            </a:r>
            <a:r>
              <a:rPr sz="3000" dirty="0">
                <a:latin typeface="맑은 고딕"/>
                <a:cs typeface="맑은 고딕"/>
              </a:rPr>
              <a:t>=</a:t>
            </a:r>
            <a:r>
              <a:rPr sz="3000" spc="-95" dirty="0">
                <a:latin typeface="맑은 고딕"/>
                <a:cs typeface="맑은 고딕"/>
              </a:rPr>
              <a:t> </a:t>
            </a:r>
            <a:r>
              <a:rPr sz="3000" spc="-5" dirty="0">
                <a:latin typeface="맑은 고딕"/>
                <a:cs typeface="맑은 고딕"/>
              </a:rPr>
              <a:t>??</a:t>
            </a:r>
            <a:endParaRPr sz="3000">
              <a:latin typeface="맑은 고딕"/>
              <a:cs typeface="맑은 고딕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7E056AE0-C459-9D95-AA93-22535E6D66B5}"/>
              </a:ext>
            </a:extLst>
          </p:cNvPr>
          <p:cNvSpPr txBox="1"/>
          <p:nvPr/>
        </p:nvSpPr>
        <p:spPr>
          <a:xfrm>
            <a:off x="3359202" y="2855766"/>
            <a:ext cx="34334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 = 수학 점수 </a:t>
            </a:r>
            <a:r>
              <a:rPr sz="2000" spc="-5" dirty="0">
                <a:latin typeface="맑은 고딕"/>
                <a:cs typeface="맑은 고딕"/>
              </a:rPr>
              <a:t>{45, 29, 83,</a:t>
            </a:r>
            <a:r>
              <a:rPr sz="2000" spc="-110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66}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A51763D-0CC2-ABF4-C37E-8554785C9F50}"/>
              </a:ext>
            </a:extLst>
          </p:cNvPr>
          <p:cNvSpPr txBox="1"/>
          <p:nvPr/>
        </p:nvSpPr>
        <p:spPr>
          <a:xfrm>
            <a:off x="5466595" y="5135511"/>
            <a:ext cx="34239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Y = 영어 점수 </a:t>
            </a:r>
            <a:r>
              <a:rPr sz="2000" spc="-5" dirty="0">
                <a:latin typeface="맑은 고딕"/>
                <a:cs typeface="맑은 고딕"/>
              </a:rPr>
              <a:t>{65, 49, 93,</a:t>
            </a:r>
            <a:r>
              <a:rPr sz="2000" spc="-110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56}</a:t>
            </a:r>
            <a:endParaRPr sz="2000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1711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Forward &amp; Back Prop.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150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9B4CB4-97D1-E18A-9606-A9401F09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9" y="2628251"/>
            <a:ext cx="8743950" cy="1876425"/>
          </a:xfrm>
          <a:prstGeom prst="rect">
            <a:avLst/>
          </a:prstGeom>
        </p:spPr>
      </p:pic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31F0A55E-EE57-9F90-9C04-D059EE3B3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원하는 모양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원하는 형태로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7576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/>
              <a:t>기본적인</a:t>
            </a:r>
            <a:r>
              <a:rPr lang="en-US" altLang="ko-KR" dirty="0"/>
              <a:t>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ko-KR" altLang="en-US" dirty="0" err="1"/>
              <a:t>설정값</a:t>
            </a:r>
            <a:r>
              <a:rPr lang="en-US" altLang="ko-KR" dirty="0"/>
              <a:t>(Hyper parameter)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FD4CBAA5-5CF0-E09E-4855-912180318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Epoch -&gt;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한 데이터 셋을 몇 번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학습할것인지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ex&gt; 10000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개의 데이터를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5 Epoch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한다면 총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만개의 데이터로 학습하는 것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(5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번씩 중복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/>
              <a:t>반복적으로 학습 하는 것</a:t>
            </a:r>
          </a:p>
        </p:txBody>
      </p:sp>
    </p:spTree>
    <p:extLst>
      <p:ext uri="{BB962C8B-B14F-4D97-AF65-F5344CB8AC3E}">
        <p14:creationId xmlns:p14="http://schemas.microsoft.com/office/powerpoint/2010/main" val="26973572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/>
              <a:t>기본적인</a:t>
            </a:r>
            <a:r>
              <a:rPr lang="en-US" altLang="ko-KR" dirty="0"/>
              <a:t>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ko-KR" altLang="en-US" dirty="0" err="1"/>
              <a:t>설정값</a:t>
            </a:r>
            <a:r>
              <a:rPr lang="en-US" altLang="ko-KR" dirty="0"/>
              <a:t>(Hyper parameter)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FD4CBAA5-5CF0-E09E-4855-912180318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Batch_size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-&gt;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한 번에 몇개의 데이터를 입력으로 넣을지 선택 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병렬 처리를 이용한 학습 시간 단축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같은 배치에 있는 데이터들의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loss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같이 계산 하여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overfitting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방지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0800" indent="0" fontAlgn="base">
              <a:buNone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24FA313-D328-7C0F-F1E9-FCE4E95042A1}"/>
              </a:ext>
            </a:extLst>
          </p:cNvPr>
          <p:cNvSpPr/>
          <p:nvPr/>
        </p:nvSpPr>
        <p:spPr>
          <a:xfrm>
            <a:off x="1651994" y="3136424"/>
            <a:ext cx="5751743" cy="928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90B07F6-8BFD-7180-1DA1-2DB315BEA4EA}"/>
              </a:ext>
            </a:extLst>
          </p:cNvPr>
          <p:cNvSpPr/>
          <p:nvPr/>
        </p:nvSpPr>
        <p:spPr>
          <a:xfrm>
            <a:off x="9167581" y="3556909"/>
            <a:ext cx="2040162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059B1CE-7371-F188-EF0B-C552D916D150}"/>
              </a:ext>
            </a:extLst>
          </p:cNvPr>
          <p:cNvSpPr/>
          <p:nvPr/>
        </p:nvSpPr>
        <p:spPr>
          <a:xfrm>
            <a:off x="1035718" y="4566575"/>
            <a:ext cx="6984292" cy="1666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32CA346D-ECBB-1624-3841-85975860192B}"/>
              </a:ext>
            </a:extLst>
          </p:cNvPr>
          <p:cNvSpPr/>
          <p:nvPr/>
        </p:nvSpPr>
        <p:spPr>
          <a:xfrm>
            <a:off x="9167580" y="5234666"/>
            <a:ext cx="2040162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D16D09E9-271F-6C70-5889-5E72DC69DF56}"/>
              </a:ext>
            </a:extLst>
          </p:cNvPr>
          <p:cNvSpPr txBox="1"/>
          <p:nvPr/>
        </p:nvSpPr>
        <p:spPr>
          <a:xfrm>
            <a:off x="658350" y="4100709"/>
            <a:ext cx="273080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latin typeface="맑은 고딕"/>
                <a:cs typeface="맑은 고딕"/>
              </a:rPr>
              <a:t>Batch_size</a:t>
            </a:r>
            <a:r>
              <a:rPr lang="ko-KR" altLang="en-US" sz="1800" spc="-5" dirty="0">
                <a:latin typeface="맑은 고딕"/>
                <a:cs typeface="맑은 고딕"/>
              </a:rPr>
              <a:t>가</a:t>
            </a:r>
            <a:r>
              <a:rPr lang="ko-KR" altLang="en-US" sz="1800" spc="-5" dirty="0">
                <a:latin typeface="나눔고딕"/>
                <a:cs typeface="나눔고딕"/>
              </a:rPr>
              <a:t> </a:t>
            </a:r>
            <a:r>
              <a:rPr lang="en-US" altLang="ko-KR" sz="1800" spc="-5" dirty="0">
                <a:latin typeface="나눔고딕"/>
                <a:cs typeface="나눔고딕"/>
              </a:rPr>
              <a:t>5</a:t>
            </a:r>
            <a:r>
              <a:rPr lang="ko-KR" altLang="en-US" sz="1800" spc="-5" dirty="0">
                <a:latin typeface="나눔고딕"/>
                <a:cs typeface="나눔고딕"/>
              </a:rPr>
              <a:t>일</a:t>
            </a:r>
            <a:r>
              <a:rPr lang="ko-KR" altLang="en-US" sz="1800" spc="235" dirty="0">
                <a:latin typeface="나눔고딕"/>
                <a:cs typeface="나눔고딕"/>
              </a:rPr>
              <a:t> </a:t>
            </a:r>
            <a:r>
              <a:rPr lang="ko-KR" altLang="en-US" sz="1800" dirty="0">
                <a:latin typeface="나눔고딕"/>
                <a:cs typeface="나눔고딕"/>
              </a:rPr>
              <a:t>때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D535086D-2E34-2EC0-A9CB-B86CBE188BB5}"/>
              </a:ext>
            </a:extLst>
          </p:cNvPr>
          <p:cNvSpPr txBox="1"/>
          <p:nvPr/>
        </p:nvSpPr>
        <p:spPr>
          <a:xfrm>
            <a:off x="658350" y="2903491"/>
            <a:ext cx="273080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 err="1">
                <a:latin typeface="맑은 고딕"/>
                <a:cs typeface="맑은 고딕"/>
              </a:rPr>
              <a:t>Batch_size</a:t>
            </a:r>
            <a:r>
              <a:rPr lang="ko-KR" altLang="en-US" sz="1800" spc="-5" dirty="0">
                <a:latin typeface="맑은 고딕"/>
                <a:cs typeface="맑은 고딕"/>
              </a:rPr>
              <a:t>가</a:t>
            </a:r>
            <a:r>
              <a:rPr sz="1800" spc="-5" dirty="0">
                <a:latin typeface="나눔고딕"/>
                <a:cs typeface="나눔고딕"/>
              </a:rPr>
              <a:t> </a:t>
            </a:r>
            <a:r>
              <a:rPr lang="en-US" sz="1800" spc="-5" dirty="0">
                <a:latin typeface="나눔고딕"/>
                <a:cs typeface="나눔고딕"/>
              </a:rPr>
              <a:t>1</a:t>
            </a:r>
            <a:r>
              <a:rPr sz="1800" spc="-5" dirty="0">
                <a:latin typeface="나눔고딕"/>
                <a:cs typeface="나눔고딕"/>
              </a:rPr>
              <a:t>일</a:t>
            </a:r>
            <a:r>
              <a:rPr sz="1800" spc="235" dirty="0">
                <a:latin typeface="나눔고딕"/>
                <a:cs typeface="나눔고딕"/>
              </a:rPr>
              <a:t> </a:t>
            </a:r>
            <a:r>
              <a:rPr sz="1800" dirty="0">
                <a:latin typeface="나눔고딕"/>
                <a:cs typeface="나눔고딕"/>
              </a:rPr>
              <a:t>때</a:t>
            </a:r>
          </a:p>
        </p:txBody>
      </p:sp>
    </p:spTree>
    <p:extLst>
      <p:ext uri="{BB962C8B-B14F-4D97-AF65-F5344CB8AC3E}">
        <p14:creationId xmlns:p14="http://schemas.microsoft.com/office/powerpoint/2010/main" val="6137576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Overfitting, Underfitting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FD4CBAA5-5CF0-E09E-4855-912180318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Undergitting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-&gt;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학습이 되지 않은 것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Overfitting -&gt;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경향성을 찾지 않고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데이터의 결과값을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외운것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0800" indent="0" fontAlgn="base">
              <a:buNone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738BF35E-008F-23BF-3CC5-0966217E2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0" y="2390870"/>
            <a:ext cx="107156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7367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/>
              <a:t>기본적인</a:t>
            </a:r>
            <a:r>
              <a:rPr lang="en-US" altLang="ko-KR" dirty="0"/>
              <a:t>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ko-KR" altLang="en-US" dirty="0" err="1"/>
              <a:t>설정값</a:t>
            </a:r>
            <a:r>
              <a:rPr lang="en-US" altLang="ko-KR" dirty="0"/>
              <a:t>(Hyper parameter)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FD4CBAA5-5CF0-E09E-4855-912180318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Undergitting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이 발생하는 경우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-&gt;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학습이 되지 않는 경우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Learning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Rate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가 너무 큰 경우</a:t>
            </a:r>
            <a:endParaRPr lang="ko-KR" altLang="en-US" dirty="0"/>
          </a:p>
        </p:txBody>
      </p:sp>
      <p:pic>
        <p:nvPicPr>
          <p:cNvPr id="133124" name="Picture 4" descr="What learning rate should I use?">
            <a:extLst>
              <a:ext uri="{FF2B5EF4-FFF2-40B4-BE49-F238E27FC236}">
                <a16:creationId xmlns:a16="http://schemas.microsoft.com/office/drawing/2014/main" id="{0B9A63EC-258F-D68A-10D7-7557D3B2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86" y="2411680"/>
            <a:ext cx="77057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160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/>
              <a:t>기본적인</a:t>
            </a:r>
            <a:r>
              <a:rPr lang="en-US" altLang="ko-KR" dirty="0"/>
              <a:t>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ko-KR" altLang="en-US" dirty="0" err="1"/>
              <a:t>설정값</a:t>
            </a:r>
            <a:r>
              <a:rPr lang="en-US" altLang="ko-KR" dirty="0"/>
              <a:t>(Hyper parameter)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FD4CBAA5-5CF0-E09E-4855-912180318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최적화 기법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(optimizer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선택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 -&gt; Gradient descent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발전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/>
              <a:t>Momentum -&gt; </a:t>
            </a:r>
            <a:r>
              <a:rPr lang="ko-KR" altLang="en-US" dirty="0"/>
              <a:t>빠른 학습속도와 </a:t>
            </a:r>
            <a:r>
              <a:rPr lang="en-US" altLang="ko-KR" dirty="0"/>
              <a:t>local minima </a:t>
            </a:r>
            <a:r>
              <a:rPr lang="ko-KR" altLang="en-US" dirty="0"/>
              <a:t>문제를 개선하고자 관성의 개념 적용</a:t>
            </a:r>
          </a:p>
        </p:txBody>
      </p:sp>
      <p:pic>
        <p:nvPicPr>
          <p:cNvPr id="134146" name="Picture 2" descr="자세한 내용은 아래 참조">
            <a:extLst>
              <a:ext uri="{FF2B5EF4-FFF2-40B4-BE49-F238E27FC236}">
                <a16:creationId xmlns:a16="http://schemas.microsoft.com/office/drawing/2014/main" id="{6D720499-86DF-8D45-3C3D-A4823D13D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8" y="2624356"/>
            <a:ext cx="102298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7289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/>
              <a:t>기본적인</a:t>
            </a:r>
            <a:r>
              <a:rPr lang="en-US" altLang="ko-KR" dirty="0"/>
              <a:t>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ko-KR" altLang="en-US" dirty="0" err="1"/>
              <a:t>설정값</a:t>
            </a:r>
            <a:r>
              <a:rPr lang="en-US" altLang="ko-KR" dirty="0"/>
              <a:t>(Hyper parameter)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FD4CBAA5-5CF0-E09E-4855-912180318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최적화 기법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(optimizer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선택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 -&gt; Gradient descent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발전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 err="1"/>
              <a:t>Adagrad</a:t>
            </a:r>
            <a:r>
              <a:rPr lang="en-US" altLang="ko-KR" dirty="0"/>
              <a:t> -&gt;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경기천년제목 Medium" panose="02020603020101020101" pitchFamily="18" charset="-127"/>
              </a:rPr>
              <a:t>지속적으로 변화하던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경기천년제목 Medium" panose="02020603020101020101" pitchFamily="18" charset="-127"/>
              </a:rPr>
              <a:t>parameter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경기천년제목 Medium" panose="02020603020101020101" pitchFamily="18" charset="-127"/>
              </a:rPr>
              <a:t>는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경기천년제목 Medium" panose="02020603020101020101" pitchFamily="18" charset="-127"/>
              </a:rPr>
              <a:t>최적값에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경기천년제목 Medium" panose="020206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경기천년제목 Medium" panose="02020603020101020101" pitchFamily="18" charset="-127"/>
              </a:rPr>
              <a:t>가까워졌을것이고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경기천년제목 Medium" panose="02020603020101020101" pitchFamily="18" charset="-127"/>
              </a:rPr>
              <a:t> 한 번도 변하지 않은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경기천년제목 Medium" panose="02020603020101020101" pitchFamily="18" charset="-127"/>
              </a:rPr>
              <a:t>parameter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경기천년제목 Medium" panose="02020603020101020101" pitchFamily="18" charset="-127"/>
              </a:rPr>
              <a:t>는 더 큰 변화를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경기천년제목 Medium" panose="02020603020101020101" pitchFamily="18" charset="-127"/>
              </a:rPr>
              <a:t>줘야한다</a:t>
            </a:r>
            <a:endParaRPr lang="en-US" altLang="ko-KR" b="0" i="0" dirty="0">
              <a:solidFill>
                <a:srgbClr val="24292E"/>
              </a:solidFill>
              <a:effectLst/>
              <a:latin typeface="경기천년제목 Medium" panose="02020603020101020101" pitchFamily="18" charset="-127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 err="1"/>
              <a:t>RMSProp</a:t>
            </a:r>
            <a:endParaRPr lang="en-US" altLang="ko-KR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/>
              <a:t>Adaptive Delta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/>
              <a:t>Adam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/>
              <a:t>...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4019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</a:t>
            </a:r>
            <a:r>
              <a:rPr lang="ko-KR" altLang="en-US" dirty="0"/>
              <a:t>기본적인</a:t>
            </a:r>
            <a:r>
              <a:rPr lang="en-US" altLang="ko-KR" dirty="0"/>
              <a:t>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ko-KR" altLang="en-US" dirty="0" err="1"/>
              <a:t>설정값</a:t>
            </a:r>
            <a:r>
              <a:rPr lang="en-US" altLang="ko-KR" dirty="0"/>
              <a:t>(Hyper parameter)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FD4CBAA5-5CF0-E09E-4855-912180318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502901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Overfitting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이 발생하는 경우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데이터가 너무 적은 경우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파라미터 수가 너무 많은 경우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Overfitting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을 방지하는 대표적인 기법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-&gt; Dropout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때 사용할 파라미터의 비율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0800" indent="0" fontAlgn="base">
              <a:buNone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1746" name="Picture 2" descr="Dropout | NLP with Deep Learning">
            <a:extLst>
              <a:ext uri="{FF2B5EF4-FFF2-40B4-BE49-F238E27FC236}">
                <a16:creationId xmlns:a16="http://schemas.microsoft.com/office/drawing/2014/main" id="{720884F2-F03F-541B-B31A-0878405B1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71" y="3653859"/>
            <a:ext cx="5118552" cy="283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1183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CC021-8144-3A8C-C075-AB023BEDA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F0FDD-C1C3-2FD1-6623-2BEB508D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GPGPU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1AF82E-4F0D-C14C-DA3C-C37C4098BE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13BB48FB-563A-A6F1-6FA1-22A842B3D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6129916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General-Purpose computing on Graphics Processing Units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머릿글자로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직역하면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'GPU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범용 연산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'. CPU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가 맡았던 연산을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에도 사용해 연산 속도를 향상 시키는 기술이다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 비해 연산을 수행하는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core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개수가 많음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CPU: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소수의 똑똑한 사람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수많은 단순 노동자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Core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개수가 많다는 것은 동시에 여러 연산을 할 수 있음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0800" indent="0" fontAlgn="base">
              <a:buNone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44E70-F5F2-11BD-E7AB-48C9F1E3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687" y="531343"/>
            <a:ext cx="5003406" cy="28271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3CE0BD-8A89-7CAF-BAA1-10C2F5C31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58" y="3693814"/>
            <a:ext cx="5381689" cy="11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56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618B6-64DC-7E5B-6923-A2D4B0E71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160A9-9373-CC28-CCD2-D70E446C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EDFF05-4D0E-3802-C137-05EAD9652C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FA3AFEF9-1191-7FF1-99FD-1B2A4E007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7994929" cy="5389961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학습된 모델을 다운받아서 추론에 활용해보기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0800" indent="0" fontAlgn="base">
              <a:buNone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28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85B0607-95DA-4AAB-300A-0169AD5A5E40}"/>
              </a:ext>
            </a:extLst>
          </p:cNvPr>
          <p:cNvSpPr/>
          <p:nvPr/>
        </p:nvSpPr>
        <p:spPr>
          <a:xfrm>
            <a:off x="4561964" y="3041275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0" y="19250"/>
                </a:lnTo>
                <a:lnTo>
                  <a:pt x="61235" y="898232"/>
                </a:lnTo>
                <a:lnTo>
                  <a:pt x="337564" y="878982"/>
                </a:lnTo>
                <a:lnTo>
                  <a:pt x="276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F3A4272-31A0-D213-22A3-98C7928F1029}"/>
              </a:ext>
            </a:extLst>
          </p:cNvPr>
          <p:cNvSpPr/>
          <p:nvPr/>
        </p:nvSpPr>
        <p:spPr>
          <a:xfrm>
            <a:off x="4561964" y="3041275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337564" y="878982"/>
                </a:lnTo>
                <a:lnTo>
                  <a:pt x="61235" y="898233"/>
                </a:lnTo>
                <a:lnTo>
                  <a:pt x="0" y="19250"/>
                </a:lnTo>
                <a:lnTo>
                  <a:pt x="2763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1795561" y="1392289"/>
            <a:ext cx="888238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기계학습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=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Data(D)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로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Model(M)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을 </a:t>
            </a: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만드는</a:t>
            </a:r>
            <a:r>
              <a:rPr sz="3200" spc="-34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과정</a:t>
            </a:r>
            <a:endParaRPr lang="en-US" sz="32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- </a:t>
            </a:r>
            <a:r>
              <a:rPr lang="ko-KR" altLang="en-US" sz="2400" spc="-10" dirty="0">
                <a:latin typeface="나눔고딕"/>
                <a:cs typeface="나눔고딕"/>
              </a:rPr>
              <a:t>데이터가 글자라면</a:t>
            </a:r>
            <a:r>
              <a:rPr lang="en-US" altLang="ko-KR" sz="2400" spc="-10" dirty="0">
                <a:latin typeface="맑은 고딕"/>
                <a:cs typeface="맑은 고딕"/>
              </a:rPr>
              <a:t>? </a:t>
            </a:r>
            <a:r>
              <a:rPr lang="en-US" altLang="ko-KR" sz="2400" spc="-5" dirty="0">
                <a:latin typeface="맑은 고딕"/>
                <a:cs typeface="맑은 고딕"/>
              </a:rPr>
              <a:t>(</a:t>
            </a:r>
            <a:r>
              <a:rPr lang="ko-KR" altLang="en-US" sz="2400" spc="-5" dirty="0">
                <a:latin typeface="나눔고딕"/>
                <a:cs typeface="나눔고딕"/>
              </a:rPr>
              <a:t>자연어</a:t>
            </a:r>
            <a:r>
              <a:rPr lang="ko-KR" altLang="en-US" sz="2400" spc="350" dirty="0">
                <a:latin typeface="나눔고딕"/>
                <a:cs typeface="나눔고딕"/>
              </a:rPr>
              <a:t> </a:t>
            </a:r>
            <a:r>
              <a:rPr lang="ko-KR" altLang="en-US" sz="2400" spc="-10" dirty="0">
                <a:latin typeface="나눔고딕"/>
                <a:cs typeface="나눔고딕"/>
              </a:rPr>
              <a:t>처리</a:t>
            </a:r>
            <a:r>
              <a:rPr lang="en-US" altLang="ko-KR" sz="2400" spc="-10" dirty="0">
                <a:latin typeface="맑은 고딕"/>
                <a:cs typeface="맑은 고딕"/>
              </a:rPr>
              <a:t>)</a:t>
            </a:r>
            <a:endParaRPr sz="24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C7B00B4-3FE8-9152-DDF7-2A5556E1050D}"/>
              </a:ext>
            </a:extLst>
          </p:cNvPr>
          <p:cNvSpPr/>
          <p:nvPr/>
        </p:nvSpPr>
        <p:spPr>
          <a:xfrm>
            <a:off x="4489305" y="3619648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0474C1-AFB8-830F-C811-B328A1504CB4}"/>
              </a:ext>
            </a:extLst>
          </p:cNvPr>
          <p:cNvSpPr/>
          <p:nvPr/>
        </p:nvSpPr>
        <p:spPr>
          <a:xfrm>
            <a:off x="3760435" y="4732831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2ABF1ED-85FA-BA68-B4A5-8C9828394F34}"/>
              </a:ext>
            </a:extLst>
          </p:cNvPr>
          <p:cNvSpPr/>
          <p:nvPr/>
        </p:nvSpPr>
        <p:spPr>
          <a:xfrm>
            <a:off x="4489305" y="3196212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4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1EB4C9-3B30-40F6-A307-72DBD18F4E9E}"/>
              </a:ext>
            </a:extLst>
          </p:cNvPr>
          <p:cNvSpPr/>
          <p:nvPr/>
        </p:nvSpPr>
        <p:spPr>
          <a:xfrm>
            <a:off x="3760435" y="3196213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30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8161A5E-24E1-7F8E-073C-053A63979979}"/>
              </a:ext>
            </a:extLst>
          </p:cNvPr>
          <p:cNvSpPr/>
          <p:nvPr/>
        </p:nvSpPr>
        <p:spPr>
          <a:xfrm>
            <a:off x="6576261" y="4719579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8A5DCC-87E9-1A8F-50D4-FC7DA23AEA10}"/>
              </a:ext>
            </a:extLst>
          </p:cNvPr>
          <p:cNvSpPr/>
          <p:nvPr/>
        </p:nvSpPr>
        <p:spPr>
          <a:xfrm>
            <a:off x="5920227" y="4732832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2CFEAA9-740F-13FB-7450-F0710A963EDC}"/>
              </a:ext>
            </a:extLst>
          </p:cNvPr>
          <p:cNvSpPr/>
          <p:nvPr/>
        </p:nvSpPr>
        <p:spPr>
          <a:xfrm>
            <a:off x="6894314" y="3626278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9C0EBDF-D8E0-79AA-4A2C-0E1E9878551A}"/>
              </a:ext>
            </a:extLst>
          </p:cNvPr>
          <p:cNvSpPr/>
          <p:nvPr/>
        </p:nvSpPr>
        <p:spPr>
          <a:xfrm>
            <a:off x="3760435" y="3632908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0E9E2B63-3B7A-86C0-6101-0A4A7156825B}"/>
              </a:ext>
            </a:extLst>
          </p:cNvPr>
          <p:cNvSpPr/>
          <p:nvPr/>
        </p:nvSpPr>
        <p:spPr>
          <a:xfrm>
            <a:off x="3760435" y="3632908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3A69439-1686-034F-40FE-F01456B76B63}"/>
              </a:ext>
            </a:extLst>
          </p:cNvPr>
          <p:cNvSpPr/>
          <p:nvPr/>
        </p:nvSpPr>
        <p:spPr>
          <a:xfrm>
            <a:off x="6593088" y="4732831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852CAAF-437B-28B7-6FE1-815E48C878E0}"/>
              </a:ext>
            </a:extLst>
          </p:cNvPr>
          <p:cNvSpPr txBox="1"/>
          <p:nvPr/>
        </p:nvSpPr>
        <p:spPr>
          <a:xfrm>
            <a:off x="4697124" y="3913543"/>
            <a:ext cx="1438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맑은 고딕"/>
                <a:cs typeface="맑은 고딕"/>
              </a:rPr>
              <a:t>f(x) </a:t>
            </a:r>
            <a:r>
              <a:rPr sz="3000" dirty="0">
                <a:latin typeface="맑은 고딕"/>
                <a:cs typeface="맑은 고딕"/>
              </a:rPr>
              <a:t>=</a:t>
            </a:r>
            <a:r>
              <a:rPr sz="3000" spc="-95" dirty="0">
                <a:latin typeface="맑은 고딕"/>
                <a:cs typeface="맑은 고딕"/>
              </a:rPr>
              <a:t> </a:t>
            </a:r>
            <a:r>
              <a:rPr sz="3000" spc="-5" dirty="0">
                <a:latin typeface="맑은 고딕"/>
                <a:cs typeface="맑은 고딕"/>
              </a:rPr>
              <a:t>??</a:t>
            </a:r>
            <a:endParaRPr sz="3000" dirty="0">
              <a:latin typeface="맑은 고딕"/>
              <a:cs typeface="맑은 고딕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C51CE8DA-09F6-ABB8-BF59-95344CC94764}"/>
              </a:ext>
            </a:extLst>
          </p:cNvPr>
          <p:cNvSpPr txBox="1"/>
          <p:nvPr/>
        </p:nvSpPr>
        <p:spPr>
          <a:xfrm>
            <a:off x="3356734" y="2906193"/>
            <a:ext cx="3086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 = 이 면도기 최악임</a:t>
            </a:r>
            <a:r>
              <a:rPr sz="2000" spc="-13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비추</a:t>
            </a: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A48B8453-8E01-B79C-5AEB-65CCD046F536}"/>
              </a:ext>
            </a:extLst>
          </p:cNvPr>
          <p:cNvSpPr txBox="1"/>
          <p:nvPr/>
        </p:nvSpPr>
        <p:spPr>
          <a:xfrm>
            <a:off x="5920227" y="5321697"/>
            <a:ext cx="1285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Y =</a:t>
            </a:r>
            <a:r>
              <a:rPr sz="2000" spc="-11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부정적</a:t>
            </a:r>
            <a:endParaRPr sz="20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053434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34" y="1567181"/>
            <a:ext cx="10992273" cy="189453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0000"/>
              </a:lnSpc>
              <a:spcBef>
                <a:spcPts val="133"/>
              </a:spcBef>
            </a:pP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자연어처리</a:t>
            </a:r>
            <a:r>
              <a:rPr sz="2400" spc="-7" dirty="0">
                <a:solidFill>
                  <a:srgbClr val="585858"/>
                </a:solidFill>
              </a:rPr>
              <a:t>(NLP)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는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사람들이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사용하는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언어</a:t>
            </a:r>
            <a:r>
              <a:rPr sz="2400" dirty="0">
                <a:solidFill>
                  <a:srgbClr val="585858"/>
                </a:solidFill>
              </a:rPr>
              <a:t>(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자연어</a:t>
            </a:r>
            <a:r>
              <a:rPr sz="2400" dirty="0">
                <a:solidFill>
                  <a:srgbClr val="585858"/>
                </a:solidFill>
              </a:rPr>
              <a:t>)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를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컴퓨터가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처리를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연구하는 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분야이다</a:t>
            </a:r>
            <a:r>
              <a:rPr sz="2400" spc="-7" dirty="0">
                <a:solidFill>
                  <a:srgbClr val="585858"/>
                </a:solidFill>
              </a:rPr>
              <a:t>.</a:t>
            </a:r>
            <a:endParaRPr sz="2400"/>
          </a:p>
          <a:p>
            <a:pPr>
              <a:spcBef>
                <a:spcPts val="47"/>
              </a:spcBef>
            </a:pPr>
            <a:endParaRPr sz="2600">
              <a:latin typeface="Times New Roman"/>
              <a:cs typeface="Times New Roman"/>
            </a:endParaRPr>
          </a:p>
          <a:p>
            <a:pPr marL="169329">
              <a:tabLst>
                <a:tab pos="625671" algn="l"/>
              </a:tabLst>
            </a:pPr>
            <a:r>
              <a:rPr sz="2400" dirty="0">
                <a:solidFill>
                  <a:srgbClr val="585858"/>
                </a:solidFill>
              </a:rPr>
              <a:t>-	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관련 용어 </a:t>
            </a:r>
            <a:r>
              <a:rPr sz="2400" dirty="0">
                <a:solidFill>
                  <a:srgbClr val="585858"/>
                </a:solidFill>
              </a:rPr>
              <a:t>: </a:t>
            </a:r>
            <a:r>
              <a:rPr sz="2400" spc="-7" dirty="0">
                <a:solidFill>
                  <a:srgbClr val="585858"/>
                </a:solidFill>
              </a:rPr>
              <a:t>NLU(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자연어이해</a:t>
            </a:r>
            <a:r>
              <a:rPr sz="2400" spc="-7" dirty="0">
                <a:solidFill>
                  <a:srgbClr val="585858"/>
                </a:solidFill>
              </a:rPr>
              <a:t>), NLG(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자연어</a:t>
            </a:r>
            <a:r>
              <a:rPr sz="2400" spc="-54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생성</a:t>
            </a:r>
            <a:r>
              <a:rPr sz="2400" spc="-7" dirty="0">
                <a:solidFill>
                  <a:srgbClr val="585858"/>
                </a:solidFill>
              </a:rPr>
              <a:t>)</a:t>
            </a:r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734" y="688459"/>
            <a:ext cx="3114887" cy="541965"/>
          </a:xfrm>
          <a:prstGeom prst="rect">
            <a:avLst/>
          </a:prstGeom>
        </p:spPr>
        <p:txBody>
          <a:bodyPr spcFirstLastPara="1" vert="horz" wrap="square" lIns="0" tIns="1608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자연어처리</a:t>
            </a:r>
            <a:r>
              <a:rPr spc="-327" dirty="0"/>
              <a:t> </a:t>
            </a:r>
            <a:r>
              <a:rPr spc="-7" dirty="0"/>
              <a:t>소개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9935" y="1694688"/>
            <a:ext cx="4220464" cy="4429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3" name="object 3"/>
          <p:cNvSpPr txBox="1"/>
          <p:nvPr/>
        </p:nvSpPr>
        <p:spPr>
          <a:xfrm>
            <a:off x="4586394" y="3722794"/>
            <a:ext cx="104817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04697" marR="6773" indent="-388610">
              <a:spcBef>
                <a:spcPts val="133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자연어</a:t>
            </a:r>
            <a:r>
              <a:rPr sz="1867" spc="-272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처  리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6156" y="4909821"/>
            <a:ext cx="9855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인공지능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7772" y="3865034"/>
            <a:ext cx="9855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머신러닝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9195" y="2581149"/>
            <a:ext cx="747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언어학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0733" y="688459"/>
            <a:ext cx="3960707" cy="541965"/>
          </a:xfrm>
          <a:prstGeom prst="rect">
            <a:avLst/>
          </a:prstGeom>
        </p:spPr>
        <p:txBody>
          <a:bodyPr spcFirstLastPara="1" vert="horz" wrap="square" lIns="0" tIns="1608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자연어처리</a:t>
            </a:r>
            <a:r>
              <a:rPr spc="-320" dirty="0"/>
              <a:t> </a:t>
            </a:r>
            <a:r>
              <a:rPr spc="-7" dirty="0"/>
              <a:t>포지셔닝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0847" y="3074415"/>
            <a:ext cx="4243493" cy="451470"/>
          </a:xfrm>
          <a:prstGeom prst="rect">
            <a:avLst/>
          </a:prstGeom>
          <a:solidFill>
            <a:srgbClr val="7E7E7E"/>
          </a:solidFill>
          <a:ln w="9144">
            <a:solidFill>
              <a:srgbClr val="8D8D8D"/>
            </a:solidFill>
          </a:ln>
        </p:spPr>
        <p:txBody>
          <a:bodyPr vert="horz" wrap="square" lIns="0" tIns="162560" rIns="0" bIns="0" rtlCol="0">
            <a:spAutoFit/>
          </a:bodyPr>
          <a:lstStyle/>
          <a:p>
            <a:pPr algn="ctr">
              <a:spcBef>
                <a:spcPts val="1280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자연어처리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64704" y="4100577"/>
            <a:ext cx="2245360" cy="451470"/>
          </a:xfrm>
          <a:prstGeom prst="rect">
            <a:avLst/>
          </a:prstGeom>
          <a:solidFill>
            <a:srgbClr val="BEBEBE"/>
          </a:solidFill>
          <a:ln w="9144">
            <a:solidFill>
              <a:srgbClr val="8D8D8D"/>
            </a:solidFill>
          </a:ln>
        </p:spPr>
        <p:txBody>
          <a:bodyPr vert="horz" wrap="square" lIns="0" tIns="162560" rIns="0" bIns="0" rtlCol="0">
            <a:spAutoFit/>
          </a:bodyPr>
          <a:lstStyle/>
          <a:p>
            <a:pPr algn="ctr">
              <a:spcBef>
                <a:spcPts val="1280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심리학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8929" y="4100577"/>
            <a:ext cx="2247900" cy="451470"/>
          </a:xfrm>
          <a:prstGeom prst="rect">
            <a:avLst/>
          </a:prstGeom>
          <a:solidFill>
            <a:srgbClr val="BEBEBE"/>
          </a:solidFill>
          <a:ln w="9144">
            <a:solidFill>
              <a:srgbClr val="8D8D8D"/>
            </a:solidFill>
          </a:ln>
        </p:spPr>
        <p:txBody>
          <a:bodyPr vert="horz" wrap="square" lIns="0" tIns="162560" rIns="0" bIns="0" rtlCol="0">
            <a:spAutoFit/>
          </a:bodyPr>
          <a:lstStyle/>
          <a:p>
            <a:pPr marL="1693" algn="ctr">
              <a:spcBef>
                <a:spcPts val="1280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언어학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3153" y="4100577"/>
            <a:ext cx="2249593" cy="451470"/>
          </a:xfrm>
          <a:prstGeom prst="rect">
            <a:avLst/>
          </a:prstGeom>
          <a:solidFill>
            <a:srgbClr val="BEBEBE"/>
          </a:solidFill>
          <a:ln w="9144">
            <a:solidFill>
              <a:srgbClr val="8D8D8D"/>
            </a:solidFill>
          </a:ln>
        </p:spPr>
        <p:txBody>
          <a:bodyPr vert="horz" wrap="square" lIns="0" tIns="162560" rIns="0" bIns="0" rtlCol="0">
            <a:spAutoFit/>
          </a:bodyPr>
          <a:lstStyle/>
          <a:p>
            <a:pPr marL="648529">
              <a:spcBef>
                <a:spcPts val="1280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인공지능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22385" y="4954015"/>
            <a:ext cx="2249593" cy="451470"/>
          </a:xfrm>
          <a:prstGeom prst="rect">
            <a:avLst/>
          </a:prstGeom>
          <a:solidFill>
            <a:srgbClr val="BEBEBE"/>
          </a:solidFill>
          <a:ln w="9144">
            <a:solidFill>
              <a:srgbClr val="8D8D8D"/>
            </a:solidFill>
          </a:ln>
        </p:spPr>
        <p:txBody>
          <a:bodyPr vert="horz" wrap="square" lIns="0" tIns="162560" rIns="0" bIns="0" rtlCol="0">
            <a:spAutoFit/>
          </a:bodyPr>
          <a:lstStyle/>
          <a:p>
            <a:pPr marL="1693" algn="ctr">
              <a:spcBef>
                <a:spcPts val="1280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사회학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6753" y="4954015"/>
            <a:ext cx="2249593" cy="451470"/>
          </a:xfrm>
          <a:prstGeom prst="rect">
            <a:avLst/>
          </a:prstGeom>
          <a:solidFill>
            <a:srgbClr val="BEBEBE"/>
          </a:solidFill>
          <a:ln w="9144">
            <a:solidFill>
              <a:srgbClr val="8D8D8D"/>
            </a:solidFill>
          </a:ln>
        </p:spPr>
        <p:txBody>
          <a:bodyPr vert="horz" wrap="square" lIns="0" tIns="162560" rIns="0" bIns="0" rtlCol="0">
            <a:spAutoFit/>
          </a:bodyPr>
          <a:lstStyle/>
          <a:p>
            <a:pPr algn="ctr">
              <a:spcBef>
                <a:spcPts val="1280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통계학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9456" y="4951985"/>
            <a:ext cx="2249593" cy="451470"/>
          </a:xfrm>
          <a:prstGeom prst="rect">
            <a:avLst/>
          </a:prstGeom>
          <a:solidFill>
            <a:srgbClr val="BEBEBE"/>
          </a:solidFill>
          <a:ln w="9144">
            <a:solidFill>
              <a:srgbClr val="8D8D8D"/>
            </a:solidFill>
          </a:ln>
        </p:spPr>
        <p:txBody>
          <a:bodyPr vert="horz" wrap="square" lIns="0" tIns="162560" rIns="0" bIns="0" rtlCol="0">
            <a:spAutoFit/>
          </a:bodyPr>
          <a:lstStyle/>
          <a:p>
            <a:pPr marL="1693" algn="ctr">
              <a:spcBef>
                <a:spcPts val="1280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통계학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2735" y="4954015"/>
            <a:ext cx="2247900" cy="451470"/>
          </a:xfrm>
          <a:prstGeom prst="rect">
            <a:avLst/>
          </a:prstGeom>
          <a:solidFill>
            <a:srgbClr val="BEBEBE"/>
          </a:solidFill>
          <a:ln w="9144">
            <a:solidFill>
              <a:srgbClr val="8D8D8D"/>
            </a:solidFill>
          </a:ln>
        </p:spPr>
        <p:txBody>
          <a:bodyPr vert="horz" wrap="square" lIns="0" tIns="162560" rIns="0" bIns="0" rtlCol="0">
            <a:spAutoFit/>
          </a:bodyPr>
          <a:lstStyle/>
          <a:p>
            <a:pPr marL="646837">
              <a:spcBef>
                <a:spcPts val="1280"/>
              </a:spcBef>
            </a:pPr>
            <a:r>
              <a:rPr sz="1867" dirty="0">
                <a:solidFill>
                  <a:srgbClr val="FFFFFF"/>
                </a:solidFill>
                <a:latin typeface="맑은 고딕"/>
                <a:cs typeface="맑은 고딕"/>
              </a:rPr>
              <a:t>머신러닝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0734" y="688459"/>
            <a:ext cx="4503420" cy="541965"/>
          </a:xfrm>
          <a:prstGeom prst="rect">
            <a:avLst/>
          </a:prstGeom>
        </p:spPr>
        <p:txBody>
          <a:bodyPr spcFirstLastPara="1" vert="horz" wrap="square" lIns="0" tIns="1608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자연어처리의 기반</a:t>
            </a:r>
            <a:r>
              <a:rPr spc="-553" dirty="0"/>
              <a:t> </a:t>
            </a:r>
            <a:r>
              <a:rPr spc="-7" dirty="0"/>
              <a:t>기술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47183" y="1822450"/>
          <a:ext cx="10407228" cy="3153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6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9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5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5527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종류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관련</a:t>
                      </a:r>
                      <a:r>
                        <a:rPr sz="1900" spc="-12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기술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서비스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도전 기술</a:t>
                      </a:r>
                      <a:r>
                        <a:rPr sz="1900" spc="-25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요소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727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분류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감정 분석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Arial"/>
                          <a:cs typeface="Arial"/>
                        </a:rPr>
                        <a:t>,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언어</a:t>
                      </a:r>
                      <a:r>
                        <a:rPr sz="1900" spc="-27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spc="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탐지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리뷰</a:t>
                      </a:r>
                      <a:r>
                        <a:rPr sz="1900" spc="-125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분석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어휘</a:t>
                      </a:r>
                      <a:r>
                        <a:rPr sz="1900" spc="-12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분석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Arial"/>
                          <a:cs typeface="Arial"/>
                        </a:rPr>
                        <a:t>,</a:t>
                      </a:r>
                      <a:endParaRPr sz="1900">
                        <a:latin typeface="Arial"/>
                        <a:cs typeface="Arial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어휘 모호성</a:t>
                      </a:r>
                      <a:r>
                        <a:rPr sz="1900" spc="-245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해결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527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추출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토픽 추출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Arial"/>
                          <a:cs typeface="Arial"/>
                        </a:rPr>
                        <a:t>,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중요 구문</a:t>
                      </a:r>
                      <a:r>
                        <a:rPr sz="1900" spc="-38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추출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검색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어휘</a:t>
                      </a:r>
                      <a:r>
                        <a:rPr sz="1900" spc="-114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분석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527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요약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672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생성</a:t>
                      </a:r>
                      <a:r>
                        <a:rPr sz="1900" spc="-114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요약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672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뉴스</a:t>
                      </a:r>
                      <a:r>
                        <a:rPr sz="1900" spc="-114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요약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672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어휘</a:t>
                      </a:r>
                      <a:r>
                        <a:rPr sz="1900" spc="-114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분석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Arial"/>
                          <a:cs typeface="Arial"/>
                        </a:rPr>
                        <a:t>,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5672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527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클러스터링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672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문서</a:t>
                      </a:r>
                      <a:r>
                        <a:rPr sz="1900" spc="-114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군집화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672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문서</a:t>
                      </a:r>
                      <a:r>
                        <a:rPr sz="1900" spc="-125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클러스터링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672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어휘</a:t>
                      </a:r>
                      <a:r>
                        <a:rPr sz="1900" spc="-114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900" dirty="0">
                          <a:solidFill>
                            <a:srgbClr val="1C1C1C"/>
                          </a:solidFill>
                          <a:latin typeface="맑은 고딕"/>
                          <a:cs typeface="맑은 고딕"/>
                        </a:rPr>
                        <a:t>추출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</a:txBody>
                  <a:tcPr marL="0" marR="0" marT="5672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734" y="688459"/>
            <a:ext cx="4080087" cy="541965"/>
          </a:xfrm>
          <a:prstGeom prst="rect">
            <a:avLst/>
          </a:prstGeom>
        </p:spPr>
        <p:txBody>
          <a:bodyPr spcFirstLastPara="1" vert="horz" wrap="square" lIns="0" tIns="1608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자연어처리 응용</a:t>
            </a:r>
            <a:r>
              <a:rPr spc="-553" dirty="0"/>
              <a:t> </a:t>
            </a:r>
            <a:r>
              <a:rPr spc="-7" dirty="0"/>
              <a:t>영역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34" y="1750060"/>
            <a:ext cx="10839873" cy="326927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73275" algn="l"/>
              </a:tabLst>
            </a:pPr>
            <a:r>
              <a:rPr sz="2400" spc="-7" dirty="0">
                <a:solidFill>
                  <a:srgbClr val="585858"/>
                </a:solidFill>
              </a:rPr>
              <a:t>1.	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자연어는 무한하기에</a:t>
            </a:r>
            <a:r>
              <a:rPr sz="2400" spc="-37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어렵다</a:t>
            </a:r>
            <a:r>
              <a:rPr sz="2400" dirty="0">
                <a:solidFill>
                  <a:srgbClr val="585858"/>
                </a:solidFill>
              </a:rPr>
              <a:t>.</a:t>
            </a:r>
            <a:endParaRPr sz="2400"/>
          </a:p>
          <a:p>
            <a:pPr>
              <a:spcBef>
                <a:spcPts val="47"/>
              </a:spcBef>
            </a:pPr>
            <a:endParaRPr sz="2600">
              <a:latin typeface="Times New Roman"/>
              <a:cs typeface="Times New Roman"/>
            </a:endParaRPr>
          </a:p>
          <a:p>
            <a:pPr marL="473275"/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예</a:t>
            </a:r>
            <a:r>
              <a:rPr sz="2400" dirty="0">
                <a:solidFill>
                  <a:srgbClr val="585858"/>
                </a:solidFill>
              </a:rPr>
              <a:t>)</a:t>
            </a:r>
            <a:r>
              <a:rPr sz="2400" spc="-13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글자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수는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유한하지만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이들을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조합해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생성할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수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있는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단어</a:t>
            </a:r>
            <a:r>
              <a:rPr sz="2400" dirty="0">
                <a:solidFill>
                  <a:srgbClr val="585858"/>
                </a:solidFill>
              </a:rPr>
              <a:t>,</a:t>
            </a:r>
            <a:r>
              <a:rPr sz="2400" spc="-20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문장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수가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무한</a:t>
            </a:r>
            <a:endParaRPr sz="2400">
              <a:latin typeface="맑은 고딕"/>
              <a:cs typeface="맑은 고딕"/>
            </a:endParaRPr>
          </a:p>
          <a:p>
            <a:pPr marL="473275">
              <a:spcBef>
                <a:spcPts val="1440"/>
              </a:spcBef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함</a:t>
            </a:r>
            <a:endParaRPr sz="2400">
              <a:latin typeface="맑은 고딕"/>
              <a:cs typeface="맑은 고딕"/>
            </a:endParaRPr>
          </a:p>
          <a:p>
            <a:pPr>
              <a:spcBef>
                <a:spcPts val="53"/>
              </a:spcBef>
            </a:pPr>
            <a:endParaRPr sz="2600">
              <a:latin typeface="Times New Roman"/>
              <a:cs typeface="Times New Roman"/>
            </a:endParaRPr>
          </a:p>
          <a:p>
            <a:pPr marL="16933">
              <a:tabLst>
                <a:tab pos="473275" algn="l"/>
              </a:tabLst>
            </a:pPr>
            <a:r>
              <a:rPr sz="2400" spc="-7" dirty="0">
                <a:solidFill>
                  <a:srgbClr val="585858"/>
                </a:solidFill>
              </a:rPr>
              <a:t>1.	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모호한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중의성을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포함하고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있어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어렵다</a:t>
            </a:r>
            <a:r>
              <a:rPr sz="2400" dirty="0">
                <a:solidFill>
                  <a:srgbClr val="585858"/>
                </a:solidFill>
              </a:rPr>
              <a:t>.</a:t>
            </a:r>
            <a:endParaRPr sz="2400"/>
          </a:p>
          <a:p>
            <a:pPr>
              <a:spcBef>
                <a:spcPts val="53"/>
              </a:spcBef>
            </a:pPr>
            <a:endParaRPr sz="2600">
              <a:latin typeface="Times New Roman"/>
              <a:cs typeface="Times New Roman"/>
            </a:endParaRPr>
          </a:p>
          <a:p>
            <a:pPr marL="473275"/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예</a:t>
            </a:r>
            <a:r>
              <a:rPr sz="2400" spc="-7" dirty="0">
                <a:solidFill>
                  <a:srgbClr val="585858"/>
                </a:solidFill>
              </a:rPr>
              <a:t>)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여러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단어가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문장을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이루면서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중의성이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발생할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수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있음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734" y="688459"/>
            <a:ext cx="5893647" cy="541965"/>
          </a:xfrm>
          <a:prstGeom prst="rect">
            <a:avLst/>
          </a:prstGeom>
        </p:spPr>
        <p:txBody>
          <a:bodyPr spcFirstLastPara="1" vert="horz" wrap="square" lIns="0" tIns="1608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자연어처리 처리가 어려운</a:t>
            </a:r>
            <a:r>
              <a:rPr spc="-760" dirty="0"/>
              <a:t> </a:t>
            </a:r>
            <a:r>
              <a:rPr spc="-7" dirty="0"/>
              <a:t>이유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117600" y="2434167"/>
            <a:ext cx="14020800" cy="2248478"/>
          </a:xfrm>
          <a:prstGeom prst="rect">
            <a:avLst/>
          </a:prstGeom>
        </p:spPr>
        <p:txBody>
          <a:bodyPr spcFirstLastPara="1" vert="horz" wrap="square" lIns="0" tIns="16933" rIns="0" bIns="0" rtlCol="0" anchor="t" anchorCtr="0">
            <a:spAutoFit/>
          </a:bodyPr>
          <a:lstStyle/>
          <a:p>
            <a:pPr marL="585879" marR="6773" indent="-457189">
              <a:lnSpc>
                <a:spcPct val="150000"/>
              </a:lnSpc>
              <a:spcBef>
                <a:spcPts val="133"/>
              </a:spcBef>
              <a:buFont typeface="Arial"/>
              <a:buAutoNum type="arabicPeriod"/>
              <a:tabLst>
                <a:tab pos="585031" algn="l"/>
                <a:tab pos="585879" algn="l"/>
              </a:tabLst>
            </a:pPr>
            <a:r>
              <a:rPr dirty="0">
                <a:latin typeface="맑은 고딕"/>
                <a:cs typeface="맑은 고딕"/>
              </a:rPr>
              <a:t>규칙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기반</a:t>
            </a:r>
            <a:r>
              <a:rPr spc="-200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방식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/>
              <a:t>:</a:t>
            </a:r>
            <a:r>
              <a:rPr spc="-20" dirty="0"/>
              <a:t> </a:t>
            </a:r>
            <a:r>
              <a:rPr dirty="0">
                <a:latin typeface="맑은 고딕"/>
                <a:cs typeface="맑은 고딕"/>
              </a:rPr>
              <a:t>초창기의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연구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방식이였으며</a:t>
            </a:r>
            <a:r>
              <a:rPr dirty="0"/>
              <a:t>,</a:t>
            </a:r>
            <a:r>
              <a:rPr spc="-20" dirty="0"/>
              <a:t> </a:t>
            </a:r>
            <a:r>
              <a:rPr dirty="0">
                <a:latin typeface="맑은 고딕"/>
                <a:cs typeface="맑은 고딕"/>
              </a:rPr>
              <a:t>형태소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분석등을</a:t>
            </a:r>
            <a:r>
              <a:rPr spc="-20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활용해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의미를  분석</a:t>
            </a:r>
          </a:p>
          <a:p>
            <a:pPr marL="585879" marR="226054" indent="-457189">
              <a:lnSpc>
                <a:spcPts val="4320"/>
              </a:lnSpc>
              <a:spcBef>
                <a:spcPts val="380"/>
              </a:spcBef>
              <a:buFont typeface="Arial"/>
              <a:buAutoNum type="arabicPeriod"/>
              <a:tabLst>
                <a:tab pos="585031" algn="l"/>
                <a:tab pos="585879" algn="l"/>
              </a:tabLst>
            </a:pPr>
            <a:r>
              <a:rPr dirty="0">
                <a:latin typeface="맑은 고딕"/>
                <a:cs typeface="맑은 고딕"/>
              </a:rPr>
              <a:t>통계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기반</a:t>
            </a:r>
            <a:r>
              <a:rPr spc="-200" dirty="0">
                <a:latin typeface="맑은 고딕"/>
                <a:cs typeface="맑은 고딕"/>
              </a:rPr>
              <a:t> </a:t>
            </a:r>
            <a:r>
              <a:rPr dirty="0"/>
              <a:t>:</a:t>
            </a:r>
            <a:r>
              <a:rPr spc="-7" dirty="0"/>
              <a:t> </a:t>
            </a:r>
            <a:r>
              <a:rPr dirty="0">
                <a:latin typeface="맑은 고딕"/>
                <a:cs typeface="맑은 고딕"/>
              </a:rPr>
              <a:t>조건부</a:t>
            </a:r>
            <a:r>
              <a:rPr spc="-20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확률이라는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수학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개념을</a:t>
            </a:r>
            <a:r>
              <a:rPr spc="-20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기반으로</a:t>
            </a:r>
            <a:r>
              <a:rPr dirty="0"/>
              <a:t>,</a:t>
            </a:r>
            <a:r>
              <a:rPr spc="-7" dirty="0"/>
              <a:t> </a:t>
            </a:r>
            <a:r>
              <a:rPr dirty="0">
                <a:latin typeface="맑은 고딕"/>
                <a:cs typeface="맑은 고딕"/>
              </a:rPr>
              <a:t>어떤</a:t>
            </a:r>
            <a:r>
              <a:rPr spc="-20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단어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이후에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등장  할</a:t>
            </a:r>
            <a:r>
              <a:rPr spc="-180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단어를</a:t>
            </a:r>
            <a:r>
              <a:rPr spc="-193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예측하는</a:t>
            </a:r>
            <a:r>
              <a:rPr spc="-180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등의</a:t>
            </a:r>
            <a:r>
              <a:rPr spc="-180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처리하는</a:t>
            </a:r>
            <a:r>
              <a:rPr spc="-193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방식</a:t>
            </a:r>
          </a:p>
          <a:p>
            <a:pPr marL="585879" indent="-457189">
              <a:lnSpc>
                <a:spcPct val="100000"/>
              </a:lnSpc>
              <a:spcBef>
                <a:spcPts val="1060"/>
              </a:spcBef>
              <a:buFont typeface="Arial"/>
              <a:buAutoNum type="arabicPeriod"/>
              <a:tabLst>
                <a:tab pos="585031" algn="l"/>
                <a:tab pos="585879" algn="l"/>
              </a:tabLst>
            </a:pPr>
            <a:r>
              <a:rPr dirty="0">
                <a:latin typeface="맑은 고딕"/>
                <a:cs typeface="맑은 고딕"/>
              </a:rPr>
              <a:t>딥러닝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기반</a:t>
            </a:r>
            <a:r>
              <a:rPr spc="-207" dirty="0">
                <a:latin typeface="맑은 고딕"/>
                <a:cs typeface="맑은 고딕"/>
              </a:rPr>
              <a:t> </a:t>
            </a:r>
            <a:r>
              <a:rPr dirty="0"/>
              <a:t>:</a:t>
            </a:r>
            <a:r>
              <a:rPr spc="-7" dirty="0"/>
              <a:t> </a:t>
            </a:r>
            <a:r>
              <a:rPr dirty="0">
                <a:latin typeface="맑은 고딕"/>
                <a:cs typeface="맑은 고딕"/>
              </a:rPr>
              <a:t>데이터</a:t>
            </a:r>
            <a:r>
              <a:rPr spc="-20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입력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하여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가중치를</a:t>
            </a:r>
            <a:r>
              <a:rPr spc="-20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학습한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모델을</a:t>
            </a:r>
            <a:r>
              <a:rPr spc="-193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활용을</a:t>
            </a:r>
            <a:r>
              <a:rPr spc="-20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활용하는</a:t>
            </a:r>
            <a:r>
              <a:rPr spc="-187" dirty="0">
                <a:latin typeface="맑은 고딕"/>
                <a:cs typeface="맑은 고딕"/>
              </a:rPr>
              <a:t> </a:t>
            </a:r>
            <a:r>
              <a:rPr dirty="0">
                <a:latin typeface="맑은 고딕"/>
                <a:cs typeface="맑은 고딕"/>
              </a:rPr>
              <a:t>방식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734" y="688459"/>
            <a:ext cx="4503420" cy="541965"/>
          </a:xfrm>
          <a:prstGeom prst="rect">
            <a:avLst/>
          </a:prstGeom>
        </p:spPr>
        <p:txBody>
          <a:bodyPr spcFirstLastPara="1" vert="horz" wrap="square" lIns="0" tIns="1608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자연어처리 처리의</a:t>
            </a:r>
            <a:r>
              <a:rPr spc="-553" dirty="0"/>
              <a:t> </a:t>
            </a:r>
            <a:r>
              <a:rPr spc="-7" dirty="0"/>
              <a:t>방식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34" y="1567181"/>
            <a:ext cx="10872893" cy="1610099"/>
          </a:xfrm>
          <a:prstGeom prst="rect">
            <a:avLst/>
          </a:prstGeom>
        </p:spPr>
        <p:txBody>
          <a:bodyPr vert="horz" wrap="square" lIns="0" tIns="199813" rIns="0" bIns="0" rtlCol="0">
            <a:spAutoFit/>
          </a:bodyPr>
          <a:lstStyle/>
          <a:p>
            <a:pPr marL="474121" indent="-457189">
              <a:spcBef>
                <a:spcPts val="1573"/>
              </a:spcBef>
              <a:buFont typeface="Arial"/>
              <a:buAutoNum type="arabicPeriod"/>
              <a:tabLst>
                <a:tab pos="473275" algn="l"/>
                <a:tab pos="474121" algn="l"/>
              </a:tabLst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코퍼스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</a:rPr>
              <a:t>:</a:t>
            </a:r>
            <a:r>
              <a:rPr sz="2400" spc="-13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문장들을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모아둔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텍스트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자료</a:t>
            </a:r>
            <a:r>
              <a:rPr sz="2400" dirty="0">
                <a:solidFill>
                  <a:srgbClr val="585858"/>
                </a:solidFill>
              </a:rPr>
              <a:t>,</a:t>
            </a:r>
            <a:r>
              <a:rPr sz="2400" spc="-13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한국어로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</a:rPr>
              <a:t>‘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말뭉치</a:t>
            </a:r>
            <a:r>
              <a:rPr sz="2400" spc="-7" dirty="0">
                <a:solidFill>
                  <a:srgbClr val="585858"/>
                </a:solidFill>
              </a:rPr>
              <a:t>’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라고도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함</a:t>
            </a:r>
            <a:endParaRPr sz="2400">
              <a:latin typeface="맑은 고딕"/>
              <a:cs typeface="맑은 고딕"/>
            </a:endParaRPr>
          </a:p>
          <a:p>
            <a:pPr marL="474121" marR="6773" indent="-457189">
              <a:lnSpc>
                <a:spcPct val="150000"/>
              </a:lnSpc>
              <a:buFont typeface="Arial"/>
              <a:buAutoNum type="arabicPeriod"/>
              <a:tabLst>
                <a:tab pos="473275" algn="l"/>
                <a:tab pos="474121" algn="l"/>
              </a:tabLst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모델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</a:rPr>
              <a:t>:</a:t>
            </a:r>
            <a:r>
              <a:rPr sz="2400" spc="-20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딥러닝으로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학습한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모델이며</a:t>
            </a:r>
            <a:r>
              <a:rPr sz="2400" dirty="0">
                <a:solidFill>
                  <a:srgbClr val="585858"/>
                </a:solidFill>
              </a:rPr>
              <a:t>,</a:t>
            </a:r>
            <a:r>
              <a:rPr sz="2400" spc="-7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자연어처리에서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분류</a:t>
            </a:r>
            <a:r>
              <a:rPr sz="2400" spc="-7" dirty="0">
                <a:solidFill>
                  <a:srgbClr val="585858"/>
                </a:solidFill>
              </a:rPr>
              <a:t>(Classification)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와</a:t>
            </a:r>
            <a:r>
              <a:rPr sz="2400" spc="-152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자  연어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생성</a:t>
            </a:r>
            <a:r>
              <a:rPr sz="2400" spc="-7" dirty="0">
                <a:solidFill>
                  <a:srgbClr val="585858"/>
                </a:solidFill>
              </a:rPr>
              <a:t>(Generation)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과</a:t>
            </a:r>
            <a:r>
              <a:rPr sz="2400" spc="-16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관련한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모델이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존재할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수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있음</a:t>
            </a:r>
            <a:r>
              <a:rPr sz="2400" dirty="0">
                <a:solidFill>
                  <a:srgbClr val="585858"/>
                </a:solidFill>
              </a:rPr>
              <a:t>.</a:t>
            </a:r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734" y="688459"/>
            <a:ext cx="3114887" cy="541965"/>
          </a:xfrm>
          <a:prstGeom prst="rect">
            <a:avLst/>
          </a:prstGeom>
        </p:spPr>
        <p:txBody>
          <a:bodyPr spcFirstLastPara="1" vert="horz" wrap="square" lIns="0" tIns="1608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자연어처리</a:t>
            </a:r>
            <a:r>
              <a:rPr spc="-327" dirty="0"/>
              <a:t> </a:t>
            </a:r>
            <a:r>
              <a:rPr spc="-7" dirty="0"/>
              <a:t>용어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34" y="1567181"/>
            <a:ext cx="10839873" cy="2776828"/>
          </a:xfrm>
          <a:prstGeom prst="rect">
            <a:avLst/>
          </a:prstGeom>
        </p:spPr>
        <p:txBody>
          <a:bodyPr vert="horz" wrap="square" lIns="0" tIns="199813" rIns="0" bIns="0" rtlCol="0">
            <a:spAutoFit/>
          </a:bodyPr>
          <a:lstStyle/>
          <a:p>
            <a:pPr marL="474121" indent="-457189">
              <a:spcBef>
                <a:spcPts val="1573"/>
              </a:spcBef>
              <a:buFont typeface="Arial"/>
              <a:buAutoNum type="arabicPeriod"/>
              <a:tabLst>
                <a:tab pos="473275" algn="l"/>
                <a:tab pos="474121" algn="l"/>
              </a:tabLst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음절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</a:rPr>
              <a:t>:</a:t>
            </a:r>
            <a:r>
              <a:rPr sz="2400" spc="-13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말소리</a:t>
            </a:r>
            <a:r>
              <a:rPr sz="2400" dirty="0">
                <a:solidFill>
                  <a:srgbClr val="585858"/>
                </a:solidFill>
              </a:rPr>
              <a:t>(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발화</a:t>
            </a:r>
            <a:r>
              <a:rPr sz="2400" dirty="0">
                <a:solidFill>
                  <a:srgbClr val="585858"/>
                </a:solidFill>
              </a:rPr>
              <a:t>)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의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최소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단위</a:t>
            </a:r>
            <a:r>
              <a:rPr sz="2400" spc="-7" dirty="0">
                <a:solidFill>
                  <a:srgbClr val="585858"/>
                </a:solidFill>
              </a:rPr>
              <a:t>,</a:t>
            </a:r>
            <a:r>
              <a:rPr sz="2400" dirty="0">
                <a:solidFill>
                  <a:srgbClr val="585858"/>
                </a:solidFill>
              </a:rPr>
              <a:t> </a:t>
            </a:r>
            <a:r>
              <a:rPr sz="2400" spc="-7" dirty="0">
                <a:solidFill>
                  <a:srgbClr val="585858"/>
                </a:solidFill>
              </a:rPr>
              <a:t>‘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강</a:t>
            </a:r>
            <a:r>
              <a:rPr sz="2400" spc="-7" dirty="0">
                <a:solidFill>
                  <a:srgbClr val="585858"/>
                </a:solidFill>
              </a:rPr>
              <a:t>’,</a:t>
            </a:r>
            <a:r>
              <a:rPr sz="2400" dirty="0">
                <a:solidFill>
                  <a:srgbClr val="585858"/>
                </a:solidFill>
              </a:rPr>
              <a:t> </a:t>
            </a:r>
            <a:r>
              <a:rPr sz="2400" spc="-7" dirty="0">
                <a:solidFill>
                  <a:srgbClr val="585858"/>
                </a:solidFill>
              </a:rPr>
              <a:t>‘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가</a:t>
            </a:r>
            <a:r>
              <a:rPr sz="2400" spc="-7" dirty="0">
                <a:solidFill>
                  <a:srgbClr val="585858"/>
                </a:solidFill>
              </a:rPr>
              <a:t>’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와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같이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한글자에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해당</a:t>
            </a:r>
            <a:endParaRPr sz="2400">
              <a:latin typeface="맑은 고딕"/>
              <a:cs typeface="맑은 고딕"/>
            </a:endParaRPr>
          </a:p>
          <a:p>
            <a:pPr marL="474121" marR="6773" indent="-457189">
              <a:lnSpc>
                <a:spcPct val="150000"/>
              </a:lnSpc>
              <a:buFont typeface="Arial"/>
              <a:buAutoNum type="arabicPeriod"/>
              <a:tabLst>
                <a:tab pos="473275" algn="l"/>
                <a:tab pos="474121" algn="l"/>
              </a:tabLst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형태소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</a:rPr>
              <a:t>:</a:t>
            </a:r>
            <a:r>
              <a:rPr sz="2400" spc="-13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의미를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가진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최소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단위</a:t>
            </a:r>
            <a:r>
              <a:rPr sz="2400" dirty="0">
                <a:solidFill>
                  <a:srgbClr val="585858"/>
                </a:solidFill>
              </a:rPr>
              <a:t>,</a:t>
            </a:r>
            <a:r>
              <a:rPr sz="2400" spc="-13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의존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여부에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따라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자립형태소</a:t>
            </a:r>
            <a:r>
              <a:rPr sz="2400" spc="-7" dirty="0">
                <a:solidFill>
                  <a:srgbClr val="585858"/>
                </a:solidFill>
              </a:rPr>
              <a:t>(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명사</a:t>
            </a:r>
            <a:r>
              <a:rPr sz="2400" spc="-7" dirty="0">
                <a:solidFill>
                  <a:srgbClr val="585858"/>
                </a:solidFill>
              </a:rPr>
              <a:t>/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대명사</a:t>
            </a:r>
            <a:r>
              <a:rPr sz="2400" spc="-7" dirty="0">
                <a:solidFill>
                  <a:srgbClr val="585858"/>
                </a:solidFill>
              </a:rPr>
              <a:t>/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수 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사</a:t>
            </a:r>
            <a:r>
              <a:rPr sz="2400" dirty="0">
                <a:solidFill>
                  <a:srgbClr val="585858"/>
                </a:solidFill>
              </a:rPr>
              <a:t>)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와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의존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형태소로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나뉜다</a:t>
            </a:r>
            <a:r>
              <a:rPr sz="2400" dirty="0">
                <a:solidFill>
                  <a:srgbClr val="585858"/>
                </a:solidFill>
              </a:rPr>
              <a:t>.</a:t>
            </a:r>
            <a:r>
              <a:rPr sz="2400" spc="640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예</a:t>
            </a:r>
            <a:r>
              <a:rPr sz="2400" dirty="0">
                <a:solidFill>
                  <a:srgbClr val="585858"/>
                </a:solidFill>
              </a:rPr>
              <a:t>)</a:t>
            </a:r>
            <a:r>
              <a:rPr sz="2400" spc="-7" dirty="0">
                <a:solidFill>
                  <a:srgbClr val="585858"/>
                </a:solidFill>
              </a:rPr>
              <a:t> mecab</a:t>
            </a:r>
            <a:r>
              <a:rPr sz="2400" spc="-20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등의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형태소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분석기가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존재함</a:t>
            </a:r>
            <a:endParaRPr sz="2400">
              <a:latin typeface="맑은 고딕"/>
              <a:cs typeface="맑은 고딕"/>
            </a:endParaRPr>
          </a:p>
          <a:p>
            <a:pPr marL="474121" indent="-457189">
              <a:spcBef>
                <a:spcPts val="1440"/>
              </a:spcBef>
              <a:buFont typeface="Arial"/>
              <a:buAutoNum type="arabicPeriod"/>
              <a:tabLst>
                <a:tab pos="473275" algn="l"/>
                <a:tab pos="474121" algn="l"/>
              </a:tabLst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어절 </a:t>
            </a:r>
            <a:r>
              <a:rPr sz="2400" dirty="0">
                <a:solidFill>
                  <a:srgbClr val="585858"/>
                </a:solidFill>
              </a:rPr>
              <a:t>: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띄어쓰기</a:t>
            </a:r>
            <a:r>
              <a:rPr sz="2400" spc="-36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단위이다</a:t>
            </a:r>
            <a:r>
              <a:rPr sz="2400" dirty="0">
                <a:solidFill>
                  <a:srgbClr val="585858"/>
                </a:solidFill>
              </a:rPr>
              <a:t>.</a:t>
            </a:r>
            <a:endParaRPr sz="2400"/>
          </a:p>
          <a:p>
            <a:pPr marL="474121" indent="-457189">
              <a:spcBef>
                <a:spcPts val="1440"/>
              </a:spcBef>
              <a:buFont typeface="Arial"/>
              <a:buAutoNum type="arabicPeriod"/>
              <a:tabLst>
                <a:tab pos="473275" algn="l"/>
                <a:tab pos="474121" algn="l"/>
              </a:tabLst>
            </a:pP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품사</a:t>
            </a:r>
            <a:r>
              <a:rPr sz="2400" spc="-7" dirty="0">
                <a:solidFill>
                  <a:srgbClr val="585858"/>
                </a:solidFill>
              </a:rPr>
              <a:t>(POS) </a:t>
            </a:r>
            <a:r>
              <a:rPr sz="2400" dirty="0">
                <a:solidFill>
                  <a:srgbClr val="585858"/>
                </a:solidFill>
              </a:rPr>
              <a:t>: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명사</a:t>
            </a:r>
            <a:r>
              <a:rPr sz="2400" dirty="0">
                <a:solidFill>
                  <a:srgbClr val="585858"/>
                </a:solidFill>
              </a:rPr>
              <a:t>,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대명사</a:t>
            </a:r>
            <a:r>
              <a:rPr sz="2400" dirty="0">
                <a:solidFill>
                  <a:srgbClr val="585858"/>
                </a:solidFill>
              </a:rPr>
              <a:t>,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형용사 등과 같은</a:t>
            </a:r>
            <a:r>
              <a:rPr sz="2400" spc="-56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문장성분이다</a:t>
            </a:r>
            <a:r>
              <a:rPr sz="2400" dirty="0">
                <a:solidFill>
                  <a:srgbClr val="585858"/>
                </a:solidFill>
              </a:rPr>
              <a:t>.</a:t>
            </a:r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734" y="688459"/>
            <a:ext cx="2267373" cy="541965"/>
          </a:xfrm>
          <a:prstGeom prst="rect">
            <a:avLst/>
          </a:prstGeom>
        </p:spPr>
        <p:txBody>
          <a:bodyPr spcFirstLastPara="1" vert="horz" wrap="square" lIns="0" tIns="1608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언어학</a:t>
            </a:r>
            <a:r>
              <a:rPr spc="-347" dirty="0"/>
              <a:t> </a:t>
            </a:r>
            <a:r>
              <a:rPr spc="-7" dirty="0"/>
              <a:t>용어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34" y="1567180"/>
            <a:ext cx="10856807" cy="105610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0000"/>
              </a:lnSpc>
              <a:spcBef>
                <a:spcPts val="133"/>
              </a:spcBef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비정형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데이터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또는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특수문자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등이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포함되어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컴퓨터가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균일하게</a:t>
            </a:r>
            <a:r>
              <a:rPr sz="2400" spc="-22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처리하기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어려운  데이터를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컴퓨터가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처리할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수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있는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형태로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바꾸는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처리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작업이다</a:t>
            </a:r>
            <a:r>
              <a:rPr sz="2400" dirty="0">
                <a:solidFill>
                  <a:srgbClr val="585858"/>
                </a:solidFill>
              </a:rPr>
              <a:t>.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20734" y="3802889"/>
            <a:ext cx="10822093" cy="24870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정보추출과 전처리간의</a:t>
            </a:r>
            <a:r>
              <a:rPr sz="2400" spc="-3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차이</a:t>
            </a:r>
            <a:endParaRPr sz="2400">
              <a:latin typeface="맑은 고딕"/>
              <a:cs typeface="맑은 고딕"/>
            </a:endParaRPr>
          </a:p>
          <a:p>
            <a:pPr>
              <a:spcBef>
                <a:spcPts val="47"/>
              </a:spcBef>
            </a:pPr>
            <a:endParaRPr sz="2600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예</a:t>
            </a:r>
            <a:r>
              <a:rPr sz="2400" spc="-7" dirty="0">
                <a:solidFill>
                  <a:srgbClr val="585858"/>
                </a:solidFill>
              </a:rPr>
              <a:t>)</a:t>
            </a:r>
            <a:r>
              <a:rPr sz="2400" dirty="0">
                <a:solidFill>
                  <a:srgbClr val="585858"/>
                </a:solidFill>
              </a:rPr>
              <a:t> HTML</a:t>
            </a:r>
            <a:r>
              <a:rPr sz="2400" spc="-20" dirty="0">
                <a:solidFill>
                  <a:srgbClr val="585858"/>
                </a:solidFill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문서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파싱하여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20" dirty="0">
                <a:solidFill>
                  <a:srgbClr val="585858"/>
                </a:solidFill>
              </a:rPr>
              <a:t>body</a:t>
            </a:r>
            <a:r>
              <a:rPr sz="2400" spc="-20" dirty="0">
                <a:solidFill>
                  <a:srgbClr val="585858"/>
                </a:solidFill>
                <a:latin typeface="맑은 고딕"/>
                <a:cs typeface="맑은 고딕"/>
              </a:rPr>
              <a:t>의</a:t>
            </a:r>
            <a:r>
              <a:rPr sz="2400" spc="-13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</a:rPr>
              <a:t>table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의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</a:rPr>
              <a:t>title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의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텍스트를</a:t>
            </a:r>
            <a:r>
              <a:rPr sz="2400" spc="-17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읽기</a:t>
            </a:r>
            <a:r>
              <a:rPr sz="2400" spc="-7" dirty="0">
                <a:solidFill>
                  <a:srgbClr val="585858"/>
                </a:solidFill>
              </a:rPr>
              <a:t>(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정보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추출</a:t>
            </a:r>
            <a:r>
              <a:rPr sz="2400" spc="-7" dirty="0">
                <a:solidFill>
                  <a:srgbClr val="585858"/>
                </a:solidFill>
              </a:rPr>
              <a:t>)</a:t>
            </a:r>
            <a:endParaRPr sz="2400"/>
          </a:p>
          <a:p>
            <a:pPr>
              <a:spcBef>
                <a:spcPts val="53"/>
              </a:spcBef>
            </a:pPr>
            <a:endParaRPr sz="2600">
              <a:latin typeface="Times New Roman"/>
              <a:cs typeface="Times New Roman"/>
            </a:endParaRPr>
          </a:p>
          <a:p>
            <a:pPr marL="16933"/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예</a:t>
            </a:r>
            <a:r>
              <a:rPr sz="2400" dirty="0">
                <a:solidFill>
                  <a:srgbClr val="585858"/>
                </a:solidFill>
              </a:rPr>
              <a:t>)</a:t>
            </a:r>
            <a:r>
              <a:rPr sz="2400" spc="-13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입력된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텍스트를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특수문자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제거</a:t>
            </a:r>
            <a:r>
              <a:rPr sz="2400" dirty="0">
                <a:solidFill>
                  <a:srgbClr val="585858"/>
                </a:solidFill>
              </a:rPr>
              <a:t>,</a:t>
            </a:r>
            <a:r>
              <a:rPr sz="2400" spc="-20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대문자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변환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등을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수행하여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균일하게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만들기</a:t>
            </a:r>
            <a:endParaRPr sz="2400">
              <a:latin typeface="맑은 고딕"/>
              <a:cs typeface="맑은 고딕"/>
            </a:endParaRPr>
          </a:p>
          <a:p>
            <a:pPr marL="16933">
              <a:spcBef>
                <a:spcPts val="1440"/>
              </a:spcBef>
            </a:pPr>
            <a:r>
              <a:rPr sz="2400" spc="-7" dirty="0">
                <a:solidFill>
                  <a:srgbClr val="585858"/>
                </a:solidFill>
              </a:rPr>
              <a:t>(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전처리</a:t>
            </a:r>
            <a:r>
              <a:rPr sz="2400" spc="-7" dirty="0">
                <a:solidFill>
                  <a:srgbClr val="585858"/>
                </a:solidFill>
              </a:rPr>
              <a:t>)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0734" y="688459"/>
            <a:ext cx="2689860" cy="541965"/>
          </a:xfrm>
          <a:prstGeom prst="rect">
            <a:avLst/>
          </a:prstGeom>
        </p:spPr>
        <p:txBody>
          <a:bodyPr spcFirstLastPara="1" vert="horz" wrap="square" lIns="0" tIns="1608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텍스트</a:t>
            </a:r>
            <a:r>
              <a:rPr spc="-347" dirty="0"/>
              <a:t> </a:t>
            </a:r>
            <a:r>
              <a:rPr spc="-7" dirty="0"/>
              <a:t>전처리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34" y="1750060"/>
            <a:ext cx="33367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맞춤법</a:t>
            </a:r>
            <a:r>
              <a:rPr sz="2400" spc="-22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및</a:t>
            </a:r>
            <a:r>
              <a:rPr sz="2400" spc="-24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띄어쓰기</a:t>
            </a:r>
            <a:r>
              <a:rPr sz="2400" spc="-22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교정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34" y="688508"/>
            <a:ext cx="4080087" cy="529141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3333" spc="-7" dirty="0">
                <a:latin typeface="맑은 고딕"/>
                <a:cs typeface="맑은 고딕"/>
              </a:rPr>
              <a:t>자연어처리 응용</a:t>
            </a:r>
            <a:r>
              <a:rPr sz="3333" spc="-553" dirty="0">
                <a:latin typeface="맑은 고딕"/>
                <a:cs typeface="맑은 고딕"/>
              </a:rPr>
              <a:t> </a:t>
            </a:r>
            <a:r>
              <a:rPr sz="3333" spc="-7" dirty="0">
                <a:latin typeface="맑은 고딕"/>
                <a:cs typeface="맑은 고딕"/>
              </a:rPr>
              <a:t>분야</a:t>
            </a:r>
            <a:endParaRPr sz="3333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2864" y="2277872"/>
            <a:ext cx="4781296" cy="4011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5" name="object 5"/>
          <p:cNvSpPr txBox="1"/>
          <p:nvPr/>
        </p:nvSpPr>
        <p:spPr>
          <a:xfrm>
            <a:off x="667037" y="6369643"/>
            <a:ext cx="367792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7" dirty="0">
                <a:hlinkClick r:id="rId3"/>
              </a:rPr>
              <a:t>http://speller.cs.pusan.ac.kr/results</a:t>
            </a:r>
            <a:endParaRPr sz="1867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85B0607-95DA-4AAB-300A-0169AD5A5E40}"/>
              </a:ext>
            </a:extLst>
          </p:cNvPr>
          <p:cNvSpPr/>
          <p:nvPr/>
        </p:nvSpPr>
        <p:spPr>
          <a:xfrm>
            <a:off x="4561964" y="3041275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0" y="19250"/>
                </a:lnTo>
                <a:lnTo>
                  <a:pt x="61235" y="898232"/>
                </a:lnTo>
                <a:lnTo>
                  <a:pt x="337564" y="878982"/>
                </a:lnTo>
                <a:lnTo>
                  <a:pt x="276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F3A4272-31A0-D213-22A3-98C7928F1029}"/>
              </a:ext>
            </a:extLst>
          </p:cNvPr>
          <p:cNvSpPr/>
          <p:nvPr/>
        </p:nvSpPr>
        <p:spPr>
          <a:xfrm>
            <a:off x="4561964" y="3041275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337564" y="878982"/>
                </a:lnTo>
                <a:lnTo>
                  <a:pt x="61235" y="898233"/>
                </a:lnTo>
                <a:lnTo>
                  <a:pt x="0" y="19250"/>
                </a:lnTo>
                <a:lnTo>
                  <a:pt x="2763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1795561" y="1392289"/>
            <a:ext cx="888238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기계학습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=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Data(D)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로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Model(M)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을 </a:t>
            </a: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만드는</a:t>
            </a:r>
            <a:r>
              <a:rPr sz="3200" spc="-34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과정</a:t>
            </a:r>
            <a:endParaRPr lang="en-US" sz="32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- </a:t>
            </a:r>
            <a:r>
              <a:rPr lang="ko-KR" altLang="en-US" sz="2400" spc="-10" dirty="0">
                <a:latin typeface="나눔고딕"/>
                <a:cs typeface="나눔고딕"/>
              </a:rPr>
              <a:t>데이터가 이미지라면</a:t>
            </a:r>
            <a:r>
              <a:rPr lang="en-US" altLang="ko-KR" sz="2400" spc="-10" dirty="0">
                <a:latin typeface="맑은 고딕"/>
                <a:cs typeface="맑은 고딕"/>
              </a:rPr>
              <a:t>? </a:t>
            </a:r>
            <a:r>
              <a:rPr lang="en-US" altLang="ko-KR" sz="2400" spc="-5" dirty="0">
                <a:latin typeface="맑은 고딕"/>
                <a:cs typeface="맑은 고딕"/>
              </a:rPr>
              <a:t>(</a:t>
            </a:r>
            <a:r>
              <a:rPr lang="ko-KR" altLang="en-US" sz="2400" spc="-5" dirty="0">
                <a:latin typeface="나눔고딕"/>
                <a:cs typeface="나눔고딕"/>
              </a:rPr>
              <a:t>이미지</a:t>
            </a:r>
            <a:r>
              <a:rPr lang="ko-KR" altLang="en-US" sz="2400" spc="350" dirty="0">
                <a:latin typeface="나눔고딕"/>
                <a:cs typeface="나눔고딕"/>
              </a:rPr>
              <a:t> </a:t>
            </a:r>
            <a:r>
              <a:rPr lang="ko-KR" altLang="en-US" sz="2400" spc="-10" dirty="0">
                <a:latin typeface="나눔고딕"/>
                <a:cs typeface="나눔고딕"/>
              </a:rPr>
              <a:t>처리</a:t>
            </a:r>
            <a:r>
              <a:rPr lang="en-US" altLang="ko-KR" sz="2400" spc="-10" dirty="0">
                <a:latin typeface="맑은 고딕"/>
                <a:cs typeface="맑은 고딕"/>
              </a:rPr>
              <a:t>)</a:t>
            </a:r>
            <a:endParaRPr sz="24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C7B00B4-3FE8-9152-DDF7-2A5556E1050D}"/>
              </a:ext>
            </a:extLst>
          </p:cNvPr>
          <p:cNvSpPr/>
          <p:nvPr/>
        </p:nvSpPr>
        <p:spPr>
          <a:xfrm>
            <a:off x="4489305" y="3619648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0474C1-AFB8-830F-C811-B328A1504CB4}"/>
              </a:ext>
            </a:extLst>
          </p:cNvPr>
          <p:cNvSpPr/>
          <p:nvPr/>
        </p:nvSpPr>
        <p:spPr>
          <a:xfrm>
            <a:off x="3760435" y="4732831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2ABF1ED-85FA-BA68-B4A5-8C9828394F34}"/>
              </a:ext>
            </a:extLst>
          </p:cNvPr>
          <p:cNvSpPr/>
          <p:nvPr/>
        </p:nvSpPr>
        <p:spPr>
          <a:xfrm>
            <a:off x="4489305" y="3196212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4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1EB4C9-3B30-40F6-A307-72DBD18F4E9E}"/>
              </a:ext>
            </a:extLst>
          </p:cNvPr>
          <p:cNvSpPr/>
          <p:nvPr/>
        </p:nvSpPr>
        <p:spPr>
          <a:xfrm>
            <a:off x="3760435" y="3196213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30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8161A5E-24E1-7F8E-073C-053A63979979}"/>
              </a:ext>
            </a:extLst>
          </p:cNvPr>
          <p:cNvSpPr/>
          <p:nvPr/>
        </p:nvSpPr>
        <p:spPr>
          <a:xfrm>
            <a:off x="6576261" y="4719579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8A5DCC-87E9-1A8F-50D4-FC7DA23AEA10}"/>
              </a:ext>
            </a:extLst>
          </p:cNvPr>
          <p:cNvSpPr/>
          <p:nvPr/>
        </p:nvSpPr>
        <p:spPr>
          <a:xfrm>
            <a:off x="5920227" y="4732832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2CFEAA9-740F-13FB-7450-F0710A963EDC}"/>
              </a:ext>
            </a:extLst>
          </p:cNvPr>
          <p:cNvSpPr/>
          <p:nvPr/>
        </p:nvSpPr>
        <p:spPr>
          <a:xfrm>
            <a:off x="6894314" y="3626278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9C0EBDF-D8E0-79AA-4A2C-0E1E9878551A}"/>
              </a:ext>
            </a:extLst>
          </p:cNvPr>
          <p:cNvSpPr/>
          <p:nvPr/>
        </p:nvSpPr>
        <p:spPr>
          <a:xfrm>
            <a:off x="3760435" y="3632908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0E9E2B63-3B7A-86C0-6101-0A4A7156825B}"/>
              </a:ext>
            </a:extLst>
          </p:cNvPr>
          <p:cNvSpPr/>
          <p:nvPr/>
        </p:nvSpPr>
        <p:spPr>
          <a:xfrm>
            <a:off x="3760435" y="3632908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3A69439-1686-034F-40FE-F01456B76B63}"/>
              </a:ext>
            </a:extLst>
          </p:cNvPr>
          <p:cNvSpPr/>
          <p:nvPr/>
        </p:nvSpPr>
        <p:spPr>
          <a:xfrm>
            <a:off x="6593088" y="4732831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852CAAF-437B-28B7-6FE1-815E48C878E0}"/>
              </a:ext>
            </a:extLst>
          </p:cNvPr>
          <p:cNvSpPr txBox="1"/>
          <p:nvPr/>
        </p:nvSpPr>
        <p:spPr>
          <a:xfrm>
            <a:off x="4697124" y="3913543"/>
            <a:ext cx="1438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맑은 고딕"/>
                <a:cs typeface="맑은 고딕"/>
              </a:rPr>
              <a:t>f(x) </a:t>
            </a:r>
            <a:r>
              <a:rPr sz="3000" dirty="0">
                <a:latin typeface="맑은 고딕"/>
                <a:cs typeface="맑은 고딕"/>
              </a:rPr>
              <a:t>=</a:t>
            </a:r>
            <a:r>
              <a:rPr sz="3000" spc="-95" dirty="0">
                <a:latin typeface="맑은 고딕"/>
                <a:cs typeface="맑은 고딕"/>
              </a:rPr>
              <a:t> </a:t>
            </a:r>
            <a:r>
              <a:rPr sz="3000" spc="-5" dirty="0">
                <a:latin typeface="맑은 고딕"/>
                <a:cs typeface="맑은 고딕"/>
              </a:rPr>
              <a:t>??</a:t>
            </a:r>
            <a:endParaRPr sz="3000" dirty="0">
              <a:latin typeface="맑은 고딕"/>
              <a:cs typeface="맑은 고딕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A48B8453-8E01-B79C-5AEB-65CCD046F536}"/>
              </a:ext>
            </a:extLst>
          </p:cNvPr>
          <p:cNvSpPr txBox="1"/>
          <p:nvPr/>
        </p:nvSpPr>
        <p:spPr>
          <a:xfrm>
            <a:off x="5920227" y="5321697"/>
            <a:ext cx="1285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맑은 고딕"/>
                <a:cs typeface="맑은 고딕"/>
              </a:rPr>
              <a:t>Y =</a:t>
            </a:r>
            <a:r>
              <a:rPr lang="en-US" sz="2000" spc="-11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고양이</a:t>
            </a: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FF91BAD1-2D27-C27F-D8AA-A59C22A4EB57}"/>
              </a:ext>
            </a:extLst>
          </p:cNvPr>
          <p:cNvSpPr txBox="1"/>
          <p:nvPr/>
        </p:nvSpPr>
        <p:spPr>
          <a:xfrm>
            <a:off x="3745344" y="2595371"/>
            <a:ext cx="4451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</a:t>
            </a:r>
            <a:r>
              <a:rPr sz="2000" spc="-10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=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10FAF2C2-FCB9-A7E6-A5EE-76E546E326B6}"/>
              </a:ext>
            </a:extLst>
          </p:cNvPr>
          <p:cNvSpPr/>
          <p:nvPr/>
        </p:nvSpPr>
        <p:spPr>
          <a:xfrm>
            <a:off x="4324921" y="2388382"/>
            <a:ext cx="713904" cy="71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52425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34" y="1750060"/>
            <a:ext cx="13385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기계</a:t>
            </a:r>
            <a:r>
              <a:rPr sz="2400" spc="-2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번역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34" y="688508"/>
            <a:ext cx="4080087" cy="529141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3333" spc="-7" dirty="0">
                <a:latin typeface="맑은 고딕"/>
                <a:cs typeface="맑은 고딕"/>
              </a:rPr>
              <a:t>자연어처리 응용</a:t>
            </a:r>
            <a:r>
              <a:rPr sz="3333" spc="-553" dirty="0">
                <a:latin typeface="맑은 고딕"/>
                <a:cs typeface="맑은 고딕"/>
              </a:rPr>
              <a:t> </a:t>
            </a:r>
            <a:r>
              <a:rPr sz="3333" spc="-7" dirty="0">
                <a:latin typeface="맑은 고딕"/>
                <a:cs typeface="맑은 고딕"/>
              </a:rPr>
              <a:t>분야</a:t>
            </a:r>
            <a:endParaRPr sz="3333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7568" y="2326639"/>
            <a:ext cx="7109968" cy="3563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67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33" y="1750060"/>
            <a:ext cx="86207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일상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대화</a:t>
            </a:r>
            <a:r>
              <a:rPr sz="2400" spc="-7" dirty="0">
                <a:solidFill>
                  <a:srgbClr val="585858"/>
                </a:solidFill>
              </a:rPr>
              <a:t>,</a:t>
            </a:r>
            <a:r>
              <a:rPr sz="2400" spc="-13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목적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지향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시스템</a:t>
            </a:r>
            <a:r>
              <a:rPr sz="2400" dirty="0">
                <a:solidFill>
                  <a:srgbClr val="585858"/>
                </a:solidFill>
              </a:rPr>
              <a:t>(Task</a:t>
            </a:r>
            <a:r>
              <a:rPr sz="2400" spc="-27" dirty="0">
                <a:solidFill>
                  <a:srgbClr val="585858"/>
                </a:solidFill>
              </a:rPr>
              <a:t> </a:t>
            </a:r>
            <a:r>
              <a:rPr sz="2400" spc="-7" dirty="0">
                <a:solidFill>
                  <a:srgbClr val="585858"/>
                </a:solidFill>
              </a:rPr>
              <a:t>Oriented)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를</a:t>
            </a:r>
            <a:r>
              <a:rPr sz="2400" spc="-16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지원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하는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  <a:latin typeface="맑은 고딕"/>
                <a:cs typeface="맑은 고딕"/>
              </a:rPr>
              <a:t>시스템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734" y="688459"/>
            <a:ext cx="2267373" cy="541965"/>
          </a:xfrm>
          <a:prstGeom prst="rect">
            <a:avLst/>
          </a:prstGeom>
        </p:spPr>
        <p:txBody>
          <a:bodyPr spcFirstLastPara="1" vert="horz" wrap="square" lIns="0" tIns="1608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대화</a:t>
            </a:r>
            <a:r>
              <a:rPr spc="-347" dirty="0"/>
              <a:t> </a:t>
            </a:r>
            <a:r>
              <a:rPr spc="-7" dirty="0"/>
              <a:t>시스템</a:t>
            </a:r>
          </a:p>
        </p:txBody>
      </p:sp>
      <p:sp>
        <p:nvSpPr>
          <p:cNvPr id="4" name="object 4"/>
          <p:cNvSpPr/>
          <p:nvPr/>
        </p:nvSpPr>
        <p:spPr>
          <a:xfrm>
            <a:off x="4765039" y="3799839"/>
            <a:ext cx="2638213" cy="963507"/>
          </a:xfrm>
          <a:custGeom>
            <a:avLst/>
            <a:gdLst/>
            <a:ahLst/>
            <a:cxnLst/>
            <a:rect l="l" t="t" r="r" b="b"/>
            <a:pathLst>
              <a:path w="1978660" h="722629">
                <a:moveTo>
                  <a:pt x="0" y="722376"/>
                </a:moveTo>
                <a:lnTo>
                  <a:pt x="1978152" y="722376"/>
                </a:lnTo>
                <a:lnTo>
                  <a:pt x="1978152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5" name="object 5"/>
          <p:cNvSpPr txBox="1"/>
          <p:nvPr/>
        </p:nvSpPr>
        <p:spPr>
          <a:xfrm>
            <a:off x="4765039" y="3799840"/>
            <a:ext cx="2638213" cy="637909"/>
          </a:xfrm>
          <a:prstGeom prst="rect">
            <a:avLst/>
          </a:prstGeom>
          <a:ln w="9144">
            <a:solidFill>
              <a:srgbClr val="585858"/>
            </a:solidFill>
          </a:ln>
        </p:spPr>
        <p:txBody>
          <a:bodyPr vert="horz" wrap="square" lIns="0" tIns="1693" rIns="0" bIns="0" rtlCol="0">
            <a:spAutoFit/>
          </a:bodyPr>
          <a:lstStyle/>
          <a:p>
            <a:pPr>
              <a:spcBef>
                <a:spcPts val="13"/>
              </a:spcBef>
            </a:pPr>
            <a:endParaRPr sz="2267">
              <a:latin typeface="Times New Roman"/>
              <a:cs typeface="Times New Roman"/>
            </a:endParaRPr>
          </a:p>
          <a:p>
            <a:pPr marL="483435"/>
            <a:r>
              <a:rPr sz="1867" dirty="0"/>
              <a:t>Dialog</a:t>
            </a:r>
            <a:r>
              <a:rPr sz="1867" spc="-47" dirty="0"/>
              <a:t> </a:t>
            </a:r>
            <a:r>
              <a:rPr sz="1867" dirty="0"/>
              <a:t>Manager</a:t>
            </a:r>
            <a:endParaRPr sz="1867"/>
          </a:p>
        </p:txBody>
      </p:sp>
      <p:sp>
        <p:nvSpPr>
          <p:cNvPr id="6" name="object 6"/>
          <p:cNvSpPr txBox="1"/>
          <p:nvPr/>
        </p:nvSpPr>
        <p:spPr>
          <a:xfrm>
            <a:off x="1899919" y="3799840"/>
            <a:ext cx="2079413" cy="637909"/>
          </a:xfrm>
          <a:prstGeom prst="rect">
            <a:avLst/>
          </a:prstGeom>
          <a:solidFill>
            <a:srgbClr val="EDEDED"/>
          </a:solidFill>
          <a:ln w="9144">
            <a:solidFill>
              <a:srgbClr val="585858"/>
            </a:solidFill>
          </a:ln>
        </p:spPr>
        <p:txBody>
          <a:bodyPr vert="horz" wrap="square" lIns="0" tIns="1693" rIns="0" bIns="0" rtlCol="0">
            <a:spAutoFit/>
          </a:bodyPr>
          <a:lstStyle/>
          <a:p>
            <a:pPr>
              <a:spcBef>
                <a:spcPts val="13"/>
              </a:spcBef>
            </a:pPr>
            <a:endParaRPr sz="2267">
              <a:latin typeface="Times New Roman"/>
              <a:cs typeface="Times New Roman"/>
            </a:endParaRPr>
          </a:p>
          <a:p>
            <a:pPr marL="491054"/>
            <a:r>
              <a:rPr sz="1867" dirty="0"/>
              <a:t>User</a:t>
            </a:r>
            <a:r>
              <a:rPr sz="1867" spc="-47" dirty="0"/>
              <a:t> </a:t>
            </a:r>
            <a:r>
              <a:rPr sz="1867" dirty="0"/>
              <a:t>Input</a:t>
            </a:r>
            <a:endParaRPr sz="1867"/>
          </a:p>
        </p:txBody>
      </p:sp>
      <p:sp>
        <p:nvSpPr>
          <p:cNvPr id="7" name="object 7"/>
          <p:cNvSpPr/>
          <p:nvPr/>
        </p:nvSpPr>
        <p:spPr>
          <a:xfrm>
            <a:off x="3978656" y="4230623"/>
            <a:ext cx="787400" cy="101600"/>
          </a:xfrm>
          <a:custGeom>
            <a:avLst/>
            <a:gdLst/>
            <a:ahLst/>
            <a:cxnLst/>
            <a:rect l="l" t="t" r="r" b="b"/>
            <a:pathLst>
              <a:path w="590550" h="76200">
                <a:moveTo>
                  <a:pt x="514222" y="0"/>
                </a:moveTo>
                <a:lnTo>
                  <a:pt x="514222" y="76200"/>
                </a:lnTo>
                <a:lnTo>
                  <a:pt x="577722" y="44450"/>
                </a:lnTo>
                <a:lnTo>
                  <a:pt x="526922" y="44450"/>
                </a:lnTo>
                <a:lnTo>
                  <a:pt x="526922" y="31750"/>
                </a:lnTo>
                <a:lnTo>
                  <a:pt x="577722" y="31750"/>
                </a:lnTo>
                <a:lnTo>
                  <a:pt x="514222" y="0"/>
                </a:lnTo>
                <a:close/>
              </a:path>
              <a:path w="590550" h="76200">
                <a:moveTo>
                  <a:pt x="51422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14222" y="44450"/>
                </a:lnTo>
                <a:lnTo>
                  <a:pt x="514222" y="31750"/>
                </a:lnTo>
                <a:close/>
              </a:path>
              <a:path w="590550" h="76200">
                <a:moveTo>
                  <a:pt x="577722" y="31750"/>
                </a:moveTo>
                <a:lnTo>
                  <a:pt x="526922" y="31750"/>
                </a:lnTo>
                <a:lnTo>
                  <a:pt x="526922" y="44450"/>
                </a:lnTo>
                <a:lnTo>
                  <a:pt x="577722" y="44450"/>
                </a:lnTo>
                <a:lnTo>
                  <a:pt x="590422" y="38100"/>
                </a:lnTo>
                <a:lnTo>
                  <a:pt x="577722" y="3175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8" name="object 8"/>
          <p:cNvSpPr txBox="1"/>
          <p:nvPr/>
        </p:nvSpPr>
        <p:spPr>
          <a:xfrm>
            <a:off x="7914639" y="2735072"/>
            <a:ext cx="2081107" cy="628442"/>
          </a:xfrm>
          <a:prstGeom prst="rect">
            <a:avLst/>
          </a:prstGeom>
          <a:solidFill>
            <a:srgbClr val="EDEDED"/>
          </a:solidFill>
          <a:ln w="9144">
            <a:solidFill>
              <a:srgbClr val="585858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304792">
              <a:spcBef>
                <a:spcPts val="7"/>
              </a:spcBef>
            </a:pPr>
            <a:r>
              <a:rPr sz="1867" dirty="0"/>
              <a:t>Dialog</a:t>
            </a:r>
            <a:r>
              <a:rPr sz="1867" spc="-53" dirty="0"/>
              <a:t> </a:t>
            </a:r>
            <a:r>
              <a:rPr sz="1867" dirty="0"/>
              <a:t>History</a:t>
            </a:r>
            <a:endParaRPr sz="1867"/>
          </a:p>
        </p:txBody>
      </p:sp>
      <p:sp>
        <p:nvSpPr>
          <p:cNvPr id="9" name="object 9"/>
          <p:cNvSpPr txBox="1"/>
          <p:nvPr/>
        </p:nvSpPr>
        <p:spPr>
          <a:xfrm>
            <a:off x="7914639" y="3799839"/>
            <a:ext cx="2081107" cy="767005"/>
          </a:xfrm>
          <a:prstGeom prst="rect">
            <a:avLst/>
          </a:prstGeom>
          <a:solidFill>
            <a:srgbClr val="EDEDED"/>
          </a:solidFill>
          <a:ln w="9144">
            <a:solidFill>
              <a:srgbClr val="585858"/>
            </a:solidFill>
          </a:ln>
        </p:spPr>
        <p:txBody>
          <a:bodyPr vert="horz" wrap="square" lIns="0" tIns="190500" rIns="0" bIns="0" rtlCol="0">
            <a:spAutoFit/>
          </a:bodyPr>
          <a:lstStyle/>
          <a:p>
            <a:pPr marL="847" algn="ctr">
              <a:spcBef>
                <a:spcPts val="1500"/>
              </a:spcBef>
            </a:pPr>
            <a:r>
              <a:rPr sz="1867" spc="-7" dirty="0"/>
              <a:t>Domain</a:t>
            </a:r>
            <a:endParaRPr sz="1867"/>
          </a:p>
          <a:p>
            <a:pPr marL="1693" algn="ctr"/>
            <a:r>
              <a:rPr sz="1867" spc="-7" dirty="0"/>
              <a:t>Expert</a:t>
            </a:r>
            <a:endParaRPr sz="1867"/>
          </a:p>
        </p:txBody>
      </p:sp>
      <p:sp>
        <p:nvSpPr>
          <p:cNvPr id="10" name="object 10"/>
          <p:cNvSpPr/>
          <p:nvPr/>
        </p:nvSpPr>
        <p:spPr>
          <a:xfrm>
            <a:off x="7402577" y="4230623"/>
            <a:ext cx="513927" cy="101600"/>
          </a:xfrm>
          <a:custGeom>
            <a:avLst/>
            <a:gdLst/>
            <a:ahLst/>
            <a:cxnLst/>
            <a:rect l="l" t="t" r="r" b="b"/>
            <a:pathLst>
              <a:path w="3854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55033" y="44450"/>
                </a:lnTo>
                <a:lnTo>
                  <a:pt x="50800" y="44450"/>
                </a:lnTo>
                <a:lnTo>
                  <a:pt x="50800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385445" h="76200">
                <a:moveTo>
                  <a:pt x="308737" y="0"/>
                </a:moveTo>
                <a:lnTo>
                  <a:pt x="308737" y="76200"/>
                </a:lnTo>
                <a:lnTo>
                  <a:pt x="372237" y="44450"/>
                </a:lnTo>
                <a:lnTo>
                  <a:pt x="321437" y="44450"/>
                </a:lnTo>
                <a:lnTo>
                  <a:pt x="321437" y="31750"/>
                </a:lnTo>
                <a:lnTo>
                  <a:pt x="372237" y="31750"/>
                </a:lnTo>
                <a:lnTo>
                  <a:pt x="308737" y="0"/>
                </a:lnTo>
                <a:close/>
              </a:path>
              <a:path w="385445" h="76200">
                <a:moveTo>
                  <a:pt x="50800" y="38100"/>
                </a:moveTo>
                <a:lnTo>
                  <a:pt x="50800" y="44450"/>
                </a:lnTo>
                <a:lnTo>
                  <a:pt x="55033" y="44450"/>
                </a:lnTo>
                <a:lnTo>
                  <a:pt x="50800" y="38100"/>
                </a:lnTo>
                <a:close/>
              </a:path>
              <a:path w="385445" h="76200">
                <a:moveTo>
                  <a:pt x="308737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308737" y="44450"/>
                </a:lnTo>
                <a:lnTo>
                  <a:pt x="308737" y="31750"/>
                </a:lnTo>
                <a:close/>
              </a:path>
              <a:path w="385445" h="76200">
                <a:moveTo>
                  <a:pt x="372237" y="31750"/>
                </a:moveTo>
                <a:lnTo>
                  <a:pt x="321437" y="31750"/>
                </a:lnTo>
                <a:lnTo>
                  <a:pt x="321437" y="44450"/>
                </a:lnTo>
                <a:lnTo>
                  <a:pt x="372237" y="44450"/>
                </a:lnTo>
                <a:lnTo>
                  <a:pt x="384937" y="38100"/>
                </a:lnTo>
                <a:lnTo>
                  <a:pt x="372237" y="31750"/>
                </a:lnTo>
                <a:close/>
              </a:path>
              <a:path w="385445" h="76200">
                <a:moveTo>
                  <a:pt x="55033" y="31750"/>
                </a:moveTo>
                <a:lnTo>
                  <a:pt x="50800" y="317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1" name="object 11"/>
          <p:cNvSpPr/>
          <p:nvPr/>
        </p:nvSpPr>
        <p:spPr>
          <a:xfrm>
            <a:off x="4765039" y="4880863"/>
            <a:ext cx="855980" cy="963507"/>
          </a:xfrm>
          <a:custGeom>
            <a:avLst/>
            <a:gdLst/>
            <a:ahLst/>
            <a:cxnLst/>
            <a:rect l="l" t="t" r="r" b="b"/>
            <a:pathLst>
              <a:path w="641985" h="722629">
                <a:moveTo>
                  <a:pt x="0" y="722375"/>
                </a:moveTo>
                <a:lnTo>
                  <a:pt x="641603" y="722375"/>
                </a:lnTo>
                <a:lnTo>
                  <a:pt x="641603" y="0"/>
                </a:lnTo>
                <a:lnTo>
                  <a:pt x="0" y="0"/>
                </a:lnTo>
                <a:lnTo>
                  <a:pt x="0" y="722375"/>
                </a:lnTo>
                <a:close/>
              </a:path>
            </a:pathLst>
          </a:custGeom>
          <a:ln w="9144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2" name="object 12"/>
          <p:cNvSpPr/>
          <p:nvPr/>
        </p:nvSpPr>
        <p:spPr>
          <a:xfrm>
            <a:off x="6622287" y="4880863"/>
            <a:ext cx="855980" cy="963507"/>
          </a:xfrm>
          <a:custGeom>
            <a:avLst/>
            <a:gdLst/>
            <a:ahLst/>
            <a:cxnLst/>
            <a:rect l="l" t="t" r="r" b="b"/>
            <a:pathLst>
              <a:path w="641985" h="722629">
                <a:moveTo>
                  <a:pt x="0" y="722375"/>
                </a:moveTo>
                <a:lnTo>
                  <a:pt x="641603" y="722375"/>
                </a:lnTo>
                <a:lnTo>
                  <a:pt x="641603" y="0"/>
                </a:lnTo>
                <a:lnTo>
                  <a:pt x="0" y="0"/>
                </a:lnTo>
                <a:lnTo>
                  <a:pt x="0" y="722375"/>
                </a:lnTo>
                <a:close/>
              </a:path>
            </a:pathLst>
          </a:custGeom>
          <a:ln w="9144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3" name="object 13"/>
          <p:cNvSpPr txBox="1"/>
          <p:nvPr/>
        </p:nvSpPr>
        <p:spPr>
          <a:xfrm>
            <a:off x="6849195" y="5197585"/>
            <a:ext cx="4030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/>
              <a:t>N</a:t>
            </a:r>
            <a:r>
              <a:rPr sz="1867" dirty="0"/>
              <a:t>LI</a:t>
            </a:r>
            <a:endParaRPr sz="1867"/>
          </a:p>
        </p:txBody>
      </p:sp>
      <p:sp>
        <p:nvSpPr>
          <p:cNvPr id="14" name="object 14"/>
          <p:cNvSpPr/>
          <p:nvPr/>
        </p:nvSpPr>
        <p:spPr>
          <a:xfrm>
            <a:off x="5693663" y="4880863"/>
            <a:ext cx="855980" cy="963507"/>
          </a:xfrm>
          <a:custGeom>
            <a:avLst/>
            <a:gdLst/>
            <a:ahLst/>
            <a:cxnLst/>
            <a:rect l="l" t="t" r="r" b="b"/>
            <a:pathLst>
              <a:path w="641985" h="722629">
                <a:moveTo>
                  <a:pt x="0" y="722375"/>
                </a:moveTo>
                <a:lnTo>
                  <a:pt x="641603" y="722375"/>
                </a:lnTo>
                <a:lnTo>
                  <a:pt x="641603" y="0"/>
                </a:lnTo>
                <a:lnTo>
                  <a:pt x="0" y="0"/>
                </a:lnTo>
                <a:lnTo>
                  <a:pt x="0" y="722375"/>
                </a:lnTo>
                <a:close/>
              </a:path>
            </a:pathLst>
          </a:custGeom>
          <a:ln w="9144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5" name="object 15"/>
          <p:cNvSpPr txBox="1"/>
          <p:nvPr/>
        </p:nvSpPr>
        <p:spPr>
          <a:xfrm>
            <a:off x="4939114" y="5197585"/>
            <a:ext cx="14444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938930" algn="l"/>
              </a:tabLst>
            </a:pPr>
            <a:r>
              <a:rPr sz="1867" spc="-13" dirty="0"/>
              <a:t>N</a:t>
            </a:r>
            <a:r>
              <a:rPr sz="1867" dirty="0"/>
              <a:t>LU	</a:t>
            </a:r>
            <a:r>
              <a:rPr sz="1867" spc="-13" dirty="0"/>
              <a:t>N</a:t>
            </a:r>
            <a:r>
              <a:rPr sz="1867" dirty="0"/>
              <a:t>LG</a:t>
            </a:r>
            <a:endParaRPr sz="1867"/>
          </a:p>
        </p:txBody>
      </p:sp>
      <p:sp>
        <p:nvSpPr>
          <p:cNvPr id="16" name="object 16"/>
          <p:cNvSpPr txBox="1"/>
          <p:nvPr/>
        </p:nvSpPr>
        <p:spPr>
          <a:xfrm>
            <a:off x="7914639" y="4880863"/>
            <a:ext cx="2081107" cy="759310"/>
          </a:xfrm>
          <a:prstGeom prst="rect">
            <a:avLst/>
          </a:prstGeom>
          <a:solidFill>
            <a:srgbClr val="EDEDED"/>
          </a:solidFill>
          <a:ln w="9144">
            <a:solidFill>
              <a:srgbClr val="585858"/>
            </a:solidFill>
          </a:ln>
        </p:spPr>
        <p:txBody>
          <a:bodyPr vert="horz" wrap="square" lIns="0" tIns="182880" rIns="0" bIns="0" rtlCol="0">
            <a:spAutoFit/>
          </a:bodyPr>
          <a:lstStyle/>
          <a:p>
            <a:pPr marL="699329" marR="383530" indent="-304792">
              <a:spcBef>
                <a:spcPts val="1440"/>
              </a:spcBef>
            </a:pPr>
            <a:r>
              <a:rPr sz="1867" dirty="0"/>
              <a:t>Dialog</a:t>
            </a:r>
            <a:r>
              <a:rPr sz="1867" spc="-140" dirty="0"/>
              <a:t> </a:t>
            </a:r>
            <a:r>
              <a:rPr sz="1867" dirty="0"/>
              <a:t>State  </a:t>
            </a:r>
            <a:r>
              <a:rPr sz="1867" spc="-7" dirty="0"/>
              <a:t>Frame</a:t>
            </a:r>
            <a:endParaRPr sz="1867"/>
          </a:p>
        </p:txBody>
      </p:sp>
      <p:sp>
        <p:nvSpPr>
          <p:cNvPr id="17" name="object 17"/>
          <p:cNvSpPr/>
          <p:nvPr/>
        </p:nvSpPr>
        <p:spPr>
          <a:xfrm>
            <a:off x="7477590" y="5305669"/>
            <a:ext cx="438573" cy="101600"/>
          </a:xfrm>
          <a:custGeom>
            <a:avLst/>
            <a:gdLst/>
            <a:ahLst/>
            <a:cxnLst/>
            <a:rect l="l" t="t" r="r" b="b"/>
            <a:pathLst>
              <a:path w="328929" h="76200">
                <a:moveTo>
                  <a:pt x="318348" y="31470"/>
                </a:moveTo>
                <a:lnTo>
                  <a:pt x="265303" y="31470"/>
                </a:lnTo>
                <a:lnTo>
                  <a:pt x="265557" y="44170"/>
                </a:lnTo>
                <a:lnTo>
                  <a:pt x="252857" y="44436"/>
                </a:lnTo>
                <a:lnTo>
                  <a:pt x="253492" y="76174"/>
                </a:lnTo>
                <a:lnTo>
                  <a:pt x="328930" y="36487"/>
                </a:lnTo>
                <a:lnTo>
                  <a:pt x="318348" y="31470"/>
                </a:lnTo>
                <a:close/>
              </a:path>
              <a:path w="328929" h="76200">
                <a:moveTo>
                  <a:pt x="252602" y="31736"/>
                </a:moveTo>
                <a:lnTo>
                  <a:pt x="0" y="37033"/>
                </a:lnTo>
                <a:lnTo>
                  <a:pt x="254" y="49733"/>
                </a:lnTo>
                <a:lnTo>
                  <a:pt x="252857" y="44436"/>
                </a:lnTo>
                <a:lnTo>
                  <a:pt x="252602" y="31736"/>
                </a:lnTo>
                <a:close/>
              </a:path>
              <a:path w="328929" h="76200">
                <a:moveTo>
                  <a:pt x="265303" y="31470"/>
                </a:moveTo>
                <a:lnTo>
                  <a:pt x="252602" y="31736"/>
                </a:lnTo>
                <a:lnTo>
                  <a:pt x="252857" y="44436"/>
                </a:lnTo>
                <a:lnTo>
                  <a:pt x="265557" y="44170"/>
                </a:lnTo>
                <a:lnTo>
                  <a:pt x="265303" y="31470"/>
                </a:lnTo>
                <a:close/>
              </a:path>
              <a:path w="328929" h="76200">
                <a:moveTo>
                  <a:pt x="251968" y="0"/>
                </a:moveTo>
                <a:lnTo>
                  <a:pt x="252602" y="31736"/>
                </a:lnTo>
                <a:lnTo>
                  <a:pt x="265303" y="31470"/>
                </a:lnTo>
                <a:lnTo>
                  <a:pt x="318348" y="31470"/>
                </a:lnTo>
                <a:lnTo>
                  <a:pt x="25196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8" name="object 18"/>
          <p:cNvSpPr/>
          <p:nvPr/>
        </p:nvSpPr>
        <p:spPr>
          <a:xfrm>
            <a:off x="5161279" y="4630759"/>
            <a:ext cx="101600" cy="325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9" name="object 19"/>
          <p:cNvSpPr/>
          <p:nvPr/>
        </p:nvSpPr>
        <p:spPr>
          <a:xfrm>
            <a:off x="5484368" y="5592063"/>
            <a:ext cx="408093" cy="101600"/>
          </a:xfrm>
          <a:custGeom>
            <a:avLst/>
            <a:gdLst/>
            <a:ahLst/>
            <a:cxnLst/>
            <a:rect l="l" t="t" r="r" b="b"/>
            <a:pathLst>
              <a:path w="306070" h="76200">
                <a:moveTo>
                  <a:pt x="127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2700" y="44449"/>
                </a:lnTo>
                <a:lnTo>
                  <a:pt x="12700" y="31749"/>
                </a:lnTo>
                <a:close/>
              </a:path>
              <a:path w="306070" h="76200">
                <a:moveTo>
                  <a:pt x="63500" y="31749"/>
                </a:moveTo>
                <a:lnTo>
                  <a:pt x="50800" y="31749"/>
                </a:lnTo>
                <a:lnTo>
                  <a:pt x="50800" y="44449"/>
                </a:lnTo>
                <a:lnTo>
                  <a:pt x="63500" y="44449"/>
                </a:lnTo>
                <a:lnTo>
                  <a:pt x="63500" y="31749"/>
                </a:lnTo>
                <a:close/>
              </a:path>
              <a:path w="306070" h="76200">
                <a:moveTo>
                  <a:pt x="114300" y="31749"/>
                </a:moveTo>
                <a:lnTo>
                  <a:pt x="101600" y="31749"/>
                </a:lnTo>
                <a:lnTo>
                  <a:pt x="101600" y="44449"/>
                </a:lnTo>
                <a:lnTo>
                  <a:pt x="114300" y="44449"/>
                </a:lnTo>
                <a:lnTo>
                  <a:pt x="114300" y="31749"/>
                </a:lnTo>
                <a:close/>
              </a:path>
              <a:path w="306070" h="76200">
                <a:moveTo>
                  <a:pt x="165100" y="31749"/>
                </a:moveTo>
                <a:lnTo>
                  <a:pt x="152400" y="31749"/>
                </a:lnTo>
                <a:lnTo>
                  <a:pt x="152400" y="44449"/>
                </a:lnTo>
                <a:lnTo>
                  <a:pt x="165100" y="44449"/>
                </a:lnTo>
                <a:lnTo>
                  <a:pt x="165100" y="31749"/>
                </a:lnTo>
                <a:close/>
              </a:path>
              <a:path w="306070" h="76200">
                <a:moveTo>
                  <a:pt x="215900" y="31749"/>
                </a:moveTo>
                <a:lnTo>
                  <a:pt x="203200" y="31749"/>
                </a:lnTo>
                <a:lnTo>
                  <a:pt x="203200" y="44449"/>
                </a:lnTo>
                <a:lnTo>
                  <a:pt x="215900" y="44449"/>
                </a:lnTo>
                <a:lnTo>
                  <a:pt x="215900" y="31749"/>
                </a:lnTo>
                <a:close/>
              </a:path>
              <a:path w="306070" h="76200">
                <a:moveTo>
                  <a:pt x="229488" y="0"/>
                </a:moveTo>
                <a:lnTo>
                  <a:pt x="229488" y="76199"/>
                </a:lnTo>
                <a:lnTo>
                  <a:pt x="305688" y="38099"/>
                </a:lnTo>
                <a:lnTo>
                  <a:pt x="22948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0" name="object 20"/>
          <p:cNvSpPr/>
          <p:nvPr/>
        </p:nvSpPr>
        <p:spPr>
          <a:xfrm>
            <a:off x="6406895" y="5592063"/>
            <a:ext cx="408093" cy="101600"/>
          </a:xfrm>
          <a:custGeom>
            <a:avLst/>
            <a:gdLst/>
            <a:ahLst/>
            <a:cxnLst/>
            <a:rect l="l" t="t" r="r" b="b"/>
            <a:pathLst>
              <a:path w="306070" h="76200">
                <a:moveTo>
                  <a:pt x="127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2700" y="44449"/>
                </a:lnTo>
                <a:lnTo>
                  <a:pt x="12700" y="31749"/>
                </a:lnTo>
                <a:close/>
              </a:path>
              <a:path w="306070" h="76200">
                <a:moveTo>
                  <a:pt x="63500" y="31749"/>
                </a:moveTo>
                <a:lnTo>
                  <a:pt x="50800" y="31749"/>
                </a:lnTo>
                <a:lnTo>
                  <a:pt x="50800" y="44449"/>
                </a:lnTo>
                <a:lnTo>
                  <a:pt x="63500" y="44449"/>
                </a:lnTo>
                <a:lnTo>
                  <a:pt x="63500" y="31749"/>
                </a:lnTo>
                <a:close/>
              </a:path>
              <a:path w="306070" h="76200">
                <a:moveTo>
                  <a:pt x="114300" y="31749"/>
                </a:moveTo>
                <a:lnTo>
                  <a:pt x="101600" y="31749"/>
                </a:lnTo>
                <a:lnTo>
                  <a:pt x="101600" y="44449"/>
                </a:lnTo>
                <a:lnTo>
                  <a:pt x="114300" y="44449"/>
                </a:lnTo>
                <a:lnTo>
                  <a:pt x="114300" y="31749"/>
                </a:lnTo>
                <a:close/>
              </a:path>
              <a:path w="306070" h="76200">
                <a:moveTo>
                  <a:pt x="165100" y="31749"/>
                </a:moveTo>
                <a:lnTo>
                  <a:pt x="152400" y="31749"/>
                </a:lnTo>
                <a:lnTo>
                  <a:pt x="152400" y="44449"/>
                </a:lnTo>
                <a:lnTo>
                  <a:pt x="165100" y="44449"/>
                </a:lnTo>
                <a:lnTo>
                  <a:pt x="165100" y="31749"/>
                </a:lnTo>
                <a:close/>
              </a:path>
              <a:path w="306070" h="76200">
                <a:moveTo>
                  <a:pt x="215900" y="31749"/>
                </a:moveTo>
                <a:lnTo>
                  <a:pt x="203200" y="31749"/>
                </a:lnTo>
                <a:lnTo>
                  <a:pt x="203200" y="44449"/>
                </a:lnTo>
                <a:lnTo>
                  <a:pt x="215900" y="44449"/>
                </a:lnTo>
                <a:lnTo>
                  <a:pt x="215900" y="31749"/>
                </a:lnTo>
                <a:close/>
              </a:path>
              <a:path w="306070" h="76200">
                <a:moveTo>
                  <a:pt x="229488" y="0"/>
                </a:moveTo>
                <a:lnTo>
                  <a:pt x="229488" y="76199"/>
                </a:lnTo>
                <a:lnTo>
                  <a:pt x="305688" y="38099"/>
                </a:lnTo>
                <a:lnTo>
                  <a:pt x="22948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1" name="object 21"/>
          <p:cNvSpPr/>
          <p:nvPr/>
        </p:nvSpPr>
        <p:spPr>
          <a:xfrm>
            <a:off x="6083807" y="3191426"/>
            <a:ext cx="1831340" cy="625687"/>
          </a:xfrm>
          <a:custGeom>
            <a:avLst/>
            <a:gdLst/>
            <a:ahLst/>
            <a:cxnLst/>
            <a:rect l="l" t="t" r="r" b="b"/>
            <a:pathLst>
              <a:path w="1373504" h="469264">
                <a:moveTo>
                  <a:pt x="60833" y="396620"/>
                </a:moveTo>
                <a:lnTo>
                  <a:pt x="0" y="456183"/>
                </a:lnTo>
                <a:lnTo>
                  <a:pt x="84201" y="469011"/>
                </a:lnTo>
                <a:lnTo>
                  <a:pt x="56061" y="446658"/>
                </a:lnTo>
                <a:lnTo>
                  <a:pt x="50292" y="446658"/>
                </a:lnTo>
                <a:lnTo>
                  <a:pt x="46355" y="434594"/>
                </a:lnTo>
                <a:lnTo>
                  <a:pt x="50452" y="433271"/>
                </a:lnTo>
                <a:lnTo>
                  <a:pt x="60833" y="396620"/>
                </a:lnTo>
                <a:close/>
              </a:path>
              <a:path w="1373504" h="469264">
                <a:moveTo>
                  <a:pt x="50452" y="433271"/>
                </a:moveTo>
                <a:lnTo>
                  <a:pt x="46355" y="434594"/>
                </a:lnTo>
                <a:lnTo>
                  <a:pt x="50292" y="446658"/>
                </a:lnTo>
                <a:lnTo>
                  <a:pt x="54394" y="445334"/>
                </a:lnTo>
                <a:lnTo>
                  <a:pt x="48387" y="440563"/>
                </a:lnTo>
                <a:lnTo>
                  <a:pt x="50452" y="433271"/>
                </a:lnTo>
                <a:close/>
              </a:path>
              <a:path w="1373504" h="469264">
                <a:moveTo>
                  <a:pt x="54394" y="445334"/>
                </a:moveTo>
                <a:lnTo>
                  <a:pt x="50292" y="446658"/>
                </a:lnTo>
                <a:lnTo>
                  <a:pt x="56061" y="446658"/>
                </a:lnTo>
                <a:lnTo>
                  <a:pt x="54394" y="445334"/>
                </a:lnTo>
                <a:close/>
              </a:path>
              <a:path w="1373504" h="469264">
                <a:moveTo>
                  <a:pt x="1298908" y="30199"/>
                </a:moveTo>
                <a:lnTo>
                  <a:pt x="50452" y="433271"/>
                </a:lnTo>
                <a:lnTo>
                  <a:pt x="48387" y="440563"/>
                </a:lnTo>
                <a:lnTo>
                  <a:pt x="54394" y="445334"/>
                </a:lnTo>
                <a:lnTo>
                  <a:pt x="1302801" y="42278"/>
                </a:lnTo>
                <a:lnTo>
                  <a:pt x="1298908" y="30199"/>
                </a:lnTo>
                <a:close/>
              </a:path>
              <a:path w="1373504" h="469264">
                <a:moveTo>
                  <a:pt x="1359658" y="26288"/>
                </a:moveTo>
                <a:lnTo>
                  <a:pt x="1311021" y="26288"/>
                </a:lnTo>
                <a:lnTo>
                  <a:pt x="1314958" y="38354"/>
                </a:lnTo>
                <a:lnTo>
                  <a:pt x="1302801" y="42278"/>
                </a:lnTo>
                <a:lnTo>
                  <a:pt x="1312545" y="72517"/>
                </a:lnTo>
                <a:lnTo>
                  <a:pt x="1359658" y="26288"/>
                </a:lnTo>
                <a:close/>
              </a:path>
              <a:path w="1373504" h="469264">
                <a:moveTo>
                  <a:pt x="1311021" y="26288"/>
                </a:moveTo>
                <a:lnTo>
                  <a:pt x="1298908" y="30199"/>
                </a:lnTo>
                <a:lnTo>
                  <a:pt x="1302801" y="42278"/>
                </a:lnTo>
                <a:lnTo>
                  <a:pt x="1314958" y="38354"/>
                </a:lnTo>
                <a:lnTo>
                  <a:pt x="1311021" y="26288"/>
                </a:lnTo>
                <a:close/>
              </a:path>
              <a:path w="1373504" h="469264">
                <a:moveTo>
                  <a:pt x="1289177" y="0"/>
                </a:moveTo>
                <a:lnTo>
                  <a:pt x="1298908" y="30199"/>
                </a:lnTo>
                <a:lnTo>
                  <a:pt x="1311021" y="26288"/>
                </a:lnTo>
                <a:lnTo>
                  <a:pt x="1359658" y="26288"/>
                </a:lnTo>
                <a:lnTo>
                  <a:pt x="1373378" y="12826"/>
                </a:lnTo>
                <a:lnTo>
                  <a:pt x="128917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34" y="688508"/>
            <a:ext cx="2267373" cy="529141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3333" spc="-7" dirty="0">
                <a:latin typeface="맑은 고딕"/>
                <a:cs typeface="맑은 고딕"/>
              </a:rPr>
              <a:t>딥러닝</a:t>
            </a:r>
            <a:r>
              <a:rPr sz="3333" spc="-347" dirty="0">
                <a:latin typeface="맑은 고딕"/>
                <a:cs typeface="맑은 고딕"/>
              </a:rPr>
              <a:t> </a:t>
            </a:r>
            <a:r>
              <a:rPr sz="3333" spc="-7" dirty="0">
                <a:latin typeface="맑은 고딕"/>
                <a:cs typeface="맑은 고딕"/>
              </a:rPr>
              <a:t>모델</a:t>
            </a:r>
            <a:endParaRPr sz="3333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0734" y="3170792"/>
            <a:ext cx="6511884" cy="3220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4" name="object 4"/>
          <p:cNvSpPr txBox="1"/>
          <p:nvPr/>
        </p:nvSpPr>
        <p:spPr>
          <a:xfrm>
            <a:off x="520734" y="1567180"/>
            <a:ext cx="11025293" cy="105610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0000"/>
              </a:lnSpc>
              <a:spcBef>
                <a:spcPts val="133"/>
              </a:spcBef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기계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학습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모델은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입력에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대해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의미있는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출력을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만드는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만드는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다량의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데이터로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부  터 학습된 신경망</a:t>
            </a:r>
            <a:r>
              <a:rPr sz="2400" spc="-54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모델이다</a:t>
            </a:r>
            <a:r>
              <a:rPr sz="2400" dirty="0">
                <a:solidFill>
                  <a:srgbClr val="585858"/>
                </a:solidFill>
              </a:rPr>
              <a:t>.</a:t>
            </a:r>
            <a:endParaRPr sz="24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34" y="1567180"/>
            <a:ext cx="11025293" cy="16100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lnSpc>
                <a:spcPct val="150000"/>
              </a:lnSpc>
              <a:spcBef>
                <a:spcPts val="133"/>
              </a:spcBef>
            </a:pP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텍스트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말뭉치를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훈련하여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단어에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 err="1">
                <a:solidFill>
                  <a:srgbClr val="585858"/>
                </a:solidFill>
                <a:latin typeface="맑은 고딕"/>
                <a:cs typeface="맑은 고딕"/>
              </a:rPr>
              <a:t>대한</a:t>
            </a:r>
            <a:r>
              <a:rPr sz="2400" spc="-20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 err="1">
                <a:solidFill>
                  <a:srgbClr val="585858"/>
                </a:solidFill>
                <a:latin typeface="맑은 고딕"/>
                <a:cs typeface="맑은 고딕"/>
              </a:rPr>
              <a:t>확률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분포를</a:t>
            </a:r>
            <a:r>
              <a:rPr sz="2400" spc="-18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포함한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모델이다</a:t>
            </a:r>
            <a:r>
              <a:rPr sz="2400" dirty="0">
                <a:solidFill>
                  <a:srgbClr val="585858"/>
                </a:solidFill>
              </a:rPr>
              <a:t>.</a:t>
            </a:r>
            <a:r>
              <a:rPr sz="2400" spc="-13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단순한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형태  로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>
                <a:solidFill>
                  <a:srgbClr val="585858"/>
                </a:solidFill>
              </a:rPr>
              <a:t>N-Gram </a:t>
            </a:r>
            <a:r>
              <a:rPr sz="2400" spc="-7" dirty="0" err="1">
                <a:solidFill>
                  <a:srgbClr val="585858"/>
                </a:solidFill>
                <a:latin typeface="맑은 고딕"/>
                <a:cs typeface="맑은 고딕"/>
              </a:rPr>
              <a:t>모델이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 err="1">
                <a:solidFill>
                  <a:srgbClr val="585858"/>
                </a:solidFill>
                <a:latin typeface="맑은 고딕"/>
                <a:cs typeface="맑은 고딕"/>
              </a:rPr>
              <a:t>있으며</a:t>
            </a:r>
            <a:r>
              <a:rPr sz="2400" dirty="0">
                <a:solidFill>
                  <a:srgbClr val="585858"/>
                </a:solidFill>
              </a:rPr>
              <a:t>, </a:t>
            </a:r>
            <a:r>
              <a:rPr sz="2400" dirty="0" err="1">
                <a:solidFill>
                  <a:srgbClr val="585858"/>
                </a:solidFill>
                <a:latin typeface="맑은 고딕"/>
                <a:cs typeface="맑은 고딕"/>
              </a:rPr>
              <a:t>품사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7" dirty="0" err="1">
                <a:solidFill>
                  <a:srgbClr val="585858"/>
                </a:solidFill>
                <a:latin typeface="맑은 고딕"/>
                <a:cs typeface="맑은 고딕"/>
              </a:rPr>
              <a:t>태깅</a:t>
            </a:r>
            <a:r>
              <a:rPr sz="2400" spc="-7" dirty="0">
                <a:solidFill>
                  <a:srgbClr val="585858"/>
                </a:solidFill>
              </a:rPr>
              <a:t>,</a:t>
            </a:r>
            <a:r>
              <a:rPr sz="2400" dirty="0">
                <a:solidFill>
                  <a:srgbClr val="585858"/>
                </a:solidFill>
              </a:rPr>
              <a:t> </a:t>
            </a:r>
            <a:r>
              <a:rPr sz="2400" dirty="0" err="1">
                <a:solidFill>
                  <a:srgbClr val="585858"/>
                </a:solidFill>
                <a:latin typeface="맑은 고딕"/>
                <a:cs typeface="맑은 고딕"/>
              </a:rPr>
              <a:t>정보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 err="1">
                <a:solidFill>
                  <a:srgbClr val="585858"/>
                </a:solidFill>
                <a:latin typeface="맑은 고딕"/>
                <a:cs typeface="맑은 고딕"/>
              </a:rPr>
              <a:t>검색</a:t>
            </a:r>
            <a:r>
              <a:rPr sz="2400" dirty="0">
                <a:solidFill>
                  <a:srgbClr val="585858"/>
                </a:solidFill>
              </a:rPr>
              <a:t>, </a:t>
            </a:r>
            <a:r>
              <a:rPr sz="2400" dirty="0" err="1">
                <a:solidFill>
                  <a:srgbClr val="585858"/>
                </a:solidFill>
                <a:latin typeface="맑은 고딕"/>
                <a:cs typeface="맑은 고딕"/>
              </a:rPr>
              <a:t>기계번역</a:t>
            </a:r>
            <a:r>
              <a:rPr sz="2400" dirty="0">
                <a:solidFill>
                  <a:srgbClr val="585858"/>
                </a:solidFill>
              </a:rPr>
              <a:t>,</a:t>
            </a:r>
            <a:r>
              <a:rPr sz="2400" spc="-13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자연어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생성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등의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응용  분야에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유용하게</a:t>
            </a:r>
            <a:r>
              <a:rPr sz="2400" spc="-1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활용할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수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있다</a:t>
            </a:r>
            <a:r>
              <a:rPr sz="2400" dirty="0">
                <a:solidFill>
                  <a:srgbClr val="585858"/>
                </a:solidFill>
              </a:rPr>
              <a:t>.</a:t>
            </a:r>
            <a:r>
              <a:rPr sz="2400" spc="-13" dirty="0">
                <a:solidFill>
                  <a:srgbClr val="585858"/>
                </a:solidFill>
              </a:rPr>
              <a:t> </a:t>
            </a:r>
            <a:r>
              <a:rPr sz="2400" dirty="0" err="1">
                <a:solidFill>
                  <a:srgbClr val="585858"/>
                </a:solidFill>
                <a:latin typeface="맑은 고딕"/>
                <a:cs typeface="맑은 고딕"/>
              </a:rPr>
              <a:t>모델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평가를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위해</a:t>
            </a:r>
            <a:r>
              <a:rPr sz="24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spc="-13" dirty="0">
                <a:solidFill>
                  <a:srgbClr val="585858"/>
                </a:solidFill>
              </a:rPr>
              <a:t>PPL(perplexity)</a:t>
            </a:r>
            <a:r>
              <a:rPr sz="2400" spc="67" dirty="0">
                <a:solidFill>
                  <a:srgbClr val="585858"/>
                </a:solidFill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값을</a:t>
            </a:r>
            <a:r>
              <a:rPr sz="24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400" dirty="0">
                <a:solidFill>
                  <a:srgbClr val="585858"/>
                </a:solidFill>
                <a:latin typeface="맑은 고딕"/>
                <a:cs typeface="맑은 고딕"/>
              </a:rPr>
              <a:t>측정함</a:t>
            </a:r>
            <a:r>
              <a:rPr sz="2400" dirty="0">
                <a:solidFill>
                  <a:srgbClr val="585858"/>
                </a:solidFill>
              </a:rPr>
              <a:t>.</a:t>
            </a:r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734" y="606353"/>
            <a:ext cx="7944256" cy="706177"/>
          </a:xfrm>
          <a:prstGeom prst="rect">
            <a:avLst/>
          </a:prstGeom>
        </p:spPr>
        <p:txBody>
          <a:bodyPr spcFirstLastPara="1" vert="horz" wrap="square" lIns="0" tIns="1608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pc="-7" dirty="0" err="1"/>
              <a:t>언어</a:t>
            </a:r>
            <a:r>
              <a:rPr spc="-347" dirty="0"/>
              <a:t> </a:t>
            </a:r>
            <a:r>
              <a:rPr spc="-7" dirty="0" err="1"/>
              <a:t>모델</a:t>
            </a:r>
            <a:r>
              <a:rPr lang="en-US" spc="-7" dirty="0"/>
              <a:t>(Language Model)</a:t>
            </a:r>
            <a:endParaRPr spc="-7" dirty="0"/>
          </a:p>
        </p:txBody>
      </p:sp>
      <p:sp>
        <p:nvSpPr>
          <p:cNvPr id="4" name="object 4"/>
          <p:cNvSpPr/>
          <p:nvPr/>
        </p:nvSpPr>
        <p:spPr>
          <a:xfrm>
            <a:off x="4519168" y="4171697"/>
            <a:ext cx="1534160" cy="1264073"/>
          </a:xfrm>
          <a:custGeom>
            <a:avLst/>
            <a:gdLst/>
            <a:ahLst/>
            <a:cxnLst/>
            <a:rect l="l" t="t" r="r" b="b"/>
            <a:pathLst>
              <a:path w="1150620" h="948054">
                <a:moveTo>
                  <a:pt x="575310" y="0"/>
                </a:moveTo>
                <a:lnTo>
                  <a:pt x="522942" y="1937"/>
                </a:lnTo>
                <a:lnTo>
                  <a:pt x="471892" y="7636"/>
                </a:lnTo>
                <a:lnTo>
                  <a:pt x="422363" y="16931"/>
                </a:lnTo>
                <a:lnTo>
                  <a:pt x="374558" y="29654"/>
                </a:lnTo>
                <a:lnTo>
                  <a:pt x="328679" y="45637"/>
                </a:lnTo>
                <a:lnTo>
                  <a:pt x="284931" y="64713"/>
                </a:lnTo>
                <a:lnTo>
                  <a:pt x="243516" y="86715"/>
                </a:lnTo>
                <a:lnTo>
                  <a:pt x="204637" y="111475"/>
                </a:lnTo>
                <a:lnTo>
                  <a:pt x="168497" y="138826"/>
                </a:lnTo>
                <a:lnTo>
                  <a:pt x="135299" y="168601"/>
                </a:lnTo>
                <a:lnTo>
                  <a:pt x="105246" y="200632"/>
                </a:lnTo>
                <a:lnTo>
                  <a:pt x="78542" y="234752"/>
                </a:lnTo>
                <a:lnTo>
                  <a:pt x="55389" y="270793"/>
                </a:lnTo>
                <a:lnTo>
                  <a:pt x="35990" y="308589"/>
                </a:lnTo>
                <a:lnTo>
                  <a:pt x="20549" y="347971"/>
                </a:lnTo>
                <a:lnTo>
                  <a:pt x="9268" y="388772"/>
                </a:lnTo>
                <a:lnTo>
                  <a:pt x="2350" y="430826"/>
                </a:lnTo>
                <a:lnTo>
                  <a:pt x="0" y="473963"/>
                </a:lnTo>
                <a:lnTo>
                  <a:pt x="2350" y="517101"/>
                </a:lnTo>
                <a:lnTo>
                  <a:pt x="9268" y="559155"/>
                </a:lnTo>
                <a:lnTo>
                  <a:pt x="20549" y="599956"/>
                </a:lnTo>
                <a:lnTo>
                  <a:pt x="35990" y="639338"/>
                </a:lnTo>
                <a:lnTo>
                  <a:pt x="55389" y="677134"/>
                </a:lnTo>
                <a:lnTo>
                  <a:pt x="78542" y="713175"/>
                </a:lnTo>
                <a:lnTo>
                  <a:pt x="105246" y="747295"/>
                </a:lnTo>
                <a:lnTo>
                  <a:pt x="135299" y="779326"/>
                </a:lnTo>
                <a:lnTo>
                  <a:pt x="168497" y="809101"/>
                </a:lnTo>
                <a:lnTo>
                  <a:pt x="204637" y="836452"/>
                </a:lnTo>
                <a:lnTo>
                  <a:pt x="243516" y="861212"/>
                </a:lnTo>
                <a:lnTo>
                  <a:pt x="284931" y="883214"/>
                </a:lnTo>
                <a:lnTo>
                  <a:pt x="328679" y="902290"/>
                </a:lnTo>
                <a:lnTo>
                  <a:pt x="374558" y="918273"/>
                </a:lnTo>
                <a:lnTo>
                  <a:pt x="422363" y="930996"/>
                </a:lnTo>
                <a:lnTo>
                  <a:pt x="471892" y="940291"/>
                </a:lnTo>
                <a:lnTo>
                  <a:pt x="522942" y="945990"/>
                </a:lnTo>
                <a:lnTo>
                  <a:pt x="575310" y="947927"/>
                </a:lnTo>
                <a:lnTo>
                  <a:pt x="627677" y="945990"/>
                </a:lnTo>
                <a:lnTo>
                  <a:pt x="678727" y="940291"/>
                </a:lnTo>
                <a:lnTo>
                  <a:pt x="728256" y="930996"/>
                </a:lnTo>
                <a:lnTo>
                  <a:pt x="776061" y="918273"/>
                </a:lnTo>
                <a:lnTo>
                  <a:pt x="821940" y="902290"/>
                </a:lnTo>
                <a:lnTo>
                  <a:pt x="865688" y="883214"/>
                </a:lnTo>
                <a:lnTo>
                  <a:pt x="907103" y="861212"/>
                </a:lnTo>
                <a:lnTo>
                  <a:pt x="945982" y="836452"/>
                </a:lnTo>
                <a:lnTo>
                  <a:pt x="982122" y="809101"/>
                </a:lnTo>
                <a:lnTo>
                  <a:pt x="1015320" y="779326"/>
                </a:lnTo>
                <a:lnTo>
                  <a:pt x="1045373" y="747295"/>
                </a:lnTo>
                <a:lnTo>
                  <a:pt x="1072077" y="713175"/>
                </a:lnTo>
                <a:lnTo>
                  <a:pt x="1095230" y="677134"/>
                </a:lnTo>
                <a:lnTo>
                  <a:pt x="1114629" y="639338"/>
                </a:lnTo>
                <a:lnTo>
                  <a:pt x="1130070" y="599956"/>
                </a:lnTo>
                <a:lnTo>
                  <a:pt x="1141351" y="559155"/>
                </a:lnTo>
                <a:lnTo>
                  <a:pt x="1148269" y="517101"/>
                </a:lnTo>
                <a:lnTo>
                  <a:pt x="1150620" y="473963"/>
                </a:lnTo>
                <a:lnTo>
                  <a:pt x="1148269" y="430826"/>
                </a:lnTo>
                <a:lnTo>
                  <a:pt x="1141351" y="388772"/>
                </a:lnTo>
                <a:lnTo>
                  <a:pt x="1130070" y="347971"/>
                </a:lnTo>
                <a:lnTo>
                  <a:pt x="1114629" y="308589"/>
                </a:lnTo>
                <a:lnTo>
                  <a:pt x="1095230" y="270793"/>
                </a:lnTo>
                <a:lnTo>
                  <a:pt x="1072077" y="234752"/>
                </a:lnTo>
                <a:lnTo>
                  <a:pt x="1045373" y="200632"/>
                </a:lnTo>
                <a:lnTo>
                  <a:pt x="1015320" y="168601"/>
                </a:lnTo>
                <a:lnTo>
                  <a:pt x="982122" y="138826"/>
                </a:lnTo>
                <a:lnTo>
                  <a:pt x="945982" y="111475"/>
                </a:lnTo>
                <a:lnTo>
                  <a:pt x="907103" y="86715"/>
                </a:lnTo>
                <a:lnTo>
                  <a:pt x="865688" y="64713"/>
                </a:lnTo>
                <a:lnTo>
                  <a:pt x="821940" y="45637"/>
                </a:lnTo>
                <a:lnTo>
                  <a:pt x="776061" y="29654"/>
                </a:lnTo>
                <a:lnTo>
                  <a:pt x="728256" y="16931"/>
                </a:lnTo>
                <a:lnTo>
                  <a:pt x="678727" y="7636"/>
                </a:lnTo>
                <a:lnTo>
                  <a:pt x="627677" y="1937"/>
                </a:lnTo>
                <a:lnTo>
                  <a:pt x="57531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5" name="object 5"/>
          <p:cNvSpPr/>
          <p:nvPr/>
        </p:nvSpPr>
        <p:spPr>
          <a:xfrm>
            <a:off x="4519168" y="4171697"/>
            <a:ext cx="1534160" cy="1264073"/>
          </a:xfrm>
          <a:custGeom>
            <a:avLst/>
            <a:gdLst/>
            <a:ahLst/>
            <a:cxnLst/>
            <a:rect l="l" t="t" r="r" b="b"/>
            <a:pathLst>
              <a:path w="1150620" h="948054">
                <a:moveTo>
                  <a:pt x="0" y="473963"/>
                </a:moveTo>
                <a:lnTo>
                  <a:pt x="2350" y="430826"/>
                </a:lnTo>
                <a:lnTo>
                  <a:pt x="9268" y="388772"/>
                </a:lnTo>
                <a:lnTo>
                  <a:pt x="20549" y="347971"/>
                </a:lnTo>
                <a:lnTo>
                  <a:pt x="35990" y="308589"/>
                </a:lnTo>
                <a:lnTo>
                  <a:pt x="55389" y="270793"/>
                </a:lnTo>
                <a:lnTo>
                  <a:pt x="78542" y="234752"/>
                </a:lnTo>
                <a:lnTo>
                  <a:pt x="105246" y="200632"/>
                </a:lnTo>
                <a:lnTo>
                  <a:pt x="135299" y="168601"/>
                </a:lnTo>
                <a:lnTo>
                  <a:pt x="168497" y="138826"/>
                </a:lnTo>
                <a:lnTo>
                  <a:pt x="204637" y="111475"/>
                </a:lnTo>
                <a:lnTo>
                  <a:pt x="243516" y="86715"/>
                </a:lnTo>
                <a:lnTo>
                  <a:pt x="284931" y="64713"/>
                </a:lnTo>
                <a:lnTo>
                  <a:pt x="328679" y="45637"/>
                </a:lnTo>
                <a:lnTo>
                  <a:pt x="374558" y="29654"/>
                </a:lnTo>
                <a:lnTo>
                  <a:pt x="422363" y="16931"/>
                </a:lnTo>
                <a:lnTo>
                  <a:pt x="471892" y="7636"/>
                </a:lnTo>
                <a:lnTo>
                  <a:pt x="522942" y="1937"/>
                </a:lnTo>
                <a:lnTo>
                  <a:pt x="575310" y="0"/>
                </a:lnTo>
                <a:lnTo>
                  <a:pt x="627677" y="1937"/>
                </a:lnTo>
                <a:lnTo>
                  <a:pt x="678727" y="7636"/>
                </a:lnTo>
                <a:lnTo>
                  <a:pt x="728256" y="16931"/>
                </a:lnTo>
                <a:lnTo>
                  <a:pt x="776061" y="29654"/>
                </a:lnTo>
                <a:lnTo>
                  <a:pt x="821940" y="45637"/>
                </a:lnTo>
                <a:lnTo>
                  <a:pt x="865688" y="64713"/>
                </a:lnTo>
                <a:lnTo>
                  <a:pt x="907103" y="86715"/>
                </a:lnTo>
                <a:lnTo>
                  <a:pt x="945982" y="111475"/>
                </a:lnTo>
                <a:lnTo>
                  <a:pt x="982122" y="138826"/>
                </a:lnTo>
                <a:lnTo>
                  <a:pt x="1015320" y="168601"/>
                </a:lnTo>
                <a:lnTo>
                  <a:pt x="1045373" y="200632"/>
                </a:lnTo>
                <a:lnTo>
                  <a:pt x="1072077" y="234752"/>
                </a:lnTo>
                <a:lnTo>
                  <a:pt x="1095230" y="270793"/>
                </a:lnTo>
                <a:lnTo>
                  <a:pt x="1114629" y="308589"/>
                </a:lnTo>
                <a:lnTo>
                  <a:pt x="1130070" y="347971"/>
                </a:lnTo>
                <a:lnTo>
                  <a:pt x="1141351" y="388772"/>
                </a:lnTo>
                <a:lnTo>
                  <a:pt x="1148269" y="430826"/>
                </a:lnTo>
                <a:lnTo>
                  <a:pt x="1150620" y="473963"/>
                </a:lnTo>
                <a:lnTo>
                  <a:pt x="1148269" y="517101"/>
                </a:lnTo>
                <a:lnTo>
                  <a:pt x="1141351" y="559155"/>
                </a:lnTo>
                <a:lnTo>
                  <a:pt x="1130070" y="599956"/>
                </a:lnTo>
                <a:lnTo>
                  <a:pt x="1114629" y="639338"/>
                </a:lnTo>
                <a:lnTo>
                  <a:pt x="1095230" y="677134"/>
                </a:lnTo>
                <a:lnTo>
                  <a:pt x="1072077" y="713175"/>
                </a:lnTo>
                <a:lnTo>
                  <a:pt x="1045373" y="747295"/>
                </a:lnTo>
                <a:lnTo>
                  <a:pt x="1015320" y="779326"/>
                </a:lnTo>
                <a:lnTo>
                  <a:pt x="982122" y="809101"/>
                </a:lnTo>
                <a:lnTo>
                  <a:pt x="945982" y="836452"/>
                </a:lnTo>
                <a:lnTo>
                  <a:pt x="907103" y="861212"/>
                </a:lnTo>
                <a:lnTo>
                  <a:pt x="865688" y="883214"/>
                </a:lnTo>
                <a:lnTo>
                  <a:pt x="821940" y="902290"/>
                </a:lnTo>
                <a:lnTo>
                  <a:pt x="776061" y="918273"/>
                </a:lnTo>
                <a:lnTo>
                  <a:pt x="728256" y="930996"/>
                </a:lnTo>
                <a:lnTo>
                  <a:pt x="678727" y="940291"/>
                </a:lnTo>
                <a:lnTo>
                  <a:pt x="627677" y="945990"/>
                </a:lnTo>
                <a:lnTo>
                  <a:pt x="575310" y="947927"/>
                </a:lnTo>
                <a:lnTo>
                  <a:pt x="522942" y="945990"/>
                </a:lnTo>
                <a:lnTo>
                  <a:pt x="471892" y="940291"/>
                </a:lnTo>
                <a:lnTo>
                  <a:pt x="422363" y="930996"/>
                </a:lnTo>
                <a:lnTo>
                  <a:pt x="374558" y="918273"/>
                </a:lnTo>
                <a:lnTo>
                  <a:pt x="328679" y="902290"/>
                </a:lnTo>
                <a:lnTo>
                  <a:pt x="284931" y="883214"/>
                </a:lnTo>
                <a:lnTo>
                  <a:pt x="243516" y="861212"/>
                </a:lnTo>
                <a:lnTo>
                  <a:pt x="204637" y="836452"/>
                </a:lnTo>
                <a:lnTo>
                  <a:pt x="168497" y="809101"/>
                </a:lnTo>
                <a:lnTo>
                  <a:pt x="135299" y="779326"/>
                </a:lnTo>
                <a:lnTo>
                  <a:pt x="105246" y="747295"/>
                </a:lnTo>
                <a:lnTo>
                  <a:pt x="78542" y="713175"/>
                </a:lnTo>
                <a:lnTo>
                  <a:pt x="55389" y="677134"/>
                </a:lnTo>
                <a:lnTo>
                  <a:pt x="35990" y="639338"/>
                </a:lnTo>
                <a:lnTo>
                  <a:pt x="20549" y="599956"/>
                </a:lnTo>
                <a:lnTo>
                  <a:pt x="9268" y="559155"/>
                </a:lnTo>
                <a:lnTo>
                  <a:pt x="2350" y="517101"/>
                </a:lnTo>
                <a:lnTo>
                  <a:pt x="0" y="473963"/>
                </a:lnTo>
                <a:close/>
              </a:path>
            </a:pathLst>
          </a:custGeom>
          <a:ln w="9144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6" name="object 6"/>
          <p:cNvSpPr txBox="1"/>
          <p:nvPr/>
        </p:nvSpPr>
        <p:spPr>
          <a:xfrm>
            <a:off x="4879847" y="4497323"/>
            <a:ext cx="81280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87013" marR="6773" indent="-270927">
              <a:spcBef>
                <a:spcPts val="133"/>
              </a:spcBef>
            </a:pPr>
            <a:r>
              <a:rPr sz="1867" dirty="0">
                <a:latin typeface="맑은 고딕"/>
                <a:cs typeface="맑은 고딕"/>
              </a:rPr>
              <a:t>언어</a:t>
            </a:r>
            <a:r>
              <a:rPr sz="1867" spc="-260" dirty="0">
                <a:latin typeface="맑은 고딕"/>
                <a:cs typeface="맑은 고딕"/>
              </a:rPr>
              <a:t> </a:t>
            </a:r>
            <a:r>
              <a:rPr sz="1867" dirty="0">
                <a:latin typeface="맑은 고딕"/>
                <a:cs typeface="맑은 고딕"/>
              </a:rPr>
              <a:t>모  델</a:t>
            </a:r>
            <a:endParaRPr sz="1867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5156" y="4636686"/>
            <a:ext cx="104817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맑은 고딕"/>
                <a:cs typeface="맑은 고딕"/>
              </a:rPr>
              <a:t>텍스트</a:t>
            </a:r>
            <a:r>
              <a:rPr sz="1867" spc="-253" dirty="0">
                <a:latin typeface="맑은 고딕"/>
                <a:cs typeface="맑은 고딕"/>
              </a:rPr>
              <a:t> </a:t>
            </a:r>
            <a:r>
              <a:rPr sz="1867" dirty="0">
                <a:latin typeface="맑은 고딕"/>
                <a:cs typeface="맑은 고딕"/>
              </a:rPr>
              <a:t>인</a:t>
            </a:r>
          </a:p>
          <a:p>
            <a:pPr marL="16933">
              <a:spcBef>
                <a:spcPts val="7"/>
              </a:spcBef>
            </a:pPr>
            <a:r>
              <a:rPr sz="1867" dirty="0">
                <a:latin typeface="맑은 고딕"/>
                <a:cs typeface="맑은 고딕"/>
              </a:rPr>
              <a:t>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64873" y="3906859"/>
            <a:ext cx="3419687" cy="86867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맑은 고딕"/>
                <a:cs typeface="맑은 고딕"/>
              </a:rPr>
              <a:t>텍스트</a:t>
            </a:r>
            <a:r>
              <a:rPr sz="1867" spc="-173" dirty="0">
                <a:latin typeface="맑은 고딕"/>
                <a:cs typeface="맑은 고딕"/>
              </a:rPr>
              <a:t> </a:t>
            </a:r>
            <a:r>
              <a:rPr sz="1867" dirty="0">
                <a:latin typeface="맑은 고딕"/>
                <a:cs typeface="맑은 고딕"/>
              </a:rPr>
              <a:t>아웃풋</a:t>
            </a:r>
          </a:p>
          <a:p>
            <a:pPr marL="16933">
              <a:lnSpc>
                <a:spcPts val="2233"/>
              </a:lnSpc>
              <a:spcBef>
                <a:spcPts val="7"/>
              </a:spcBef>
            </a:pPr>
            <a:r>
              <a:rPr sz="1867" dirty="0"/>
              <a:t>(</a:t>
            </a:r>
            <a:r>
              <a:rPr sz="1867" dirty="0">
                <a:latin typeface="맑은 고딕"/>
                <a:cs typeface="맑은 고딕"/>
              </a:rPr>
              <a:t>문장생성</a:t>
            </a:r>
            <a:r>
              <a:rPr sz="1867" dirty="0"/>
              <a:t>, </a:t>
            </a:r>
            <a:r>
              <a:rPr sz="1867" dirty="0">
                <a:latin typeface="맑은 고딕"/>
                <a:cs typeface="맑은 고딕"/>
              </a:rPr>
              <a:t>요약</a:t>
            </a:r>
            <a:r>
              <a:rPr sz="1867" dirty="0"/>
              <a:t>, </a:t>
            </a:r>
            <a:r>
              <a:rPr sz="1867" dirty="0">
                <a:latin typeface="맑은 고딕"/>
                <a:cs typeface="맑은 고딕"/>
              </a:rPr>
              <a:t>자동완성</a:t>
            </a:r>
            <a:r>
              <a:rPr sz="1867" dirty="0"/>
              <a:t>,</a:t>
            </a:r>
            <a:r>
              <a:rPr sz="1867" spc="-152" dirty="0"/>
              <a:t> </a:t>
            </a:r>
            <a:r>
              <a:rPr sz="1867" dirty="0">
                <a:latin typeface="맑은 고딕"/>
                <a:cs typeface="맑은 고딕"/>
              </a:rPr>
              <a:t>번역</a:t>
            </a:r>
            <a:r>
              <a:rPr sz="1867" dirty="0"/>
              <a:t>,</a:t>
            </a:r>
          </a:p>
          <a:p>
            <a:pPr marL="16933">
              <a:lnSpc>
                <a:spcPts val="2233"/>
              </a:lnSpc>
            </a:pPr>
            <a:r>
              <a:rPr sz="1867" dirty="0"/>
              <a:t>…)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81544" y="6066469"/>
            <a:ext cx="17475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맑은 고딕"/>
                <a:cs typeface="맑은 고딕"/>
              </a:rPr>
              <a:t>숫자 표현</a:t>
            </a:r>
            <a:r>
              <a:rPr sz="1867" spc="-373" dirty="0">
                <a:latin typeface="맑은 고딕"/>
                <a:cs typeface="맑은 고딕"/>
              </a:rPr>
              <a:t> </a:t>
            </a:r>
            <a:r>
              <a:rPr sz="1867" spc="-7" dirty="0"/>
              <a:t>(</a:t>
            </a:r>
            <a:r>
              <a:rPr sz="1867" spc="-7" dirty="0">
                <a:latin typeface="맑은 고딕"/>
                <a:cs typeface="맑은 고딕"/>
              </a:rPr>
              <a:t>응용</a:t>
            </a:r>
            <a:r>
              <a:rPr sz="1867" spc="-7" dirty="0"/>
              <a:t>)</a:t>
            </a:r>
            <a:endParaRPr sz="1867"/>
          </a:p>
        </p:txBody>
      </p:sp>
      <p:sp>
        <p:nvSpPr>
          <p:cNvPr id="10" name="object 10"/>
          <p:cNvSpPr/>
          <p:nvPr/>
        </p:nvSpPr>
        <p:spPr>
          <a:xfrm>
            <a:off x="7947152" y="5244592"/>
            <a:ext cx="609600" cy="607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1" name="object 11"/>
          <p:cNvSpPr/>
          <p:nvPr/>
        </p:nvSpPr>
        <p:spPr>
          <a:xfrm>
            <a:off x="6150695" y="4096511"/>
            <a:ext cx="1205653" cy="706967"/>
          </a:xfrm>
          <a:custGeom>
            <a:avLst/>
            <a:gdLst/>
            <a:ahLst/>
            <a:cxnLst/>
            <a:rect l="l" t="t" r="r" b="b"/>
            <a:pathLst>
              <a:path w="904239" h="530225">
                <a:moveTo>
                  <a:pt x="834715" y="32812"/>
                </a:moveTo>
                <a:lnTo>
                  <a:pt x="0" y="519176"/>
                </a:lnTo>
                <a:lnTo>
                  <a:pt x="6350" y="530225"/>
                </a:lnTo>
                <a:lnTo>
                  <a:pt x="841133" y="43821"/>
                </a:lnTo>
                <a:lnTo>
                  <a:pt x="834715" y="32812"/>
                </a:lnTo>
                <a:close/>
              </a:path>
              <a:path w="904239" h="530225">
                <a:moveTo>
                  <a:pt x="886450" y="26416"/>
                </a:moveTo>
                <a:lnTo>
                  <a:pt x="845692" y="26416"/>
                </a:lnTo>
                <a:lnTo>
                  <a:pt x="852042" y="37465"/>
                </a:lnTo>
                <a:lnTo>
                  <a:pt x="841133" y="43821"/>
                </a:lnTo>
                <a:lnTo>
                  <a:pt x="857123" y="71247"/>
                </a:lnTo>
                <a:lnTo>
                  <a:pt x="886450" y="26416"/>
                </a:lnTo>
                <a:close/>
              </a:path>
              <a:path w="904239" h="530225">
                <a:moveTo>
                  <a:pt x="845692" y="26416"/>
                </a:moveTo>
                <a:lnTo>
                  <a:pt x="834715" y="32812"/>
                </a:lnTo>
                <a:lnTo>
                  <a:pt x="841133" y="43821"/>
                </a:lnTo>
                <a:lnTo>
                  <a:pt x="852042" y="37465"/>
                </a:lnTo>
                <a:lnTo>
                  <a:pt x="845692" y="26416"/>
                </a:lnTo>
                <a:close/>
              </a:path>
              <a:path w="904239" h="530225">
                <a:moveTo>
                  <a:pt x="903731" y="0"/>
                </a:moveTo>
                <a:lnTo>
                  <a:pt x="818768" y="5461"/>
                </a:lnTo>
                <a:lnTo>
                  <a:pt x="834715" y="32812"/>
                </a:lnTo>
                <a:lnTo>
                  <a:pt x="845692" y="26416"/>
                </a:lnTo>
                <a:lnTo>
                  <a:pt x="886450" y="26416"/>
                </a:lnTo>
                <a:lnTo>
                  <a:pt x="90373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2" name="object 12"/>
          <p:cNvSpPr/>
          <p:nvPr/>
        </p:nvSpPr>
        <p:spPr>
          <a:xfrm>
            <a:off x="6162039" y="4884251"/>
            <a:ext cx="1181947" cy="892387"/>
          </a:xfrm>
          <a:custGeom>
            <a:avLst/>
            <a:gdLst/>
            <a:ahLst/>
            <a:cxnLst/>
            <a:rect l="l" t="t" r="r" b="b"/>
            <a:pathLst>
              <a:path w="886460" h="669289">
                <a:moveTo>
                  <a:pt x="821391" y="628198"/>
                </a:moveTo>
                <a:lnTo>
                  <a:pt x="802259" y="653605"/>
                </a:lnTo>
                <a:lnTo>
                  <a:pt x="886079" y="668972"/>
                </a:lnTo>
                <a:lnTo>
                  <a:pt x="869597" y="635876"/>
                </a:lnTo>
                <a:lnTo>
                  <a:pt x="831596" y="635876"/>
                </a:lnTo>
                <a:lnTo>
                  <a:pt x="821391" y="628198"/>
                </a:lnTo>
                <a:close/>
              </a:path>
              <a:path w="886460" h="669289">
                <a:moveTo>
                  <a:pt x="829024" y="618060"/>
                </a:moveTo>
                <a:lnTo>
                  <a:pt x="821391" y="628198"/>
                </a:lnTo>
                <a:lnTo>
                  <a:pt x="831596" y="635876"/>
                </a:lnTo>
                <a:lnTo>
                  <a:pt x="839216" y="625729"/>
                </a:lnTo>
                <a:lnTo>
                  <a:pt x="829024" y="618060"/>
                </a:lnTo>
                <a:close/>
              </a:path>
              <a:path w="886460" h="669289">
                <a:moveTo>
                  <a:pt x="848106" y="592721"/>
                </a:moveTo>
                <a:lnTo>
                  <a:pt x="829024" y="618060"/>
                </a:lnTo>
                <a:lnTo>
                  <a:pt x="839216" y="625729"/>
                </a:lnTo>
                <a:lnTo>
                  <a:pt x="831596" y="635876"/>
                </a:lnTo>
                <a:lnTo>
                  <a:pt x="869597" y="635876"/>
                </a:lnTo>
                <a:lnTo>
                  <a:pt x="848106" y="592721"/>
                </a:lnTo>
                <a:close/>
              </a:path>
              <a:path w="886460" h="669289">
                <a:moveTo>
                  <a:pt x="7620" y="0"/>
                </a:moveTo>
                <a:lnTo>
                  <a:pt x="0" y="10159"/>
                </a:lnTo>
                <a:lnTo>
                  <a:pt x="821391" y="628198"/>
                </a:lnTo>
                <a:lnTo>
                  <a:pt x="829024" y="618060"/>
                </a:lnTo>
                <a:lnTo>
                  <a:pt x="76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3" name="object 13"/>
          <p:cNvSpPr/>
          <p:nvPr/>
        </p:nvSpPr>
        <p:spPr>
          <a:xfrm>
            <a:off x="2982976" y="4747260"/>
            <a:ext cx="1349587" cy="101600"/>
          </a:xfrm>
          <a:custGeom>
            <a:avLst/>
            <a:gdLst/>
            <a:ahLst/>
            <a:cxnLst/>
            <a:rect l="l" t="t" r="r" b="b"/>
            <a:pathLst>
              <a:path w="1012189" h="76200">
                <a:moveTo>
                  <a:pt x="999579" y="31622"/>
                </a:moveTo>
                <a:lnTo>
                  <a:pt x="948309" y="31622"/>
                </a:lnTo>
                <a:lnTo>
                  <a:pt x="948436" y="44322"/>
                </a:lnTo>
                <a:lnTo>
                  <a:pt x="935703" y="44384"/>
                </a:lnTo>
                <a:lnTo>
                  <a:pt x="935863" y="76199"/>
                </a:lnTo>
                <a:lnTo>
                  <a:pt x="1011936" y="37718"/>
                </a:lnTo>
                <a:lnTo>
                  <a:pt x="999579" y="31622"/>
                </a:lnTo>
                <a:close/>
              </a:path>
              <a:path w="1012189" h="76200">
                <a:moveTo>
                  <a:pt x="935640" y="31684"/>
                </a:moveTo>
                <a:lnTo>
                  <a:pt x="0" y="36194"/>
                </a:lnTo>
                <a:lnTo>
                  <a:pt x="0" y="48894"/>
                </a:lnTo>
                <a:lnTo>
                  <a:pt x="935703" y="44384"/>
                </a:lnTo>
                <a:lnTo>
                  <a:pt x="935640" y="31684"/>
                </a:lnTo>
                <a:close/>
              </a:path>
              <a:path w="1012189" h="76200">
                <a:moveTo>
                  <a:pt x="948309" y="31622"/>
                </a:moveTo>
                <a:lnTo>
                  <a:pt x="935640" y="31684"/>
                </a:lnTo>
                <a:lnTo>
                  <a:pt x="935703" y="44384"/>
                </a:lnTo>
                <a:lnTo>
                  <a:pt x="948436" y="44322"/>
                </a:lnTo>
                <a:lnTo>
                  <a:pt x="948309" y="31622"/>
                </a:lnTo>
                <a:close/>
              </a:path>
              <a:path w="1012189" h="76200">
                <a:moveTo>
                  <a:pt x="935482" y="0"/>
                </a:moveTo>
                <a:lnTo>
                  <a:pt x="935640" y="31684"/>
                </a:lnTo>
                <a:lnTo>
                  <a:pt x="999579" y="31622"/>
                </a:lnTo>
                <a:lnTo>
                  <a:pt x="93548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5BAC-BB72-3D6F-940C-78509FD3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2B65A-79E6-C51D-4F29-86DB1E2D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FE00FC-AD2E-2F65-3C02-7FB3B6463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430253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자연어 처리 방법의 변화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기존에는 원하는 태스크에 맞게 모델 구조를 구성하고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데이터를 이용하여 학습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모델을 매번 </a:t>
            </a:r>
            <a:r>
              <a:rPr lang="ko-KR" altLang="en-US" spc="5" dirty="0" err="1">
                <a:latin typeface="맑은 고딕"/>
                <a:cs typeface="맑은 고딕"/>
              </a:rPr>
              <a:t>구성해야함</a:t>
            </a:r>
            <a:r>
              <a:rPr lang="en-US" altLang="ko-KR" spc="5" dirty="0">
                <a:latin typeface="맑은 고딕"/>
                <a:cs typeface="맑은 고딕"/>
              </a:rPr>
              <a:t>(</a:t>
            </a:r>
            <a:r>
              <a:rPr lang="ko-KR" altLang="en-US" spc="5" dirty="0">
                <a:latin typeface="맑은 고딕"/>
                <a:cs typeface="맑은 고딕"/>
              </a:rPr>
              <a:t>구조에 따른 성능 차이가 나기 때문에 구성하는 개발자의 실력이 중요</a:t>
            </a:r>
            <a:r>
              <a:rPr lang="en-US" altLang="ko-KR" spc="5" dirty="0">
                <a:latin typeface="맑은 고딕"/>
                <a:cs typeface="맑은 고딕"/>
              </a:rPr>
              <a:t>)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 err="1">
                <a:latin typeface="맑은 고딕"/>
                <a:cs typeface="맑은 고딕"/>
              </a:rPr>
              <a:t>학습시</a:t>
            </a:r>
            <a:r>
              <a:rPr lang="ko-KR" altLang="en-US" spc="5" dirty="0">
                <a:latin typeface="맑은 고딕"/>
                <a:cs typeface="맑은 고딕"/>
              </a:rPr>
              <a:t> </a:t>
            </a:r>
            <a:r>
              <a:rPr lang="ko-KR" altLang="en-US" spc="5" dirty="0">
                <a:solidFill>
                  <a:srgbClr val="FF0000"/>
                </a:solidFill>
                <a:latin typeface="맑은 고딕"/>
                <a:cs typeface="맑은 고딕"/>
              </a:rPr>
              <a:t>초기 파라미터 설정</a:t>
            </a:r>
            <a:r>
              <a:rPr lang="ko-KR" altLang="en-US" spc="5" dirty="0">
                <a:latin typeface="맑은 고딕"/>
                <a:cs typeface="맑은 고딕"/>
              </a:rPr>
              <a:t>에 따라 매번 다른 결과로 학습됨 </a:t>
            </a:r>
            <a:r>
              <a:rPr lang="en-US" altLang="ko-KR" spc="5" dirty="0">
                <a:latin typeface="맑은 고딕"/>
                <a:cs typeface="맑은 고딕"/>
              </a:rPr>
              <a:t>-&gt; </a:t>
            </a:r>
            <a:r>
              <a:rPr lang="ko-KR" altLang="en-US" spc="5" dirty="0">
                <a:latin typeface="맑은 고딕"/>
                <a:cs typeface="맑은 고딕"/>
              </a:rPr>
              <a:t>심지어 학습이 </a:t>
            </a:r>
            <a:r>
              <a:rPr lang="ko-KR" altLang="en-US" spc="5" dirty="0" err="1">
                <a:latin typeface="맑은 고딕"/>
                <a:cs typeface="맑은 고딕"/>
              </a:rPr>
              <a:t>안되기도함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사전학습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전이학습 개념 등장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BERT </a:t>
            </a:r>
            <a:r>
              <a:rPr lang="ko-KR" altLang="en-US" spc="5" dirty="0">
                <a:latin typeface="맑은 고딕"/>
                <a:cs typeface="맑은 고딕"/>
              </a:rPr>
              <a:t>모델 등장</a:t>
            </a:r>
            <a:r>
              <a:rPr lang="en-US" altLang="ko-KR" spc="5" dirty="0">
                <a:latin typeface="맑은 고딕"/>
                <a:cs typeface="맑은 고딕"/>
              </a:rPr>
              <a:t>!</a:t>
            </a:r>
          </a:p>
          <a:p>
            <a:pPr marL="1612900" lvl="3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큰 모델에 대해 기본적인 언어능력을 학습시켜두고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필요한 </a:t>
            </a:r>
            <a:r>
              <a:rPr lang="en-US" altLang="ko-KR" spc="5" dirty="0">
                <a:latin typeface="맑은 고딕"/>
                <a:cs typeface="맑은 고딕"/>
              </a:rPr>
              <a:t>Task</a:t>
            </a:r>
            <a:r>
              <a:rPr lang="ko-KR" altLang="en-US" spc="5" dirty="0">
                <a:latin typeface="맑은 고딕"/>
                <a:cs typeface="맑은 고딕"/>
              </a:rPr>
              <a:t>에 대해 학습시키면 초기 파라미터가 학습에 알맞도록 된다는 개념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1612900" lvl="3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파라미터 수</a:t>
            </a:r>
            <a:r>
              <a:rPr lang="en-US" altLang="ko-KR" spc="5" dirty="0">
                <a:latin typeface="맑은 고딕"/>
                <a:cs typeface="맑은 고딕"/>
              </a:rPr>
              <a:t>: </a:t>
            </a:r>
            <a:r>
              <a:rPr lang="en-US" altLang="ko-KR" spc="5" dirty="0" err="1">
                <a:latin typeface="맑은 고딕"/>
                <a:cs typeface="맑은 고딕"/>
              </a:rPr>
              <a:t>bert</a:t>
            </a:r>
            <a:r>
              <a:rPr lang="en-US" altLang="ko-KR" spc="5" dirty="0">
                <a:latin typeface="맑은 고딕"/>
                <a:cs typeface="맑은 고딕"/>
              </a:rPr>
              <a:t> base: 110M, </a:t>
            </a:r>
            <a:r>
              <a:rPr lang="en-US" altLang="ko-KR" spc="5" dirty="0" err="1">
                <a:latin typeface="맑은 고딕"/>
                <a:cs typeface="맑은 고딕"/>
              </a:rPr>
              <a:t>bert</a:t>
            </a:r>
            <a:r>
              <a:rPr lang="ko-KR" altLang="en-US" spc="5" dirty="0">
                <a:latin typeface="맑은 고딕"/>
                <a:cs typeface="맑은 고딕"/>
              </a:rPr>
              <a:t> </a:t>
            </a:r>
            <a:r>
              <a:rPr lang="en-US" altLang="ko-KR" spc="5" dirty="0" err="1">
                <a:latin typeface="맑은 고딕"/>
                <a:cs typeface="맑은 고딕"/>
              </a:rPr>
              <a:t>lagge</a:t>
            </a:r>
            <a:r>
              <a:rPr lang="en-US" altLang="ko-KR" spc="5" dirty="0">
                <a:latin typeface="맑은 고딕"/>
                <a:cs typeface="맑은 고딕"/>
              </a:rPr>
              <a:t>:</a:t>
            </a:r>
            <a:r>
              <a:rPr lang="ko-KR" altLang="en-US" spc="5" dirty="0">
                <a:latin typeface="맑은 고딕"/>
                <a:cs typeface="맑은 고딕"/>
              </a:rPr>
              <a:t> </a:t>
            </a:r>
            <a:r>
              <a:rPr lang="en-US" altLang="ko-KR" spc="5" dirty="0">
                <a:latin typeface="맑은 고딕"/>
                <a:cs typeface="맑은 고딕"/>
              </a:rPr>
              <a:t>340m</a:t>
            </a:r>
          </a:p>
          <a:p>
            <a:pPr marL="1612900" lvl="3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Transformer </a:t>
            </a:r>
            <a:r>
              <a:rPr lang="ko-KR" altLang="en-US" spc="5" dirty="0">
                <a:latin typeface="맑은 고딕"/>
                <a:cs typeface="맑은 고딕"/>
              </a:rPr>
              <a:t>구조 활용 </a:t>
            </a:r>
            <a:r>
              <a:rPr lang="en-US" altLang="ko-KR" spc="5" dirty="0">
                <a:latin typeface="맑은 고딕"/>
                <a:cs typeface="맑은 고딕"/>
              </a:rPr>
              <a:t>-&gt; </a:t>
            </a:r>
            <a:r>
              <a:rPr lang="ko-KR" altLang="en-US" spc="5" dirty="0">
                <a:latin typeface="맑은 고딕"/>
                <a:cs typeface="맑은 고딕"/>
              </a:rPr>
              <a:t>이 때부터 언어모델은 거의 모두라 해도 좋을 만큼 </a:t>
            </a:r>
            <a:r>
              <a:rPr lang="en-US" altLang="ko-KR" spc="5" dirty="0">
                <a:latin typeface="맑은 고딕"/>
                <a:cs typeface="맑은 고딕"/>
              </a:rPr>
              <a:t>Transformer </a:t>
            </a:r>
            <a:r>
              <a:rPr lang="ko-KR" altLang="en-US" spc="5" dirty="0">
                <a:latin typeface="맑은 고딕"/>
                <a:cs typeface="맑은 고딕"/>
              </a:rPr>
              <a:t>구조 사용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그 후 더 큰 모델 등장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또 더 큰 모델 등장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또 더 큰 모델 등장</a:t>
            </a:r>
            <a:r>
              <a:rPr lang="en-US" altLang="ko-KR" spc="5" dirty="0">
                <a:latin typeface="맑은 고딕"/>
                <a:cs typeface="맑은 고딕"/>
              </a:rPr>
              <a:t>.</a:t>
            </a:r>
          </a:p>
          <a:p>
            <a:pPr marL="1612900" lvl="3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큰 모델을 활용하기 위한 방법들이 많이 개발됨</a:t>
            </a:r>
            <a:endParaRPr lang="ko-KR" altLang="en-US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50401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82FEB-0473-EC4E-F4EB-FCB9952EE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D2444-95DB-B426-0FD9-4C4BF5D4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DE7C27-F825-4A56-A587-D1A9ABBAF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5" dirty="0">
                <a:latin typeface="맑은 고딕"/>
                <a:cs typeface="맑은 고딕"/>
              </a:rPr>
              <a:t>LLM</a:t>
            </a:r>
            <a:r>
              <a:rPr lang="ko-KR" altLang="en-US" sz="2800" spc="5" dirty="0">
                <a:latin typeface="맑은 고딕"/>
                <a:cs typeface="맑은 고딕"/>
              </a:rPr>
              <a:t>은 </a:t>
            </a:r>
            <a:r>
              <a:rPr lang="en-US" altLang="ko-KR" sz="2800" spc="5" dirty="0">
                <a:latin typeface="맑은 고딕"/>
                <a:cs typeface="맑은 고딕"/>
              </a:rPr>
              <a:t>Large Language Model</a:t>
            </a:r>
            <a:r>
              <a:rPr lang="ko-KR" altLang="en-US" sz="2800" spc="5" dirty="0">
                <a:latin typeface="맑은 고딕"/>
                <a:cs typeface="맑은 고딕"/>
              </a:rPr>
              <a:t>의 약자로서 언어모델</a:t>
            </a:r>
            <a:r>
              <a:rPr lang="en-US" altLang="ko-KR" sz="2800" spc="5" dirty="0">
                <a:latin typeface="맑은 고딕"/>
                <a:cs typeface="맑은 고딕"/>
              </a:rPr>
              <a:t>(Language Model)</a:t>
            </a:r>
            <a:r>
              <a:rPr lang="ko-KR" altLang="en-US" sz="2800" spc="5" dirty="0">
                <a:latin typeface="맑은 고딕"/>
                <a:cs typeface="맑은 고딕"/>
              </a:rPr>
              <a:t>의 일종이다</a:t>
            </a:r>
            <a:r>
              <a:rPr lang="en-US" altLang="ko-KR" sz="2800" spc="5" dirty="0">
                <a:latin typeface="맑은 고딕"/>
                <a:cs typeface="맑은 고딕"/>
              </a:rPr>
              <a:t>.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LLM</a:t>
            </a:r>
            <a:r>
              <a:rPr lang="ko-KR" altLang="en-US" spc="5" dirty="0">
                <a:latin typeface="맑은 고딕"/>
                <a:cs typeface="맑은 고딕"/>
              </a:rPr>
              <a:t>은 언어모델</a:t>
            </a:r>
            <a:r>
              <a:rPr lang="en-US" altLang="ko-KR" spc="5" dirty="0">
                <a:latin typeface="맑은 고딕"/>
                <a:cs typeface="맑은 고딕"/>
              </a:rPr>
              <a:t>(LM)</a:t>
            </a:r>
            <a:r>
              <a:rPr lang="ko-KR" altLang="en-US" spc="5" dirty="0">
                <a:latin typeface="맑은 고딕"/>
                <a:cs typeface="맑은 고딕"/>
              </a:rPr>
              <a:t>을 크게 만들어 </a:t>
            </a:r>
            <a:r>
              <a:rPr lang="ko-KR" altLang="en-US" spc="5" dirty="0" err="1">
                <a:latin typeface="맑은 고딕"/>
                <a:cs typeface="맑은 고딕"/>
              </a:rPr>
              <a:t>학습한것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endParaRPr lang="en-US" altLang="ko-KR" sz="2800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언어 모델</a:t>
            </a:r>
            <a:r>
              <a:rPr lang="en-US" altLang="ko-KR" spc="5" dirty="0">
                <a:latin typeface="맑은 고딕"/>
                <a:cs typeface="맑은 고딕"/>
              </a:rPr>
              <a:t>(LM, Language Model)</a:t>
            </a:r>
            <a:r>
              <a:rPr lang="ko-KR" altLang="en-US" spc="5" dirty="0">
                <a:latin typeface="맑은 고딕"/>
                <a:cs typeface="맑은 고딕"/>
              </a:rPr>
              <a:t>은 </a:t>
            </a:r>
            <a:r>
              <a:rPr lang="ko-KR" altLang="en-US" spc="5" dirty="0" err="1">
                <a:latin typeface="맑은 고딕"/>
                <a:cs typeface="맑은 고딕"/>
              </a:rPr>
              <a:t>입력값</a:t>
            </a:r>
            <a:r>
              <a:rPr lang="en-US" altLang="ko-KR" spc="5" dirty="0">
                <a:latin typeface="맑은 고딕"/>
                <a:cs typeface="맑은 고딕"/>
              </a:rPr>
              <a:t>(</a:t>
            </a:r>
            <a:r>
              <a:rPr lang="ko-KR" altLang="en-US" spc="5" dirty="0">
                <a:latin typeface="맑은 고딕"/>
                <a:cs typeface="맑은 고딕"/>
              </a:rPr>
              <a:t>자연어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보통은 사용자의 문장</a:t>
            </a:r>
            <a:r>
              <a:rPr lang="en-US" altLang="ko-KR" spc="5" dirty="0">
                <a:latin typeface="맑은 고딕"/>
                <a:cs typeface="맑은 고딕"/>
              </a:rPr>
              <a:t>)</a:t>
            </a:r>
            <a:r>
              <a:rPr lang="ko-KR" altLang="en-US" spc="5" dirty="0">
                <a:latin typeface="맑은 고딕"/>
                <a:cs typeface="맑은 고딕"/>
              </a:rPr>
              <a:t>을 기반으로 통계학적으로 가장 적절한 </a:t>
            </a:r>
            <a:r>
              <a:rPr lang="ko-KR" altLang="en-US" spc="5" dirty="0" err="1">
                <a:latin typeface="맑은 고딕"/>
                <a:cs typeface="맑은 고딕"/>
              </a:rPr>
              <a:t>출력값을</a:t>
            </a:r>
            <a:r>
              <a:rPr lang="ko-KR" altLang="en-US" spc="5" dirty="0">
                <a:latin typeface="맑은 고딕"/>
                <a:cs typeface="맑은 고딕"/>
              </a:rPr>
              <a:t> 출력하도록 학습된 모델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최근에는 </a:t>
            </a:r>
            <a:r>
              <a:rPr lang="ko-KR" altLang="en-US" spc="5" dirty="0">
                <a:solidFill>
                  <a:srgbClr val="FF0000"/>
                </a:solidFill>
                <a:latin typeface="맑은 고딕"/>
                <a:cs typeface="맑은 고딕"/>
              </a:rPr>
              <a:t>인공신경망 기반이 대중적으로 활용</a:t>
            </a:r>
            <a:r>
              <a:rPr lang="ko-KR" altLang="en-US" spc="5" dirty="0">
                <a:latin typeface="맑은 고딕"/>
                <a:cs typeface="맑은 고딕"/>
              </a:rPr>
              <a:t>되고 있음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C0F71-AECA-4772-AD47-32BD6054FAB1}"/>
              </a:ext>
            </a:extLst>
          </p:cNvPr>
          <p:cNvSpPr txBox="1"/>
          <p:nvPr/>
        </p:nvSpPr>
        <p:spPr>
          <a:xfrm>
            <a:off x="3739082" y="4759569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 독립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93A596C-1A1D-98B9-BB11-126E4D1251D0}"/>
              </a:ext>
            </a:extLst>
          </p:cNvPr>
          <p:cNvCxnSpPr/>
          <p:nvPr/>
        </p:nvCxnSpPr>
        <p:spPr>
          <a:xfrm>
            <a:off x="5160475" y="4944235"/>
            <a:ext cx="7333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07CE69-6996-6BA9-41E3-08029298F8DB}"/>
              </a:ext>
            </a:extLst>
          </p:cNvPr>
          <p:cNvSpPr txBox="1"/>
          <p:nvPr/>
        </p:nvSpPr>
        <p:spPr>
          <a:xfrm>
            <a:off x="6254436" y="4759569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만세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선언서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006D2-3F2D-AB83-EB80-44E2A47CCA48}"/>
              </a:ext>
            </a:extLst>
          </p:cNvPr>
          <p:cNvSpPr txBox="1"/>
          <p:nvPr/>
        </p:nvSpPr>
        <p:spPr>
          <a:xfrm>
            <a:off x="3730028" y="5209916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6E17F0F-4EB5-1693-21DA-105C57689002}"/>
              </a:ext>
            </a:extLst>
          </p:cNvPr>
          <p:cNvCxnSpPr/>
          <p:nvPr/>
        </p:nvCxnSpPr>
        <p:spPr>
          <a:xfrm>
            <a:off x="5151421" y="5394582"/>
            <a:ext cx="7333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0C5E49-296A-0592-EAE3-C46C5E7EFF18}"/>
              </a:ext>
            </a:extLst>
          </p:cNvPr>
          <p:cNvSpPr txBox="1"/>
          <p:nvPr/>
        </p:nvSpPr>
        <p:spPr>
          <a:xfrm>
            <a:off x="6245382" y="5209916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민국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항공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36535-9626-3557-007F-99C99C4B6000}"/>
              </a:ext>
            </a:extLst>
          </p:cNvPr>
          <p:cNvSpPr txBox="1"/>
          <p:nvPr/>
        </p:nvSpPr>
        <p:spPr>
          <a:xfrm>
            <a:off x="3730028" y="5643791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집으로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813643-1F2B-37E9-C36C-9AD1A65F80CE}"/>
              </a:ext>
            </a:extLst>
          </p:cNvPr>
          <p:cNvCxnSpPr/>
          <p:nvPr/>
        </p:nvCxnSpPr>
        <p:spPr>
          <a:xfrm>
            <a:off x="5151421" y="5828457"/>
            <a:ext cx="7333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E01464-85C1-DF61-E544-E63673D0B9DE}"/>
              </a:ext>
            </a:extLst>
          </p:cNvPr>
          <p:cNvSpPr txBox="1"/>
          <p:nvPr/>
        </p:nvSpPr>
        <p:spPr>
          <a:xfrm>
            <a:off x="6245382" y="5643791"/>
            <a:ext cx="32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가자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재밌었어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?’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9683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3D4EE-11BE-611F-C8A1-D7D72CB8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F91D1-359D-D55F-C15F-3F7A2792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1" y="540397"/>
            <a:ext cx="11202305" cy="800182"/>
          </a:xfrm>
        </p:spPr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904CF5-E69F-B788-039E-A690E4313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5" dirty="0">
                <a:latin typeface="맑은 고딕"/>
                <a:cs typeface="맑은 고딕"/>
              </a:rPr>
              <a:t>Seq2Seq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Sequence</a:t>
            </a:r>
            <a:r>
              <a:rPr lang="ko-KR" altLang="en-US" spc="5" dirty="0">
                <a:latin typeface="맑은 고딕"/>
                <a:cs typeface="맑은 고딕"/>
              </a:rPr>
              <a:t>를 받아서 </a:t>
            </a:r>
            <a:r>
              <a:rPr lang="en-US" altLang="ko-KR" spc="5" dirty="0">
                <a:latin typeface="맑은 고딕"/>
                <a:cs typeface="맑은 고딕"/>
              </a:rPr>
              <a:t>sequence</a:t>
            </a:r>
            <a:r>
              <a:rPr lang="ko-KR" altLang="en-US" spc="5" dirty="0">
                <a:latin typeface="맑은 고딕"/>
                <a:cs typeface="맑은 고딕"/>
              </a:rPr>
              <a:t>를 생성해내는 모델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Chatbot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번역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요약</a:t>
            </a:r>
            <a:endParaRPr lang="ko-KR" altLang="en-US" dirty="0">
              <a:latin typeface="맑은 고딕"/>
              <a:cs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601A81-FD67-64B9-32EF-6FB8238E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44" y="3633069"/>
            <a:ext cx="5508550" cy="22482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E3CC46-26F7-8AA2-1E4C-AB9CBBDE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555" y="2132867"/>
            <a:ext cx="5637291" cy="374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5902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67CB1-34B3-A96B-E9CB-947FAB685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7D36B-D447-31AA-1885-F8D63907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7122FC-7F9E-EFA3-E6CC-5D44DC55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트랜스포머</a:t>
            </a:r>
            <a:r>
              <a:rPr lang="en-US" altLang="ko-KR" dirty="0">
                <a:latin typeface="맑은 고딕"/>
                <a:cs typeface="맑은 고딕"/>
              </a:rPr>
              <a:t>(Transformer) </a:t>
            </a:r>
            <a:r>
              <a:rPr lang="ko-KR" altLang="en-US" dirty="0">
                <a:latin typeface="맑은 고딕"/>
                <a:cs typeface="맑은 고딕"/>
              </a:rPr>
              <a:t>모델 구조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</a:t>
            </a:r>
            <a:r>
              <a:rPr lang="ko-KR" altLang="en-US" dirty="0">
                <a:latin typeface="맑은 고딕"/>
                <a:cs typeface="맑은 고딕"/>
              </a:rPr>
              <a:t>와 </a:t>
            </a:r>
            <a:r>
              <a:rPr lang="en-US" altLang="ko-KR" dirty="0">
                <a:latin typeface="맑은 고딕"/>
                <a:cs typeface="맑은 고딕"/>
              </a:rPr>
              <a:t>Decoder</a:t>
            </a:r>
            <a:r>
              <a:rPr lang="ko-KR" altLang="en-US" dirty="0">
                <a:latin typeface="맑은 고딕"/>
                <a:cs typeface="맑은 고딕"/>
              </a:rPr>
              <a:t>로 이루어져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</a:t>
            </a:r>
            <a:r>
              <a:rPr lang="ko-KR" altLang="en-US" dirty="0">
                <a:latin typeface="맑은 고딕"/>
                <a:cs typeface="맑은 고딕"/>
              </a:rPr>
              <a:t>는 입력의 의미 파악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Decoder</a:t>
            </a:r>
            <a:r>
              <a:rPr lang="ko-KR" altLang="en-US" dirty="0">
                <a:latin typeface="맑은 고딕"/>
                <a:cs typeface="맑은 고딕"/>
              </a:rPr>
              <a:t>는 출력 생성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입력과 출력 모두 이용</a:t>
            </a: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F697C9-7D58-6960-9E89-2D7CEB8A3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427" y="531343"/>
            <a:ext cx="4011031" cy="566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2DD6128-6E36-9453-12CB-36D87A84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79" y="3429000"/>
            <a:ext cx="6144207" cy="313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408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97341-5D2A-9014-3551-F1DFFB11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9052E-8F25-2971-F287-3D10CE7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B3B681-7BFC-8636-5B7A-9D5B938E9D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이란 큰 언어모델</a:t>
            </a:r>
            <a:r>
              <a:rPr lang="en-US" altLang="ko-KR" dirty="0">
                <a:latin typeface="맑은 고딕"/>
                <a:cs typeface="맑은 고딕"/>
              </a:rPr>
              <a:t>(Large Language model)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언어모델과 하는 역할은 같음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다음 단어 예측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얼마나 큰 모델을 언어모델이라 하는지는 기준이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보통 파라미터 개수가 </a:t>
            </a:r>
            <a:r>
              <a:rPr lang="en-US" altLang="ko-KR" dirty="0">
                <a:latin typeface="맑은 고딕"/>
                <a:cs typeface="맑은 고딕"/>
              </a:rPr>
              <a:t>billion </a:t>
            </a:r>
            <a:r>
              <a:rPr lang="ko-KR" altLang="en-US" dirty="0">
                <a:latin typeface="맑은 고딕"/>
                <a:cs typeface="맑은 고딕"/>
              </a:rPr>
              <a:t>단위가 되었을 때 </a:t>
            </a: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이라 부름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아래 모델은 복잡해 보이지만 파라미터 개수는 </a:t>
            </a:r>
            <a:r>
              <a:rPr lang="en-US" altLang="ko-KR" dirty="0">
                <a:latin typeface="맑은 고딕"/>
                <a:cs typeface="맑은 고딕"/>
              </a:rPr>
              <a:t>200</a:t>
            </a:r>
            <a:r>
              <a:rPr lang="ko-KR" altLang="en-US" dirty="0">
                <a:latin typeface="맑은 고딕"/>
                <a:cs typeface="맑은 고딕"/>
              </a:rPr>
              <a:t>개가 안됨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인간의 뇌는 </a:t>
            </a:r>
            <a:r>
              <a:rPr lang="en-US" altLang="ko-KR" dirty="0">
                <a:latin typeface="맑은 고딕"/>
                <a:cs typeface="맑은 고딕"/>
              </a:rPr>
              <a:t>1000</a:t>
            </a:r>
            <a:r>
              <a:rPr lang="ko-KR" altLang="en-US" dirty="0" err="1">
                <a:latin typeface="맑은 고딕"/>
                <a:cs typeface="맑은 고딕"/>
              </a:rPr>
              <a:t>억개</a:t>
            </a:r>
            <a:r>
              <a:rPr lang="en-US" altLang="ko-KR" dirty="0">
                <a:latin typeface="맑은 고딕"/>
                <a:cs typeface="맑은 고딕"/>
              </a:rPr>
              <a:t>(100b)</a:t>
            </a:r>
            <a:r>
              <a:rPr lang="ko-KR" altLang="en-US" dirty="0">
                <a:latin typeface="맑은 고딕"/>
                <a:cs typeface="맑은 고딕"/>
              </a:rPr>
              <a:t> 뉴런</a:t>
            </a:r>
            <a:r>
              <a:rPr lang="en-US" altLang="ko-KR" dirty="0">
                <a:latin typeface="맑은 고딕"/>
                <a:cs typeface="맑은 고딕"/>
              </a:rPr>
              <a:t>, 100</a:t>
            </a:r>
            <a:r>
              <a:rPr lang="ko-KR" altLang="en-US" dirty="0">
                <a:latin typeface="맑은 고딕"/>
                <a:cs typeface="맑은 고딕"/>
              </a:rPr>
              <a:t>조개 시냅스 </a:t>
            </a:r>
            <a:r>
              <a:rPr lang="en-US" altLang="ko-KR" dirty="0">
                <a:latin typeface="맑은 고딕"/>
                <a:cs typeface="맑은 고딕"/>
              </a:rPr>
              <a:t>…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큰 인공신경망 기반 </a:t>
            </a:r>
            <a:r>
              <a:rPr lang="ko-KR" altLang="en-US" dirty="0" err="1">
                <a:latin typeface="맑은 고딕"/>
                <a:cs typeface="맑은 고딕"/>
              </a:rPr>
              <a:t>언어모델이므로</a:t>
            </a:r>
            <a:r>
              <a:rPr lang="ko-KR" altLang="en-US" dirty="0">
                <a:latin typeface="맑은 고딕"/>
                <a:cs typeface="맑은 고딕"/>
              </a:rPr>
              <a:t> </a:t>
            </a:r>
            <a:r>
              <a:rPr lang="en-US" altLang="ko-KR" dirty="0">
                <a:latin typeface="맑은 고딕"/>
                <a:cs typeface="맑은 고딕"/>
              </a:rPr>
              <a:t>GPU</a:t>
            </a:r>
            <a:r>
              <a:rPr lang="ko-KR" altLang="en-US" dirty="0">
                <a:latin typeface="맑은 고딕"/>
                <a:cs typeface="맑은 고딕"/>
              </a:rPr>
              <a:t>가 필수</a:t>
            </a:r>
            <a:r>
              <a:rPr lang="en-US" altLang="ko-KR" dirty="0">
                <a:latin typeface="맑은 고딕"/>
                <a:cs typeface="맑은 고딕"/>
              </a:rPr>
              <a:t>!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수많은 연산을 병렬로 처리하기 위함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ko-KR" altLang="en-US" dirty="0">
              <a:latin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B8DE9-289B-78BF-5554-38B37AC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34" y="4879819"/>
            <a:ext cx="5381689" cy="11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559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1929-56B5-FCF4-B5BB-D3D1AE30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F3DBD-B47E-3AB1-3711-2295A7F6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C1F648-CF5C-1446-7666-0251E5F1F1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최근 </a:t>
            </a: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은 </a:t>
            </a:r>
            <a:r>
              <a:rPr lang="en-US" altLang="ko-KR" dirty="0">
                <a:latin typeface="맑은 고딕"/>
                <a:cs typeface="맑은 고딕"/>
              </a:rPr>
              <a:t>Transformer</a:t>
            </a:r>
            <a:r>
              <a:rPr lang="ko-KR" altLang="en-US" dirty="0">
                <a:latin typeface="맑은 고딕"/>
                <a:cs typeface="맑은 고딕"/>
              </a:rPr>
              <a:t>의 구조를 바탕으로 구성되어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</a:t>
            </a:r>
            <a:r>
              <a:rPr lang="ko-KR" altLang="en-US" dirty="0">
                <a:latin typeface="맑은 고딕"/>
                <a:cs typeface="맑은 고딕"/>
              </a:rPr>
              <a:t>만 이용하는 모델</a:t>
            </a:r>
            <a:r>
              <a:rPr lang="en-US" altLang="ko-KR" dirty="0">
                <a:latin typeface="맑은 고딕"/>
                <a:cs typeface="맑은 고딕"/>
              </a:rPr>
              <a:t>(BERT </a:t>
            </a:r>
            <a:r>
              <a:rPr lang="ko-KR" altLang="en-US" dirty="0">
                <a:latin typeface="맑은 고딕"/>
                <a:cs typeface="맑은 고딕"/>
              </a:rPr>
              <a:t>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Encoder, Decoder </a:t>
            </a:r>
            <a:r>
              <a:rPr lang="ko-KR" altLang="en-US" dirty="0">
                <a:latin typeface="맑은 고딕"/>
                <a:cs typeface="맑은 고딕"/>
              </a:rPr>
              <a:t>모두 이용하는 모델</a:t>
            </a:r>
            <a:r>
              <a:rPr lang="en-US" altLang="ko-KR" dirty="0">
                <a:latin typeface="맑은 고딕"/>
                <a:cs typeface="맑은 고딕"/>
              </a:rPr>
              <a:t>(BART </a:t>
            </a:r>
            <a:r>
              <a:rPr lang="ko-KR" altLang="en-US" dirty="0">
                <a:latin typeface="맑은 고딕"/>
                <a:cs typeface="맑은 고딕"/>
              </a:rPr>
              <a:t>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Decoder</a:t>
            </a:r>
            <a:r>
              <a:rPr lang="ko-KR" altLang="en-US" dirty="0">
                <a:latin typeface="맑은 고딕"/>
                <a:cs typeface="맑은 고딕"/>
              </a:rPr>
              <a:t>만 이용하는 모델</a:t>
            </a:r>
            <a:r>
              <a:rPr lang="en-US" altLang="ko-KR" dirty="0">
                <a:latin typeface="맑은 고딕"/>
                <a:cs typeface="맑은 고딕"/>
              </a:rPr>
              <a:t>(GPT </a:t>
            </a:r>
            <a:r>
              <a:rPr lang="ko-KR" altLang="en-US" dirty="0">
                <a:latin typeface="맑은 고딕"/>
                <a:cs typeface="맑은 고딕"/>
              </a:rPr>
              <a:t>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0" indent="0">
              <a:spcBef>
                <a:spcPts val="605"/>
              </a:spcBef>
              <a:buNone/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 방법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기본적인 언어를 익히기 위한 학습을 함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다양한 방식의 학습이 있음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많은 데이터를 활용하기위해 텍스트 그대로를 활용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대표적인 학습 방법</a:t>
            </a:r>
            <a:r>
              <a:rPr lang="en-US" altLang="ko-KR" dirty="0">
                <a:latin typeface="맑은 고딕"/>
                <a:cs typeface="맑은 고딕"/>
              </a:rPr>
              <a:t>: </a:t>
            </a:r>
            <a:r>
              <a:rPr lang="ko-KR" altLang="en-US" dirty="0">
                <a:latin typeface="맑은 고딕"/>
                <a:cs typeface="맑은 고딕"/>
              </a:rPr>
              <a:t>다음 단어 예측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단어 빈칸 채워 넣기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문장 순서 맞추기 등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3249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85B0607-95DA-4AAB-300A-0169AD5A5E40}"/>
              </a:ext>
            </a:extLst>
          </p:cNvPr>
          <p:cNvSpPr/>
          <p:nvPr/>
        </p:nvSpPr>
        <p:spPr>
          <a:xfrm>
            <a:off x="4561964" y="3041275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0" y="19250"/>
                </a:lnTo>
                <a:lnTo>
                  <a:pt x="61235" y="898232"/>
                </a:lnTo>
                <a:lnTo>
                  <a:pt x="337564" y="878982"/>
                </a:lnTo>
                <a:lnTo>
                  <a:pt x="276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F3A4272-31A0-D213-22A3-98C7928F1029}"/>
              </a:ext>
            </a:extLst>
          </p:cNvPr>
          <p:cNvSpPr/>
          <p:nvPr/>
        </p:nvSpPr>
        <p:spPr>
          <a:xfrm>
            <a:off x="4561964" y="3041275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337564" y="878982"/>
                </a:lnTo>
                <a:lnTo>
                  <a:pt x="61235" y="898233"/>
                </a:lnTo>
                <a:lnTo>
                  <a:pt x="0" y="19250"/>
                </a:lnTo>
                <a:lnTo>
                  <a:pt x="2763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1795561" y="1392289"/>
            <a:ext cx="8882380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기계학습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=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Data(D)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로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Model(M)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을 </a:t>
            </a: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만드는</a:t>
            </a:r>
            <a:r>
              <a:rPr sz="3200" spc="-34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과정</a:t>
            </a:r>
            <a:endParaRPr lang="en-US" sz="32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- </a:t>
            </a:r>
            <a:r>
              <a:rPr lang="ko-KR" altLang="en-US" sz="2400" spc="-5" dirty="0">
                <a:latin typeface="나눔고딕"/>
                <a:cs typeface="나눔고딕"/>
              </a:rPr>
              <a:t>결국</a:t>
            </a:r>
            <a:r>
              <a:rPr lang="ko-KR" altLang="en-US" sz="2400" spc="160" dirty="0">
                <a:latin typeface="나눔고딕"/>
                <a:cs typeface="나눔고딕"/>
              </a:rPr>
              <a:t> </a:t>
            </a:r>
            <a:r>
              <a:rPr lang="ko-KR" altLang="en-US" sz="2400" b="1" spc="50" dirty="0">
                <a:latin typeface="Abadi" panose="020B0604020104020204" pitchFamily="34" charset="0"/>
                <a:cs typeface="경기천년바탕OTF Bold"/>
              </a:rPr>
              <a:t>데이터</a:t>
            </a:r>
            <a:r>
              <a:rPr lang="ko-KR" altLang="en-US" sz="2400" b="1" spc="110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400" b="1" spc="25" dirty="0">
                <a:latin typeface="Abadi" panose="020B0604020104020204" pitchFamily="34" charset="0"/>
                <a:cs typeface="경기천년바탕OTF Bold"/>
              </a:rPr>
              <a:t>유형</a:t>
            </a:r>
            <a:r>
              <a:rPr lang="ko-KR" altLang="en-US" sz="2400" spc="25" dirty="0">
                <a:latin typeface="나눔고딕"/>
                <a:cs typeface="나눔고딕"/>
              </a:rPr>
              <a:t>에</a:t>
            </a:r>
            <a:r>
              <a:rPr lang="ko-KR" altLang="en-US" sz="2400" spc="160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따라</a:t>
            </a:r>
            <a:r>
              <a:rPr lang="ko-KR" altLang="en-US" sz="2400" spc="160" dirty="0">
                <a:latin typeface="나눔고딕"/>
                <a:cs typeface="나눔고딕"/>
              </a:rPr>
              <a:t> </a:t>
            </a:r>
            <a:r>
              <a:rPr lang="en-US" altLang="ko-KR" sz="2400" b="1" spc="-5" dirty="0">
                <a:latin typeface="맑은 고딕"/>
                <a:cs typeface="맑은 고딕"/>
              </a:rPr>
              <a:t>f(x)=??</a:t>
            </a:r>
            <a:r>
              <a:rPr lang="ko-KR" altLang="en-US" sz="2400" b="1" spc="0" dirty="0">
                <a:latin typeface="맑은 고딕"/>
                <a:cs typeface="맑은 고딕"/>
              </a:rPr>
              <a:t> </a:t>
            </a:r>
            <a:r>
              <a:rPr lang="ko-KR" altLang="en-US" sz="2400" b="1" spc="-10" dirty="0">
                <a:latin typeface="Abadi" panose="020B0604020104020204" pitchFamily="34" charset="0"/>
                <a:cs typeface="경기천년바탕OTF Bold"/>
              </a:rPr>
              <a:t>부분을</a:t>
            </a:r>
            <a:r>
              <a:rPr lang="ko-KR" altLang="en-US" sz="2400" b="1" spc="110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400" b="1" spc="10" dirty="0">
                <a:latin typeface="Abadi" panose="020B0604020104020204" pitchFamily="34" charset="0"/>
                <a:cs typeface="경기천년바탕OTF Bold"/>
              </a:rPr>
              <a:t>구현</a:t>
            </a:r>
            <a:r>
              <a:rPr lang="ko-KR" altLang="en-US" sz="2400" spc="10" dirty="0">
                <a:latin typeface="나눔고딕"/>
                <a:cs typeface="나눔고딕"/>
              </a:rPr>
              <a:t>하면</a:t>
            </a:r>
            <a:r>
              <a:rPr lang="ko-KR" altLang="en-US" sz="2400" spc="160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되는</a:t>
            </a:r>
            <a:r>
              <a:rPr lang="ko-KR" altLang="en-US" sz="2400" spc="160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것</a:t>
            </a:r>
            <a:r>
              <a:rPr lang="en-US" altLang="ko-KR" sz="2400" spc="-5" dirty="0">
                <a:latin typeface="맑은 고딕"/>
                <a:cs typeface="맑은 고딕"/>
              </a:rPr>
              <a:t>!</a:t>
            </a:r>
            <a:r>
              <a:rPr lang="ko-KR" altLang="en-US" sz="2400" spc="0" dirty="0">
                <a:latin typeface="맑은 고딕"/>
                <a:cs typeface="맑은 고딕"/>
              </a:rPr>
              <a:t> </a:t>
            </a:r>
            <a:r>
              <a:rPr lang="ko-KR" altLang="en-US" sz="2400" spc="-10" dirty="0">
                <a:solidFill>
                  <a:srgbClr val="FF0000"/>
                </a:solidFill>
                <a:latin typeface="나눔고딕"/>
                <a:cs typeface="나눔고딕"/>
              </a:rPr>
              <a:t>어떻게</a:t>
            </a:r>
            <a:r>
              <a:rPr lang="en-US" altLang="ko-KR" sz="2400" spc="-10" dirty="0">
                <a:solidFill>
                  <a:srgbClr val="FF0000"/>
                </a:solidFill>
                <a:latin typeface="맑은 고딕"/>
                <a:cs typeface="맑은 고딕"/>
              </a:rPr>
              <a:t>?</a:t>
            </a:r>
            <a:endParaRPr sz="24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C7B00B4-3FE8-9152-DDF7-2A5556E1050D}"/>
              </a:ext>
            </a:extLst>
          </p:cNvPr>
          <p:cNvSpPr/>
          <p:nvPr/>
        </p:nvSpPr>
        <p:spPr>
          <a:xfrm>
            <a:off x="4489305" y="3619648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0474C1-AFB8-830F-C811-B328A1504CB4}"/>
              </a:ext>
            </a:extLst>
          </p:cNvPr>
          <p:cNvSpPr/>
          <p:nvPr/>
        </p:nvSpPr>
        <p:spPr>
          <a:xfrm>
            <a:off x="3760435" y="4732831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2ABF1ED-85FA-BA68-B4A5-8C9828394F34}"/>
              </a:ext>
            </a:extLst>
          </p:cNvPr>
          <p:cNvSpPr/>
          <p:nvPr/>
        </p:nvSpPr>
        <p:spPr>
          <a:xfrm>
            <a:off x="4489305" y="3196212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4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1EB4C9-3B30-40F6-A307-72DBD18F4E9E}"/>
              </a:ext>
            </a:extLst>
          </p:cNvPr>
          <p:cNvSpPr/>
          <p:nvPr/>
        </p:nvSpPr>
        <p:spPr>
          <a:xfrm>
            <a:off x="3760435" y="3196213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30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8161A5E-24E1-7F8E-073C-053A63979979}"/>
              </a:ext>
            </a:extLst>
          </p:cNvPr>
          <p:cNvSpPr/>
          <p:nvPr/>
        </p:nvSpPr>
        <p:spPr>
          <a:xfrm>
            <a:off x="6576261" y="4719579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8A5DCC-87E9-1A8F-50D4-FC7DA23AEA10}"/>
              </a:ext>
            </a:extLst>
          </p:cNvPr>
          <p:cNvSpPr/>
          <p:nvPr/>
        </p:nvSpPr>
        <p:spPr>
          <a:xfrm>
            <a:off x="5920227" y="4732832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2CFEAA9-740F-13FB-7450-F0710A963EDC}"/>
              </a:ext>
            </a:extLst>
          </p:cNvPr>
          <p:cNvSpPr/>
          <p:nvPr/>
        </p:nvSpPr>
        <p:spPr>
          <a:xfrm>
            <a:off x="6894314" y="3626278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9C0EBDF-D8E0-79AA-4A2C-0E1E9878551A}"/>
              </a:ext>
            </a:extLst>
          </p:cNvPr>
          <p:cNvSpPr/>
          <p:nvPr/>
        </p:nvSpPr>
        <p:spPr>
          <a:xfrm>
            <a:off x="3760435" y="3632908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0E9E2B63-3B7A-86C0-6101-0A4A7156825B}"/>
              </a:ext>
            </a:extLst>
          </p:cNvPr>
          <p:cNvSpPr/>
          <p:nvPr/>
        </p:nvSpPr>
        <p:spPr>
          <a:xfrm>
            <a:off x="3760435" y="3632908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3A69439-1686-034F-40FE-F01456B76B63}"/>
              </a:ext>
            </a:extLst>
          </p:cNvPr>
          <p:cNvSpPr/>
          <p:nvPr/>
        </p:nvSpPr>
        <p:spPr>
          <a:xfrm>
            <a:off x="6593088" y="4732831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852CAAF-437B-28B7-6FE1-815E48C878E0}"/>
              </a:ext>
            </a:extLst>
          </p:cNvPr>
          <p:cNvSpPr txBox="1"/>
          <p:nvPr/>
        </p:nvSpPr>
        <p:spPr>
          <a:xfrm>
            <a:off x="4697124" y="3913543"/>
            <a:ext cx="1438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맑은 고딕"/>
                <a:cs typeface="맑은 고딕"/>
              </a:rPr>
              <a:t>f(x) </a:t>
            </a:r>
            <a:r>
              <a:rPr sz="3000" dirty="0">
                <a:latin typeface="맑은 고딕"/>
                <a:cs typeface="맑은 고딕"/>
              </a:rPr>
              <a:t>=</a:t>
            </a:r>
            <a:r>
              <a:rPr sz="3000" spc="-95" dirty="0">
                <a:latin typeface="맑은 고딕"/>
                <a:cs typeface="맑은 고딕"/>
              </a:rPr>
              <a:t> </a:t>
            </a:r>
            <a:r>
              <a:rPr sz="3000" spc="-5" dirty="0">
                <a:latin typeface="맑은 고딕"/>
                <a:cs typeface="맑은 고딕"/>
              </a:rPr>
              <a:t>??</a:t>
            </a:r>
            <a:endParaRPr sz="3000" dirty="0">
              <a:latin typeface="맑은 고딕"/>
              <a:cs typeface="맑은 고딕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A48B8453-8E01-B79C-5AEB-65CCD046F536}"/>
              </a:ext>
            </a:extLst>
          </p:cNvPr>
          <p:cNvSpPr txBox="1"/>
          <p:nvPr/>
        </p:nvSpPr>
        <p:spPr>
          <a:xfrm>
            <a:off x="5920227" y="5321697"/>
            <a:ext cx="1285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맑은 고딕"/>
                <a:cs typeface="맑은 고딕"/>
              </a:rPr>
              <a:t>Y =</a:t>
            </a:r>
            <a:r>
              <a:rPr lang="en-US" sz="2000" spc="-11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고양이</a:t>
            </a: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FF91BAD1-2D27-C27F-D8AA-A59C22A4EB57}"/>
              </a:ext>
            </a:extLst>
          </p:cNvPr>
          <p:cNvSpPr txBox="1"/>
          <p:nvPr/>
        </p:nvSpPr>
        <p:spPr>
          <a:xfrm>
            <a:off x="3745344" y="2595371"/>
            <a:ext cx="4451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</a:t>
            </a:r>
            <a:r>
              <a:rPr sz="2000" spc="-10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=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10FAF2C2-FCB9-A7E6-A5EE-76E546E326B6}"/>
              </a:ext>
            </a:extLst>
          </p:cNvPr>
          <p:cNvSpPr/>
          <p:nvPr/>
        </p:nvSpPr>
        <p:spPr>
          <a:xfrm>
            <a:off x="4324921" y="2388382"/>
            <a:ext cx="713904" cy="71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775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4244D-E61C-5A7F-55E8-97E8A814F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860F6-9679-75BB-BFFA-5E1C0F93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6A8BFB-757A-BA29-D7DB-01297F1EE2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4705975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은 보통 </a:t>
            </a:r>
            <a:r>
              <a:rPr lang="en-US" altLang="ko-KR" dirty="0">
                <a:latin typeface="맑은 고딕"/>
                <a:cs typeface="맑은 고딕"/>
              </a:rPr>
              <a:t>3b, 8b, 13b, 70b, 176b, 405b, 500b … </a:t>
            </a:r>
            <a:r>
              <a:rPr lang="ko-KR" altLang="en-US" dirty="0">
                <a:latin typeface="맑은 고딕"/>
                <a:cs typeface="맑은 고딕"/>
              </a:rPr>
              <a:t>개의 파라미터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LLM </a:t>
            </a:r>
            <a:r>
              <a:rPr lang="ko-KR" altLang="en-US" dirty="0">
                <a:latin typeface="맑은 고딕"/>
                <a:cs typeface="맑은 고딕"/>
              </a:rPr>
              <a:t>모델 학습의 어려움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큰 모델은 </a:t>
            </a:r>
            <a:r>
              <a:rPr lang="en-US" altLang="ko-KR" dirty="0">
                <a:latin typeface="맑은 고딕"/>
                <a:cs typeface="맑은 고딕"/>
              </a:rPr>
              <a:t>GPU</a:t>
            </a:r>
            <a:r>
              <a:rPr lang="ko-KR" altLang="en-US" dirty="0">
                <a:latin typeface="맑은 고딕"/>
                <a:cs typeface="맑은 고딕"/>
              </a:rPr>
              <a:t> 리소스를 많이 잡아먹음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 시간이 오래 걸림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모델이 클수록 데이터가 많이 필요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큰 모델에서 생겨난 변화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모델이 지식을 저장하기 시작</a:t>
            </a:r>
            <a:r>
              <a:rPr lang="en-US" altLang="ko-KR" dirty="0">
                <a:latin typeface="맑은 고딕"/>
                <a:cs typeface="맑은 고딕"/>
              </a:rPr>
              <a:t>(parametric knowledge)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모델이 새로운 지식에 대한 추론을 하기 시작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781043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D52CC-106A-ACEB-475F-B46065672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B7006-3C59-269F-20A6-07685B18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36C68-9595-E7C3-985A-A5181BAE4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ChatGPT</a:t>
            </a:r>
            <a:r>
              <a:rPr lang="ko-KR" altLang="en-US" dirty="0">
                <a:latin typeface="맑은 고딕"/>
                <a:cs typeface="맑은 고딕"/>
              </a:rPr>
              <a:t>는</a:t>
            </a:r>
            <a:r>
              <a:rPr lang="en-US" altLang="ko-KR" dirty="0">
                <a:latin typeface="맑은 고딕"/>
                <a:cs typeface="맑은 고딕"/>
              </a:rPr>
              <a:t>?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GPT 3.5</a:t>
            </a:r>
            <a:r>
              <a:rPr lang="ko-KR" altLang="en-US" dirty="0">
                <a:latin typeface="맑은 고딕"/>
                <a:cs typeface="맑은 고딕"/>
              </a:rPr>
              <a:t>로 초기 공개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GPT 3</a:t>
            </a:r>
            <a:r>
              <a:rPr lang="ko-KR" altLang="en-US" dirty="0">
                <a:latin typeface="맑은 고딕"/>
                <a:cs typeface="맑은 고딕"/>
              </a:rPr>
              <a:t>는 언어모델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사전학습</a:t>
            </a:r>
            <a:r>
              <a:rPr lang="en-US" altLang="ko-KR" dirty="0">
                <a:latin typeface="맑은 고딕"/>
                <a:cs typeface="맑은 고딕"/>
              </a:rPr>
              <a:t>) (175b </a:t>
            </a:r>
            <a:r>
              <a:rPr lang="ko-KR" altLang="en-US" dirty="0">
                <a:latin typeface="맑은 고딕"/>
                <a:cs typeface="맑은 고딕"/>
              </a:rPr>
              <a:t>모델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GPT 3.5</a:t>
            </a:r>
            <a:r>
              <a:rPr lang="ko-KR" altLang="en-US" dirty="0">
                <a:latin typeface="맑은 고딕"/>
                <a:cs typeface="맑은 고딕"/>
              </a:rPr>
              <a:t>는 </a:t>
            </a:r>
            <a:r>
              <a:rPr lang="en-US" altLang="ko-KR" dirty="0">
                <a:latin typeface="맑은 고딕"/>
                <a:cs typeface="맑은 고딕"/>
              </a:rPr>
              <a:t>GPT3</a:t>
            </a:r>
            <a:r>
              <a:rPr lang="ko-KR" altLang="en-US" dirty="0">
                <a:latin typeface="맑은 고딕"/>
                <a:cs typeface="맑은 고딕"/>
              </a:rPr>
              <a:t>를 채팅 형식의 대화에 잘 응답하도록 추가 학습 시킨 것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 err="1">
                <a:latin typeface="맑은 고딕"/>
                <a:cs typeface="맑은 고딕"/>
              </a:rPr>
              <a:t>파인튜닝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최근에는 </a:t>
            </a:r>
            <a:r>
              <a:rPr lang="en-US" altLang="ko-KR" dirty="0">
                <a:latin typeface="맑은 고딕"/>
                <a:cs typeface="맑은 고딕"/>
              </a:rPr>
              <a:t>Task</a:t>
            </a:r>
            <a:r>
              <a:rPr lang="ko-KR" altLang="en-US" dirty="0">
                <a:latin typeface="맑은 고딕"/>
                <a:cs typeface="맑은 고딕"/>
              </a:rPr>
              <a:t>에 맞추어 </a:t>
            </a: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을 </a:t>
            </a:r>
            <a:r>
              <a:rPr lang="en-US" altLang="ko-KR" dirty="0">
                <a:latin typeface="맑은 고딕"/>
                <a:cs typeface="맑은 고딕"/>
              </a:rPr>
              <a:t>fine-tuning</a:t>
            </a:r>
            <a:r>
              <a:rPr lang="ko-KR" altLang="en-US" dirty="0">
                <a:latin typeface="맑은 고딕"/>
                <a:cs typeface="맑은 고딕"/>
              </a:rPr>
              <a:t>해서 사용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LLAMA-2</a:t>
            </a:r>
            <a:r>
              <a:rPr lang="ko-KR" altLang="en-US" dirty="0">
                <a:latin typeface="맑은 고딕"/>
                <a:cs typeface="맑은 고딕"/>
              </a:rPr>
              <a:t>도 </a:t>
            </a:r>
            <a:r>
              <a:rPr lang="en-US" altLang="ko-KR" dirty="0">
                <a:latin typeface="맑은 고딕"/>
                <a:cs typeface="맑은 고딕"/>
              </a:rPr>
              <a:t>LLAMA-2</a:t>
            </a:r>
            <a:r>
              <a:rPr lang="ko-KR" altLang="en-US" dirty="0">
                <a:latin typeface="맑은 고딕"/>
                <a:cs typeface="맑은 고딕"/>
              </a:rPr>
              <a:t>와 </a:t>
            </a:r>
            <a:r>
              <a:rPr lang="en-US" altLang="ko-KR" dirty="0">
                <a:latin typeface="맑은 고딕"/>
                <a:cs typeface="맑은 고딕"/>
              </a:rPr>
              <a:t>LLAMA-2 chat </a:t>
            </a:r>
            <a:r>
              <a:rPr lang="ko-KR" altLang="en-US" dirty="0">
                <a:latin typeface="맑은 고딕"/>
                <a:cs typeface="맑은 고딕"/>
              </a:rPr>
              <a:t>버전을 같이 공개하였음</a:t>
            </a:r>
          </a:p>
        </p:txBody>
      </p:sp>
    </p:spTree>
    <p:extLst>
      <p:ext uri="{BB962C8B-B14F-4D97-AF65-F5344CB8AC3E}">
        <p14:creationId xmlns:p14="http://schemas.microsoft.com/office/powerpoint/2010/main" val="23999730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7D7F-C390-52F7-C4CB-4AA37B51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9520B-645A-4FD9-E445-6D49FD19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 </a:t>
            </a:r>
            <a:r>
              <a:rPr lang="en-US" altLang="ko-KR" dirty="0"/>
              <a:t>LLM</a:t>
            </a:r>
            <a:r>
              <a:rPr lang="ko-KR" altLang="en-US" dirty="0"/>
              <a:t>은 기본적으로 </a:t>
            </a:r>
            <a:r>
              <a:rPr lang="en-US" altLang="ko-KR" dirty="0"/>
              <a:t>DECODER </a:t>
            </a:r>
            <a:r>
              <a:rPr lang="ko-KR" altLang="en-US" dirty="0"/>
              <a:t>형태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16C66-D6C2-6B89-5AA7-1A8EAA9EA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3" y="1088243"/>
            <a:ext cx="6664070" cy="5238414"/>
          </a:xfrm>
        </p:spPr>
        <p:txBody>
          <a:bodyPr>
            <a:normAutofit fontScale="92500" lnSpcReduction="10000"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하나의 토큰씩 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하나의 토큰씩 출력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&lt;SOS&gt; </a:t>
            </a:r>
            <a:r>
              <a:rPr lang="ko-KR" altLang="en-US" dirty="0">
                <a:latin typeface="맑은 고딕"/>
                <a:cs typeface="맑은 고딕"/>
              </a:rPr>
              <a:t>토큰만 입력하면 어떤 단어로 </a:t>
            </a:r>
            <a:r>
              <a:rPr lang="ko-KR" altLang="en-US" dirty="0" err="1">
                <a:latin typeface="맑은 고딕"/>
                <a:cs typeface="맑은 고딕"/>
              </a:rPr>
              <a:t>시작하는게</a:t>
            </a:r>
            <a:r>
              <a:rPr lang="ko-KR" altLang="en-US" dirty="0">
                <a:latin typeface="맑은 고딕"/>
                <a:cs typeface="맑은 고딕"/>
              </a:rPr>
              <a:t> 적절한지 모델이 알기 어려움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많은 텍스트가 들어올 수록 출력 토큰의 범위가 줄어들어 예측 가능한 결과를 얻을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출력의 길이는 무한정 늘 수 있으나 </a:t>
            </a:r>
            <a:r>
              <a:rPr lang="en-US" altLang="ko-KR" dirty="0">
                <a:latin typeface="맑은 고딕"/>
                <a:cs typeface="맑은 고딕"/>
              </a:rPr>
              <a:t>decode</a:t>
            </a:r>
            <a:r>
              <a:rPr lang="ko-KR" altLang="en-US" dirty="0">
                <a:latin typeface="맑은 고딕"/>
                <a:cs typeface="맑은 고딕"/>
              </a:rPr>
              <a:t>의 종류에 따라 제한이 있을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제한이 있는 경우 제한에 맞추어 </a:t>
            </a:r>
            <a:r>
              <a:rPr lang="en-US" altLang="ko-KR" dirty="0">
                <a:latin typeface="맑은 고딕"/>
                <a:cs typeface="맑은 고딕"/>
              </a:rPr>
              <a:t>truncate </a:t>
            </a:r>
            <a:r>
              <a:rPr lang="ko-KR" altLang="en-US" dirty="0" err="1">
                <a:latin typeface="맑은 고딕"/>
                <a:cs typeface="맑은 고딕"/>
              </a:rPr>
              <a:t>하는게</a:t>
            </a:r>
            <a:r>
              <a:rPr lang="ko-KR" altLang="en-US" dirty="0">
                <a:latin typeface="맑은 고딕"/>
                <a:cs typeface="맑은 고딕"/>
              </a:rPr>
              <a:t> 일반적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토큰 단위로 입력하기 때문에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토크나이저의 역할이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한국어 토큰이 없는 </a:t>
            </a:r>
            <a:r>
              <a:rPr lang="ko-KR" altLang="en-US" dirty="0" err="1">
                <a:latin typeface="맑은 고딕"/>
                <a:cs typeface="맑은 고딕"/>
              </a:rPr>
              <a:t>토크나이저로는</a:t>
            </a:r>
            <a:r>
              <a:rPr lang="ko-KR" altLang="en-US" dirty="0">
                <a:latin typeface="맑은 고딕"/>
                <a:cs typeface="맑은 고딕"/>
              </a:rPr>
              <a:t> 한국어 성능이 낮을 수 밖에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전문 용어가 많이 들어간 문제를 풀기위해서는 전문 용어에 대한 토큰 사전이 도움이 될 수 있음</a:t>
            </a: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C3A33CE-00D6-8A76-DFD5-BC3B19736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6" r="-295"/>
          <a:stretch/>
        </p:blipFill>
        <p:spPr bwMode="auto">
          <a:xfrm>
            <a:off x="8247707" y="1528962"/>
            <a:ext cx="3639492" cy="417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FD0737-509D-4EB3-37F5-1BEC4A734345}"/>
              </a:ext>
            </a:extLst>
          </p:cNvPr>
          <p:cNvSpPr txBox="1"/>
          <p:nvPr/>
        </p:nvSpPr>
        <p:spPr>
          <a:xfrm>
            <a:off x="7478164" y="1804395"/>
            <a:ext cx="81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9E852-17B7-8325-72B7-D91A088C7803}"/>
              </a:ext>
            </a:extLst>
          </p:cNvPr>
          <p:cNvSpPr txBox="1"/>
          <p:nvPr/>
        </p:nvSpPr>
        <p:spPr>
          <a:xfrm>
            <a:off x="7478164" y="5335246"/>
            <a:ext cx="81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39827443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CF766-9FA7-A957-B476-50A88A2B7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2D9E9-88AC-A7A1-9511-9B3DA71D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을 잘 활용하기 위해서는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6C42EA-6109-0D47-5D41-18946F321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학습된 방식을 이해하고 활용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모델마다 어떤 형태의 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출력이 적합한지는 </a:t>
            </a:r>
            <a:r>
              <a:rPr lang="en-US" altLang="ko-KR" dirty="0">
                <a:latin typeface="맑은 고딕"/>
                <a:cs typeface="맑은 고딕"/>
              </a:rPr>
              <a:t>fine-tuning</a:t>
            </a:r>
            <a:r>
              <a:rPr lang="ko-KR" altLang="en-US" dirty="0">
                <a:latin typeface="맑은 고딕"/>
                <a:cs typeface="맑은 고딕"/>
              </a:rPr>
              <a:t>된 형식에 따라 크게 달라질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언어모델은 </a:t>
            </a:r>
            <a:r>
              <a:rPr lang="en-US" altLang="ko-KR" dirty="0">
                <a:latin typeface="맑은 고딕"/>
                <a:cs typeface="맑은 고딕"/>
              </a:rPr>
              <a:t>~~ </a:t>
            </a:r>
            <a:r>
              <a:rPr lang="ko-KR" altLang="en-US" dirty="0">
                <a:latin typeface="맑은 고딕"/>
                <a:cs typeface="맑은 고딕"/>
              </a:rPr>
              <a:t>한 방식으로 텍스트를 적어야 한다 라고 단정지어서 이야기 할 수 없는 이유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Fine-tuning</a:t>
            </a:r>
            <a:r>
              <a:rPr lang="ko-KR" altLang="en-US" dirty="0">
                <a:latin typeface="맑은 고딕"/>
                <a:cs typeface="맑은 고딕"/>
              </a:rPr>
              <a:t>된 방식에 따라 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출력을 적절하게 </a:t>
            </a:r>
            <a:r>
              <a:rPr lang="ko-KR" altLang="en-US" dirty="0" err="1">
                <a:latin typeface="맑은 고딕"/>
                <a:cs typeface="맑은 고딕"/>
              </a:rPr>
              <a:t>두어야함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학습에 사용된 데이터의 언어가 어떻게 되는지도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영어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한국어 모두 학습에 사용되었다고 해도 영어 지식을 한국어로 말할 수 있는지는 다른 이야기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언어모델의 일종이기 때문에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입력과 출력이 자연스럽게 이어질 수 있도록 해야함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DECODER </a:t>
            </a:r>
            <a:r>
              <a:rPr lang="ko-KR" altLang="en-US" dirty="0">
                <a:latin typeface="맑은 고딕"/>
                <a:cs typeface="맑은 고딕"/>
              </a:rPr>
              <a:t>모델 입장에선 사실 입 출력의 개념이 분리가 안 되어있음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255238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61D78-EE5E-46B3-084F-F13030BC5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622E9-A0C5-6274-F2D4-0B2FC2A6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을 잘 활용하기 위해서는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6B9F15-A0C6-1A62-455D-A4C3670C8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학습된 방식을 이해하고 활용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모델마다 어떤 형태의 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출력이 적합한지는 </a:t>
            </a:r>
            <a:r>
              <a:rPr lang="en-US" altLang="ko-KR" dirty="0">
                <a:latin typeface="맑은 고딕"/>
                <a:cs typeface="맑은 고딕"/>
              </a:rPr>
              <a:t>fine-tuning</a:t>
            </a:r>
            <a:r>
              <a:rPr lang="ko-KR" altLang="en-US" dirty="0">
                <a:latin typeface="맑은 고딕"/>
                <a:cs typeface="맑은 고딕"/>
              </a:rPr>
              <a:t>된 형식에 따라 크게 달라질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언어모델은 </a:t>
            </a:r>
            <a:r>
              <a:rPr lang="en-US" altLang="ko-KR" dirty="0">
                <a:latin typeface="맑은 고딕"/>
                <a:cs typeface="맑은 고딕"/>
              </a:rPr>
              <a:t>~~ </a:t>
            </a:r>
            <a:r>
              <a:rPr lang="ko-KR" altLang="en-US" dirty="0">
                <a:latin typeface="맑은 고딕"/>
                <a:cs typeface="맑은 고딕"/>
              </a:rPr>
              <a:t>한 방식으로 텍스트를 적어야 한다 라고 단정지어서 이야기 할 수 없는 이유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Fine-tuning</a:t>
            </a:r>
            <a:r>
              <a:rPr lang="ko-KR" altLang="en-US" dirty="0">
                <a:latin typeface="맑은 고딕"/>
                <a:cs typeface="맑은 고딕"/>
              </a:rPr>
              <a:t>된 방식에 따라 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출력을 적절하게 </a:t>
            </a:r>
            <a:r>
              <a:rPr lang="ko-KR" altLang="en-US" dirty="0" err="1">
                <a:latin typeface="맑은 고딕"/>
                <a:cs typeface="맑은 고딕"/>
              </a:rPr>
              <a:t>두어야함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학습에 사용된 데이터의 언어가 어떻게 되는지도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영어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한국어 모두 학습에 사용되었다고 해도 영어 지식을 한국어로 말할 수 있는지는 다른 이야기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언어모델의 일종이기 때문에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입력과 출력이 자연스럽게 이어질 수 있도록 해야함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DECODER </a:t>
            </a:r>
            <a:r>
              <a:rPr lang="ko-KR" altLang="en-US" dirty="0">
                <a:latin typeface="맑은 고딕"/>
                <a:cs typeface="맑은 고딕"/>
              </a:rPr>
              <a:t>모델 입장에선 사실 입 출력의 개념이 분리가 안 되어있음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24038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C0301-028C-888F-3835-01C56F934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B77A2-25BA-837A-B47C-6152CE23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을 잘 활용하기 위해서는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9CA40-3E10-839D-3053-255B145E73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언어모델은 비지도학습 기반이므로 세밀한 컨트롤은 할 수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부적절 발언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욕설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성차별 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  <a:r>
              <a:rPr lang="ko-KR" altLang="en-US" dirty="0">
                <a:latin typeface="맑은 고딕"/>
                <a:cs typeface="맑은 고딕"/>
              </a:rPr>
              <a:t>이 발생하지 않기 위해서는 학습데이터에 존재하지 않거나 </a:t>
            </a:r>
            <a:r>
              <a:rPr lang="en-US" altLang="ko-KR" dirty="0">
                <a:latin typeface="맑은 고딕"/>
                <a:cs typeface="맑은 고딕"/>
              </a:rPr>
              <a:t>finetuning </a:t>
            </a:r>
            <a:r>
              <a:rPr lang="ko-KR" altLang="en-US" dirty="0">
                <a:latin typeface="맑은 고딕"/>
                <a:cs typeface="맑은 고딕"/>
              </a:rPr>
              <a:t>과정에서 발생하지 않도록 많은 조치를 취해야 함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학습데이터에 존재하지 </a:t>
            </a:r>
            <a:r>
              <a:rPr lang="ko-KR" altLang="en-US" dirty="0" err="1">
                <a:latin typeface="맑은 고딕"/>
                <a:cs typeface="맑은 고딕"/>
              </a:rPr>
              <a:t>않기란</a:t>
            </a:r>
            <a:r>
              <a:rPr lang="ko-KR" altLang="en-US" dirty="0">
                <a:latin typeface="맑은 고딕"/>
                <a:cs typeface="맑은 고딕"/>
              </a:rPr>
              <a:t> 쉽지 않음</a:t>
            </a:r>
            <a:endParaRPr lang="en-US" altLang="ko-KR" dirty="0">
              <a:latin typeface="맑은 고딕"/>
              <a:cs typeface="맑은 고딕"/>
            </a:endParaRPr>
          </a:p>
          <a:p>
            <a:pPr marL="1612900" lvl="3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모든 학습데이터를 검수할 수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 err="1">
                <a:latin typeface="맑은 고딕"/>
                <a:cs typeface="맑은 고딕"/>
              </a:rPr>
              <a:t>할루시네이션</a:t>
            </a:r>
            <a:r>
              <a:rPr lang="ko-KR" altLang="en-US" dirty="0">
                <a:latin typeface="맑은 고딕"/>
                <a:cs typeface="맑은 고딕"/>
              </a:rPr>
              <a:t> 문제는 해결이 어려움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지식을 저장한다고는 해도 명시적 저장이 아니고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기본적으로는 언어모델이기 때문에 발생할 수 밖에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특히 </a:t>
            </a:r>
            <a:r>
              <a:rPr lang="en-US" altLang="ko-KR" dirty="0">
                <a:latin typeface="맑은 고딕"/>
                <a:cs typeface="맑은 고딕"/>
              </a:rPr>
              <a:t>Decoder </a:t>
            </a:r>
            <a:r>
              <a:rPr lang="ko-KR" altLang="en-US" dirty="0">
                <a:latin typeface="맑은 고딕"/>
                <a:cs typeface="맑은 고딕"/>
              </a:rPr>
              <a:t>모델의 특징으로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대답할 수 있는지 없는지 판별하기 보다 가장 가능성이 높은 토큰을 생성해내는 방식이므로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생성하는 토큰의 사실여부 판단이 어려움</a:t>
            </a:r>
          </a:p>
        </p:txBody>
      </p:sp>
    </p:spTree>
    <p:extLst>
      <p:ext uri="{BB962C8B-B14F-4D97-AF65-F5344CB8AC3E}">
        <p14:creationId xmlns:p14="http://schemas.microsoft.com/office/powerpoint/2010/main" val="25607537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7FB7-5A7A-9863-2A30-3473EE685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0BB28-AF8F-4733-C89E-465477B5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을 잘 활용하기 위해서는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87BF1-A760-E5E9-C108-2FC23CE55C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Transformer Decoder </a:t>
            </a:r>
            <a:r>
              <a:rPr lang="ko-KR" altLang="en-US" dirty="0">
                <a:latin typeface="맑은 고딕"/>
                <a:cs typeface="맑은 고딕"/>
              </a:rPr>
              <a:t>구조이기 때문에 입력 길이가 제한됨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Transformer </a:t>
            </a:r>
            <a:r>
              <a:rPr lang="ko-KR" altLang="en-US" dirty="0">
                <a:latin typeface="맑은 고딕"/>
                <a:cs typeface="맑은 고딕"/>
              </a:rPr>
              <a:t>구조이기 때문에 입력에 어떤 정보가 들어가는지가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RAG, in-context learning</a:t>
            </a:r>
            <a:r>
              <a:rPr lang="ko-KR" altLang="en-US" dirty="0">
                <a:latin typeface="맑은 고딕"/>
                <a:cs typeface="맑은 고딕"/>
              </a:rPr>
              <a:t>를 이용하여 프롬프트에 내가 필요한 정보를 추가해주는 것이 </a:t>
            </a:r>
            <a:r>
              <a:rPr lang="ko-KR" altLang="en-US" dirty="0" err="1">
                <a:latin typeface="맑은 고딕"/>
                <a:cs typeface="맑은 고딕"/>
              </a:rPr>
              <a:t>할루시네이션</a:t>
            </a:r>
            <a:r>
              <a:rPr lang="ko-KR" altLang="en-US" dirty="0">
                <a:latin typeface="맑은 고딕"/>
                <a:cs typeface="맑은 고딕"/>
              </a:rPr>
              <a:t> 감소에도 효과적이고 올바른 답을 할 가능성이 높음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이러한 정보를 추가할 때에도 언어모델에 알맞도록 자연스럽게 이어지는 것이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일반적인 </a:t>
            </a:r>
            <a:r>
              <a:rPr lang="en-US" altLang="ko-KR" dirty="0">
                <a:latin typeface="맑은 고딕"/>
                <a:cs typeface="맑은 고딕"/>
              </a:rPr>
              <a:t>chatbot </a:t>
            </a:r>
            <a:r>
              <a:rPr lang="ko-KR" altLang="en-US" dirty="0">
                <a:latin typeface="맑은 고딕"/>
                <a:cs typeface="맑은 고딕"/>
              </a:rPr>
              <a:t>형태의 모듈에서는</a:t>
            </a:r>
            <a:r>
              <a:rPr lang="en-US" altLang="ko-KR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아래와 같은 </a:t>
            </a:r>
            <a:r>
              <a:rPr lang="en-US" altLang="ko-KR" dirty="0">
                <a:latin typeface="맑은 고딕"/>
                <a:cs typeface="맑은 고딕"/>
              </a:rPr>
              <a:t>prompt</a:t>
            </a:r>
            <a:r>
              <a:rPr lang="ko-KR" altLang="en-US" dirty="0">
                <a:latin typeface="맑은 고딕"/>
                <a:cs typeface="맑은 고딕"/>
              </a:rPr>
              <a:t>가 내장되어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1800" dirty="0">
                <a:latin typeface="맑은 고딕"/>
                <a:cs typeface="맑은 고딕"/>
              </a:rPr>
              <a:t>“Assistant</a:t>
            </a:r>
            <a:r>
              <a:rPr lang="ko-KR" altLang="en-US" sz="1800" dirty="0">
                <a:latin typeface="맑은 고딕"/>
                <a:cs typeface="맑은 고딕"/>
              </a:rPr>
              <a:t>는 </a:t>
            </a:r>
            <a:r>
              <a:rPr lang="en-US" altLang="ko-KR" sz="1800" dirty="0">
                <a:latin typeface="맑은 고딕"/>
                <a:cs typeface="맑은 고딕"/>
              </a:rPr>
              <a:t>User</a:t>
            </a:r>
            <a:r>
              <a:rPr lang="ko-KR" altLang="en-US" sz="1800" dirty="0">
                <a:latin typeface="맑은 고딕"/>
                <a:cs typeface="맑은 고딕"/>
              </a:rPr>
              <a:t>의 유능한 </a:t>
            </a:r>
            <a:r>
              <a:rPr lang="en-US" altLang="ko-KR" sz="1800" dirty="0">
                <a:latin typeface="맑은 고딕"/>
                <a:cs typeface="맑은 고딕"/>
              </a:rPr>
              <a:t>AI </a:t>
            </a:r>
            <a:r>
              <a:rPr lang="ko-KR" altLang="en-US" sz="1800" dirty="0">
                <a:latin typeface="맑은 고딕"/>
                <a:cs typeface="맑은 고딕"/>
              </a:rPr>
              <a:t>어시스턴트 입니다</a:t>
            </a:r>
            <a:r>
              <a:rPr lang="en-US" altLang="ko-KR" sz="1800" dirty="0">
                <a:latin typeface="맑은 고딕"/>
                <a:cs typeface="맑은 고딕"/>
              </a:rPr>
              <a:t>. User</a:t>
            </a:r>
            <a:r>
              <a:rPr lang="ko-KR" altLang="en-US" sz="1800" dirty="0">
                <a:latin typeface="맑은 고딕"/>
                <a:cs typeface="맑은 고딕"/>
              </a:rPr>
              <a:t>의 질문에 대해 친절하게 답변합니다</a:t>
            </a:r>
            <a:r>
              <a:rPr lang="en-US" altLang="ko-KR" sz="1800" dirty="0">
                <a:latin typeface="맑은 고딕"/>
                <a:cs typeface="맑은 고딕"/>
              </a:rPr>
              <a:t>. User:</a:t>
            </a:r>
            <a:r>
              <a:rPr lang="ko-KR" altLang="en-US" sz="1800" dirty="0"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맑은 고딕"/>
                <a:cs typeface="맑은 고딕"/>
              </a:rPr>
              <a:t>#</a:t>
            </a:r>
            <a:r>
              <a:rPr lang="ko-KR" altLang="en-US" sz="1800" dirty="0">
                <a:solidFill>
                  <a:srgbClr val="FF0000"/>
                </a:solidFill>
                <a:latin typeface="맑은 고딕"/>
                <a:cs typeface="맑은 고딕"/>
              </a:rPr>
              <a:t>사용자의 입력</a:t>
            </a:r>
            <a:r>
              <a:rPr lang="en-US" altLang="ko-KR" sz="1800" dirty="0">
                <a:solidFill>
                  <a:srgbClr val="FF0000"/>
                </a:solidFill>
                <a:latin typeface="맑은 고딕"/>
                <a:cs typeface="맑은 고딕"/>
              </a:rPr>
              <a:t>#</a:t>
            </a:r>
            <a:r>
              <a:rPr lang="en-US" altLang="ko-KR" sz="1800" dirty="0">
                <a:latin typeface="맑은 고딕"/>
                <a:cs typeface="맑은 고딕"/>
              </a:rPr>
              <a:t> \n</a:t>
            </a:r>
            <a:r>
              <a:rPr lang="ko-KR" altLang="en-US" sz="1800" dirty="0"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latin typeface="맑은 고딕"/>
                <a:cs typeface="맑은 고딕"/>
              </a:rPr>
              <a:t>Assistant: “ 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&lt;- </a:t>
            </a:r>
            <a:r>
              <a:rPr lang="ko-KR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사용자가 입력한 것을 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#</a:t>
            </a:r>
            <a:r>
              <a:rPr lang="ko-KR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사용자의 입력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# </a:t>
            </a:r>
            <a:r>
              <a:rPr lang="ko-KR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부분에 치환하여 모델에 입력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대량의 자료를 자동으로 처리하기 위해서는 형식에 맞는 출력이 나오도록 조절이 필요 </a:t>
            </a:r>
            <a:r>
              <a:rPr lang="en-US" altLang="ko-KR" dirty="0">
                <a:latin typeface="맑은 고딕"/>
                <a:cs typeface="맑은 고딕"/>
              </a:rPr>
              <a:t>-&gt; </a:t>
            </a:r>
            <a:r>
              <a:rPr lang="ko-KR" altLang="en-US" dirty="0">
                <a:latin typeface="맑은 고딕"/>
                <a:cs typeface="맑은 고딕"/>
              </a:rPr>
              <a:t>모든 데이터가 출력 형식에 맞지 않을 수 있다는 것을 감안하고 설계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647374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D2F37-843D-9C05-4B15-5DEA0B11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1B2E6-940C-2C69-A43E-75870964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540A68-B3C4-C20E-94CF-F8C69224FF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 기본 개념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기본적인 형태는 모델에서 학습한 방식대로 프롬프트를 작성하는 것이 가장 좋음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기본적으로 언어모델이 응답하는 것이므로 논리의 비약이 최대한 일어나지 않도록 작성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응답에 필요한 정보는 최대한 넣어서 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여러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Meta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정보들을 같이 입력해줌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Task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 대한 자세한 설명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필요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예시를 넣어주면 좋음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88216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257B-EA72-FAE7-2E3D-1B0447AD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2408F-995D-E447-C3E4-B7BC3D65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C7B660-5849-F047-547B-BCDB977370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 작성 요령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구체적으로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지시해야함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생성 모델이므로 지시한 어휘와 내용을 참조하는데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파라미터에 들어간 지식보다 훨씬 강력하게 영향을 준다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모호한 지시는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피하는것이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좋음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"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설명은 간결하게 몇 문장으로만 하고 너무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자세히는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하지 말아 줘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."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와 같은 지시는 사실상 의미가 없을 수 있다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하지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말아야할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것에 대한 지시는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피하는것이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좋음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Transformer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기반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Decoder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모델이므로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하지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말아야할것에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대한 지시문에 대해 부정어 보다 하지 말아야 한다고 설명한 키워드에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Attention score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가 더 높거나 비슷하게 가게 될 경우 오히려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하게될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가능성이 크다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363439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5987-DE62-CFB2-4BB9-2746EC386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E159C-194A-62A3-18C5-A3628006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705801-9FC0-59FB-A618-EDA08A271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In context learning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프롬프트의 내용만으로 하고자 하는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Task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수행하는 작업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GPT3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와 같이 크기가 큰 모델을 활용하기 위해 고안되었음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크기가 커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fine-tuning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을 하기가 어려웠음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언어모델인것을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활용하여 생성하도록 프롬프트를 설계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최근 언어모델은 </a:t>
            </a:r>
            <a:r>
              <a:rPr lang="en-US" altLang="ko-KR" dirty="0">
                <a:latin typeface="맑은 고딕"/>
                <a:cs typeface="맑은 고딕"/>
              </a:rPr>
              <a:t>chatbot </a:t>
            </a:r>
            <a:r>
              <a:rPr lang="ko-KR" altLang="en-US" dirty="0">
                <a:latin typeface="맑은 고딕"/>
                <a:cs typeface="맑은 고딕"/>
              </a:rPr>
              <a:t>형태로 많이 학습해서 활용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모델의 성능을 향상시켜주기 위해 </a:t>
            </a:r>
            <a:r>
              <a:rPr lang="en-US" altLang="ko-KR" dirty="0">
                <a:latin typeface="맑은 고딕"/>
                <a:cs typeface="맑은 고딕"/>
              </a:rPr>
              <a:t>one-shot, few-shot</a:t>
            </a:r>
            <a:r>
              <a:rPr lang="ko-KR" altLang="en-US" dirty="0">
                <a:latin typeface="맑은 고딕"/>
                <a:cs typeface="맑은 고딕"/>
              </a:rPr>
              <a:t>으로 정보를 추가해주는 방식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13AEE-4EE6-0D8A-5382-D166B1AA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69" y="4130406"/>
            <a:ext cx="48101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0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85B0607-95DA-4AAB-300A-0169AD5A5E40}"/>
              </a:ext>
            </a:extLst>
          </p:cNvPr>
          <p:cNvSpPr/>
          <p:nvPr/>
        </p:nvSpPr>
        <p:spPr>
          <a:xfrm>
            <a:off x="4561964" y="3041275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0" y="19250"/>
                </a:lnTo>
                <a:lnTo>
                  <a:pt x="61235" y="898232"/>
                </a:lnTo>
                <a:lnTo>
                  <a:pt x="337564" y="878982"/>
                </a:lnTo>
                <a:lnTo>
                  <a:pt x="276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F3A4272-31A0-D213-22A3-98C7928F1029}"/>
              </a:ext>
            </a:extLst>
          </p:cNvPr>
          <p:cNvSpPr/>
          <p:nvPr/>
        </p:nvSpPr>
        <p:spPr>
          <a:xfrm>
            <a:off x="4561964" y="3041275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337564" y="878982"/>
                </a:lnTo>
                <a:lnTo>
                  <a:pt x="61235" y="898233"/>
                </a:lnTo>
                <a:lnTo>
                  <a:pt x="0" y="19250"/>
                </a:lnTo>
                <a:lnTo>
                  <a:pt x="2763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1654810" y="1057977"/>
            <a:ext cx="8882380" cy="16260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기계학습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=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Data(D)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로 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Model(M)</a:t>
            </a:r>
            <a:r>
              <a:rPr sz="32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을 </a:t>
            </a: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만드는</a:t>
            </a:r>
            <a:r>
              <a:rPr sz="3200" spc="-34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sz="3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과정</a:t>
            </a:r>
            <a:endParaRPr lang="en-US" sz="32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  <a:p>
            <a:pPr marL="12700">
              <a:spcBef>
                <a:spcPts val="100"/>
              </a:spcBef>
            </a:pPr>
            <a:r>
              <a:rPr 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- </a:t>
            </a:r>
            <a:r>
              <a:rPr lang="ko-KR" altLang="en-US" sz="2400" spc="-10" dirty="0">
                <a:latin typeface="나눔고딕"/>
                <a:cs typeface="나눔고딕"/>
              </a:rPr>
              <a:t>우리는</a:t>
            </a:r>
            <a:r>
              <a:rPr lang="ko-KR" altLang="en-US" sz="2400" spc="160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이미</a:t>
            </a:r>
            <a:r>
              <a:rPr lang="ko-KR" altLang="en-US" sz="2400" spc="160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너무</a:t>
            </a:r>
            <a:r>
              <a:rPr lang="ko-KR" altLang="en-US" sz="2400" spc="160" dirty="0">
                <a:latin typeface="나눔고딕"/>
                <a:cs typeface="나눔고딕"/>
              </a:rPr>
              <a:t> </a:t>
            </a:r>
            <a:r>
              <a:rPr lang="ko-KR" altLang="en-US" sz="2400" spc="-10" dirty="0">
                <a:latin typeface="나눔고딕"/>
                <a:cs typeface="나눔고딕"/>
              </a:rPr>
              <a:t>익숙하게</a:t>
            </a:r>
            <a:r>
              <a:rPr lang="ko-KR" altLang="en-US" sz="2400" spc="160" dirty="0">
                <a:latin typeface="나눔고딕"/>
                <a:cs typeface="나눔고딕"/>
              </a:rPr>
              <a:t> </a:t>
            </a:r>
            <a:r>
              <a:rPr lang="en-US" altLang="ko-KR" sz="2400" spc="-5" dirty="0">
                <a:latin typeface="맑은 고딕"/>
                <a:cs typeface="맑은 고딕"/>
              </a:rPr>
              <a:t>f(x)</a:t>
            </a:r>
            <a:r>
              <a:rPr lang="ko-KR" altLang="en-US" sz="2400" spc="-5" dirty="0">
                <a:latin typeface="나눔고딕"/>
                <a:cs typeface="나눔고딕"/>
              </a:rPr>
              <a:t>를</a:t>
            </a:r>
            <a:r>
              <a:rPr lang="ko-KR" altLang="en-US" sz="2400" spc="160" dirty="0">
                <a:latin typeface="나눔고딕"/>
                <a:cs typeface="나눔고딕"/>
              </a:rPr>
              <a:t> </a:t>
            </a:r>
            <a:r>
              <a:rPr lang="ko-KR" altLang="en-US" sz="2400" spc="-10" dirty="0">
                <a:latin typeface="나눔고딕"/>
                <a:cs typeface="나눔고딕"/>
              </a:rPr>
              <a:t>구현해</a:t>
            </a:r>
            <a:r>
              <a:rPr lang="ko-KR" altLang="en-US" sz="2400" spc="160" dirty="0">
                <a:latin typeface="나눔고딕"/>
                <a:cs typeface="나눔고딕"/>
              </a:rPr>
              <a:t> </a:t>
            </a:r>
            <a:r>
              <a:rPr lang="ko-KR" altLang="en-US" sz="2400" spc="-10" dirty="0">
                <a:latin typeface="나눔고딕"/>
                <a:cs typeface="나눔고딕"/>
              </a:rPr>
              <a:t>왔다</a:t>
            </a:r>
            <a:r>
              <a:rPr lang="en-US" altLang="ko-KR" sz="2400" spc="-10" dirty="0">
                <a:latin typeface="맑은 고딕"/>
                <a:cs typeface="맑은 고딕"/>
              </a:rPr>
              <a:t>.</a:t>
            </a:r>
            <a:r>
              <a:rPr lang="ko-KR" altLang="en-US" sz="2400" dirty="0">
                <a:latin typeface="맑은 고딕"/>
                <a:cs typeface="맑은 고딕"/>
              </a:rPr>
              <a:t> </a:t>
            </a:r>
            <a:r>
              <a:rPr lang="ko-KR" altLang="en-US" sz="2400" spc="-10" dirty="0">
                <a:solidFill>
                  <a:srgbClr val="FF0000"/>
                </a:solidFill>
                <a:latin typeface="나눔고딕"/>
                <a:cs typeface="나눔고딕"/>
              </a:rPr>
              <a:t>명시적</a:t>
            </a:r>
            <a:r>
              <a:rPr lang="ko-KR" altLang="en-US" sz="2400" spc="160" dirty="0">
                <a:solidFill>
                  <a:srgbClr val="FF0000"/>
                </a:solidFill>
                <a:latin typeface="나눔고딕"/>
                <a:cs typeface="나눔고딕"/>
              </a:rPr>
              <a:t> </a:t>
            </a:r>
            <a:r>
              <a:rPr lang="ko-KR" altLang="en-US" sz="2400" spc="-10" dirty="0">
                <a:solidFill>
                  <a:srgbClr val="FF0000"/>
                </a:solidFill>
                <a:latin typeface="나눔고딕"/>
                <a:cs typeface="나눔고딕"/>
              </a:rPr>
              <a:t>프로그래밍으로</a:t>
            </a:r>
            <a:r>
              <a:rPr lang="en-US" altLang="ko-KR" sz="2400" spc="-10" dirty="0">
                <a:solidFill>
                  <a:srgbClr val="FF0000"/>
                </a:solidFill>
                <a:latin typeface="맑은 고딕"/>
                <a:cs typeface="맑은 고딕"/>
              </a:rPr>
              <a:t>!</a:t>
            </a:r>
            <a:endParaRPr lang="ko-KR" altLang="en-US" sz="24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C7B00B4-3FE8-9152-DDF7-2A5556E1050D}"/>
              </a:ext>
            </a:extLst>
          </p:cNvPr>
          <p:cNvSpPr/>
          <p:nvPr/>
        </p:nvSpPr>
        <p:spPr>
          <a:xfrm>
            <a:off x="4489305" y="3619648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0474C1-AFB8-830F-C811-B328A1504CB4}"/>
              </a:ext>
            </a:extLst>
          </p:cNvPr>
          <p:cNvSpPr/>
          <p:nvPr/>
        </p:nvSpPr>
        <p:spPr>
          <a:xfrm>
            <a:off x="3760435" y="4732831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2ABF1ED-85FA-BA68-B4A5-8C9828394F34}"/>
              </a:ext>
            </a:extLst>
          </p:cNvPr>
          <p:cNvSpPr/>
          <p:nvPr/>
        </p:nvSpPr>
        <p:spPr>
          <a:xfrm>
            <a:off x="4489305" y="3196212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4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1EB4C9-3B30-40F6-A307-72DBD18F4E9E}"/>
              </a:ext>
            </a:extLst>
          </p:cNvPr>
          <p:cNvSpPr/>
          <p:nvPr/>
        </p:nvSpPr>
        <p:spPr>
          <a:xfrm>
            <a:off x="3760435" y="3196213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30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8161A5E-24E1-7F8E-073C-053A63979979}"/>
              </a:ext>
            </a:extLst>
          </p:cNvPr>
          <p:cNvSpPr/>
          <p:nvPr/>
        </p:nvSpPr>
        <p:spPr>
          <a:xfrm>
            <a:off x="6576261" y="4719579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8A5DCC-87E9-1A8F-50D4-FC7DA23AEA10}"/>
              </a:ext>
            </a:extLst>
          </p:cNvPr>
          <p:cNvSpPr/>
          <p:nvPr/>
        </p:nvSpPr>
        <p:spPr>
          <a:xfrm>
            <a:off x="5920227" y="4732832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2CFEAA9-740F-13FB-7450-F0710A963EDC}"/>
              </a:ext>
            </a:extLst>
          </p:cNvPr>
          <p:cNvSpPr/>
          <p:nvPr/>
        </p:nvSpPr>
        <p:spPr>
          <a:xfrm>
            <a:off x="6894314" y="3626278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9C0EBDF-D8E0-79AA-4A2C-0E1E9878551A}"/>
              </a:ext>
            </a:extLst>
          </p:cNvPr>
          <p:cNvSpPr/>
          <p:nvPr/>
        </p:nvSpPr>
        <p:spPr>
          <a:xfrm>
            <a:off x="3760435" y="3632908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0E9E2B63-3B7A-86C0-6101-0A4A7156825B}"/>
              </a:ext>
            </a:extLst>
          </p:cNvPr>
          <p:cNvSpPr/>
          <p:nvPr/>
        </p:nvSpPr>
        <p:spPr>
          <a:xfrm>
            <a:off x="3760435" y="3632908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3A69439-1686-034F-40FE-F01456B76B63}"/>
              </a:ext>
            </a:extLst>
          </p:cNvPr>
          <p:cNvSpPr/>
          <p:nvPr/>
        </p:nvSpPr>
        <p:spPr>
          <a:xfrm>
            <a:off x="6593088" y="4732831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A48B8453-8E01-B79C-5AEB-65CCD046F536}"/>
              </a:ext>
            </a:extLst>
          </p:cNvPr>
          <p:cNvSpPr txBox="1"/>
          <p:nvPr/>
        </p:nvSpPr>
        <p:spPr>
          <a:xfrm>
            <a:off x="5920227" y="5321697"/>
            <a:ext cx="1285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맑은 고딕"/>
                <a:cs typeface="맑은 고딕"/>
              </a:rPr>
              <a:t>Y =</a:t>
            </a:r>
            <a:r>
              <a:rPr lang="en-US" sz="2000" spc="-11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고양이</a:t>
            </a: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FF91BAD1-2D27-C27F-D8AA-A59C22A4EB57}"/>
              </a:ext>
            </a:extLst>
          </p:cNvPr>
          <p:cNvSpPr txBox="1"/>
          <p:nvPr/>
        </p:nvSpPr>
        <p:spPr>
          <a:xfrm>
            <a:off x="3745344" y="2595371"/>
            <a:ext cx="4451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</a:t>
            </a:r>
            <a:r>
              <a:rPr sz="2000" spc="-10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=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10FAF2C2-FCB9-A7E6-A5EE-76E546E326B6}"/>
              </a:ext>
            </a:extLst>
          </p:cNvPr>
          <p:cNvSpPr/>
          <p:nvPr/>
        </p:nvSpPr>
        <p:spPr>
          <a:xfrm>
            <a:off x="4324921" y="2388382"/>
            <a:ext cx="713904" cy="71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58355D-6342-E516-DE0B-2F6DE39F5A92}"/>
              </a:ext>
            </a:extLst>
          </p:cNvPr>
          <p:cNvSpPr txBox="1"/>
          <p:nvPr/>
        </p:nvSpPr>
        <p:spPr>
          <a:xfrm>
            <a:off x="3844237" y="3664200"/>
            <a:ext cx="6094602" cy="920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400" spc="-5" dirty="0">
                <a:latin typeface="맑은 고딕"/>
                <a:cs typeface="맑은 고딕"/>
              </a:rPr>
              <a:t>f(x):</a:t>
            </a:r>
            <a:endParaRPr lang="en-US" altLang="ko-KR" sz="1400" dirty="0">
              <a:latin typeface="맑은 고딕"/>
              <a:cs typeface="맑은 고딕"/>
            </a:endParaRPr>
          </a:p>
          <a:p>
            <a:pPr marL="136525">
              <a:lnSpc>
                <a:spcPts val="1645"/>
              </a:lnSpc>
              <a:spcBef>
                <a:spcPts val="25"/>
              </a:spcBef>
            </a:pPr>
            <a:r>
              <a:rPr lang="en-US" altLang="ko-KR" sz="1400" spc="-5" dirty="0">
                <a:latin typeface="맑은 고딕"/>
                <a:cs typeface="맑은 고딕"/>
              </a:rPr>
              <a:t>if(</a:t>
            </a:r>
            <a:r>
              <a:rPr lang="ko-KR" altLang="en-US" sz="1400" spc="-5" dirty="0">
                <a:latin typeface="맑은 고딕"/>
                <a:cs typeface="맑은 고딕"/>
              </a:rPr>
              <a:t>눈이</a:t>
            </a:r>
            <a:r>
              <a:rPr lang="en-US" altLang="ko-KR" sz="1400" spc="-5" dirty="0">
                <a:latin typeface="맑은 고딕"/>
                <a:cs typeface="맑은 고딕"/>
              </a:rPr>
              <a:t>2</a:t>
            </a:r>
            <a:r>
              <a:rPr lang="ko-KR" altLang="en-US" sz="1400" spc="-5" dirty="0">
                <a:latin typeface="맑은 고딕"/>
                <a:cs typeface="맑은 고딕"/>
              </a:rPr>
              <a:t>개</a:t>
            </a:r>
            <a:r>
              <a:rPr lang="en-US" altLang="ko-KR" sz="1400" spc="-5" dirty="0">
                <a:latin typeface="맑은 고딕"/>
                <a:cs typeface="맑은 고딕"/>
              </a:rPr>
              <a:t>):</a:t>
            </a:r>
            <a:endParaRPr lang="ko-KR" altLang="en-US" sz="1400" dirty="0">
              <a:latin typeface="맑은 고딕"/>
              <a:cs typeface="맑은 고딕"/>
            </a:endParaRPr>
          </a:p>
          <a:p>
            <a:pPr marL="260350">
              <a:lnSpc>
                <a:spcPts val="1645"/>
              </a:lnSpc>
            </a:pPr>
            <a:r>
              <a:rPr lang="en-US" altLang="ko-KR" sz="1400" spc="-5" dirty="0">
                <a:latin typeface="맑은 고딕"/>
                <a:cs typeface="맑은 고딕"/>
              </a:rPr>
              <a:t>if(</a:t>
            </a:r>
            <a:r>
              <a:rPr lang="ko-KR" altLang="en-US" sz="1400" spc="-5" dirty="0">
                <a:latin typeface="맑은 고딕"/>
                <a:cs typeface="맑은 고딕"/>
              </a:rPr>
              <a:t>코가</a:t>
            </a:r>
            <a:r>
              <a:rPr lang="ko-KR" altLang="en-US" sz="1400" spc="-20" dirty="0">
                <a:latin typeface="맑은 고딕"/>
                <a:cs typeface="맑은 고딕"/>
              </a:rPr>
              <a:t> </a:t>
            </a:r>
            <a:r>
              <a:rPr lang="ko-KR" altLang="en-US" sz="1400" spc="-5" dirty="0">
                <a:latin typeface="맑은 고딕"/>
                <a:cs typeface="맑은 고딕"/>
              </a:rPr>
              <a:t>뭉툭</a:t>
            </a:r>
            <a:r>
              <a:rPr lang="en-US" altLang="ko-KR" sz="1400" spc="-5" dirty="0">
                <a:latin typeface="맑은 고딕"/>
                <a:cs typeface="맑은 고딕"/>
              </a:rPr>
              <a:t>?):</a:t>
            </a:r>
            <a:endParaRPr lang="ko-KR" altLang="en-US" sz="1400" dirty="0">
              <a:latin typeface="맑은 고딕"/>
              <a:cs typeface="맑은 고딕"/>
            </a:endParaRPr>
          </a:p>
          <a:p>
            <a:pPr marL="569595" marR="5080" indent="-186055">
              <a:lnSpc>
                <a:spcPts val="1700"/>
              </a:lnSpc>
              <a:spcBef>
                <a:spcPts val="40"/>
              </a:spcBef>
            </a:pPr>
            <a:r>
              <a:rPr lang="en-US" altLang="ko-KR" sz="1400" spc="-5" dirty="0">
                <a:latin typeface="맑은 고딕"/>
                <a:cs typeface="맑은 고딕"/>
              </a:rPr>
              <a:t>if(</a:t>
            </a:r>
            <a:r>
              <a:rPr lang="ko-KR" altLang="en-US" sz="1400" spc="-5" dirty="0">
                <a:latin typeface="맑은 고딕"/>
                <a:cs typeface="맑은 고딕"/>
              </a:rPr>
              <a:t>귀여움</a:t>
            </a:r>
            <a:r>
              <a:rPr lang="en-US" altLang="ko-KR" sz="1400" spc="-5" dirty="0">
                <a:latin typeface="맑은 고딕"/>
                <a:cs typeface="맑은 고딕"/>
              </a:rPr>
              <a:t>?):  return</a:t>
            </a:r>
            <a:r>
              <a:rPr lang="en-US" altLang="ko-KR" sz="1400" spc="-90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고양이</a:t>
            </a:r>
          </a:p>
        </p:txBody>
      </p:sp>
    </p:spTree>
    <p:extLst>
      <p:ext uri="{BB962C8B-B14F-4D97-AF65-F5344CB8AC3E}">
        <p14:creationId xmlns:p14="http://schemas.microsoft.com/office/powerpoint/2010/main" val="20755996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FE2E-CF91-FC56-7DAC-C220973D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8396F-0C0B-A61C-F871-E7048F9B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627E9-1782-2A98-C76E-7DE6C6D38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Chain-of-thought</a:t>
            </a: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추론하는 과정을 프롬프트에 예시로 넣어주어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6253E-C441-CFA7-EAE4-EB2B780E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94" y="2101013"/>
            <a:ext cx="6907731" cy="44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39599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5D424-4001-0C7F-182B-52BBFF7E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CF74D-D0A0-4303-A07F-FE31770B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44B75-38C9-A6AD-89CA-E8620C72B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RAG(Retrieval-Augmented Generation)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검색을 통해 학습 데이터 소스 외부의 신뢰할 수 있는 지식 베이스를 참조하도록 하는 프로세스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의 </a:t>
            </a:r>
            <a:r>
              <a:rPr lang="ko-KR" altLang="en-US" dirty="0" err="1">
                <a:latin typeface="맑은 고딕"/>
                <a:cs typeface="맑은 고딕"/>
              </a:rPr>
              <a:t>할루시네이션</a:t>
            </a:r>
            <a:r>
              <a:rPr lang="ko-KR" altLang="en-US" dirty="0">
                <a:latin typeface="맑은 고딕"/>
                <a:cs typeface="맑은 고딕"/>
              </a:rPr>
              <a:t> 문제를 </a:t>
            </a:r>
            <a:r>
              <a:rPr lang="ko-KR" altLang="en-US" dirty="0" err="1">
                <a:latin typeface="맑은 고딕"/>
                <a:cs typeface="맑은 고딕"/>
              </a:rPr>
              <a:t>줄여줌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이 학습하지 않은 지식에 대해 답변할 수 있도록 </a:t>
            </a:r>
            <a:r>
              <a:rPr lang="ko-KR" altLang="en-US" dirty="0" err="1">
                <a:latin typeface="맑은 고딕"/>
                <a:cs typeface="맑은 고딕"/>
              </a:rPr>
              <a:t>해줌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답변에 대한 출처를 제시할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정보의 시기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시점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  <a:r>
              <a:rPr lang="ko-KR" altLang="en-US" dirty="0">
                <a:latin typeface="맑은 고딕"/>
                <a:cs typeface="맑은 고딕"/>
              </a:rPr>
              <a:t>을 정하여 응답할 수 있음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특히 법률과 같이 시기에 따라 변하는 정보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개발자가 제어할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학습 없이도 의도된 결과 획득 가능</a:t>
            </a:r>
            <a:endParaRPr lang="en-US" altLang="ko-KR" dirty="0">
              <a:latin typeface="맑은 고딕"/>
              <a:cs typeface="맑은 고딕"/>
            </a:endParaRPr>
          </a:p>
          <a:p>
            <a:pPr marL="914400" lvl="2" indent="0" fontAlgn="base">
              <a:buNone/>
            </a:pPr>
            <a:endParaRPr lang="en-US" altLang="ko-KR" dirty="0">
              <a:latin typeface="맑은 고딕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문서 검색 방법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규칙 기반 검색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벡터</a:t>
            </a:r>
            <a:r>
              <a:rPr lang="en-US" altLang="ko-KR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기반 검색</a:t>
            </a: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0C79FD-ACF4-D06A-2D8E-B3525491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12" y="4587979"/>
            <a:ext cx="5399591" cy="173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3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6302264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이름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정용빈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메일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: ybjeong@teddysum.ai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경북대학교 컴퓨터학부 학사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카이스트 전산학부 석사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Teddysum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자연어처리 팀장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B12949-0F7C-DB37-A6F4-79DBEECC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627" y="1096631"/>
            <a:ext cx="2858861" cy="38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94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85B0607-95DA-4AAB-300A-0169AD5A5E40}"/>
              </a:ext>
            </a:extLst>
          </p:cNvPr>
          <p:cNvSpPr/>
          <p:nvPr/>
        </p:nvSpPr>
        <p:spPr>
          <a:xfrm>
            <a:off x="1885876" y="3846938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0" y="19250"/>
                </a:lnTo>
                <a:lnTo>
                  <a:pt x="61235" y="898232"/>
                </a:lnTo>
                <a:lnTo>
                  <a:pt x="337564" y="878982"/>
                </a:lnTo>
                <a:lnTo>
                  <a:pt x="276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F3A4272-31A0-D213-22A3-98C7928F1029}"/>
              </a:ext>
            </a:extLst>
          </p:cNvPr>
          <p:cNvSpPr/>
          <p:nvPr/>
        </p:nvSpPr>
        <p:spPr>
          <a:xfrm>
            <a:off x="1885876" y="3846938"/>
            <a:ext cx="337820" cy="898525"/>
          </a:xfrm>
          <a:custGeom>
            <a:avLst/>
            <a:gdLst/>
            <a:ahLst/>
            <a:cxnLst/>
            <a:rect l="l" t="t" r="r" b="b"/>
            <a:pathLst>
              <a:path w="337820" h="898525">
                <a:moveTo>
                  <a:pt x="276329" y="0"/>
                </a:moveTo>
                <a:lnTo>
                  <a:pt x="337564" y="878982"/>
                </a:lnTo>
                <a:lnTo>
                  <a:pt x="61235" y="898233"/>
                </a:lnTo>
                <a:lnTo>
                  <a:pt x="0" y="19250"/>
                </a:lnTo>
                <a:lnTo>
                  <a:pt x="2763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592285" y="1108957"/>
            <a:ext cx="11303303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명시적</a:t>
            </a:r>
            <a:r>
              <a:rPr lang="ko-KR" altLang="en-US" sz="2800" spc="16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lang="ko-KR" altLang="en-US" sz="28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프로그래밍</a:t>
            </a:r>
            <a:r>
              <a:rPr lang="en-US" altLang="ko-KR" sz="28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: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 </a:t>
            </a:r>
            <a:r>
              <a:rPr lang="ko-KR" altLang="en-US" sz="28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사람이</a:t>
            </a:r>
            <a:r>
              <a:rPr lang="ko-KR" altLang="en-US" sz="2800" spc="16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lang="ko-KR" altLang="en-US" sz="28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데이터를</a:t>
            </a:r>
            <a:r>
              <a:rPr lang="ko-KR" altLang="en-US" sz="2800" spc="16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lang="ko-KR" altLang="en-US" sz="28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관측하고</a:t>
            </a:r>
            <a:r>
              <a:rPr lang="ko-KR" altLang="en-US" sz="2800" spc="16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lang="ko-KR" altLang="en-US" sz="28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지식을</a:t>
            </a:r>
            <a:r>
              <a:rPr lang="ko-KR" altLang="en-US" sz="2800" spc="16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lang="ko-KR" altLang="en-US" sz="28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추출해서</a:t>
            </a:r>
            <a:r>
              <a:rPr lang="ko-KR" altLang="en-US" sz="2800" spc="16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lang="ko-KR" altLang="en-US" sz="28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규칙을</a:t>
            </a:r>
            <a:r>
              <a:rPr lang="ko-KR" altLang="en-US" sz="2800" spc="16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 </a:t>
            </a:r>
            <a:r>
              <a:rPr lang="ko-KR" altLang="en-US" sz="28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정함</a:t>
            </a:r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  <a:p>
            <a:pPr marL="469900">
              <a:lnSpc>
                <a:spcPct val="100000"/>
              </a:lnSpc>
              <a:spcBef>
                <a:spcPts val="30"/>
              </a:spcBef>
            </a:pP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-</a:t>
            </a:r>
            <a:r>
              <a:rPr lang="ko-KR" altLang="en-US" sz="2400" spc="47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 </a:t>
            </a:r>
            <a:r>
              <a:rPr lang="en-US" altLang="ko-KR" sz="24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(</a:t>
            </a:r>
            <a:r>
              <a:rPr lang="ko-KR" altLang="en-US" sz="24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의문점</a:t>
            </a:r>
            <a:r>
              <a:rPr lang="en-US" altLang="ko-KR" sz="24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) </a:t>
            </a:r>
            <a:r>
              <a:rPr lang="ko-KR" altLang="en-US" sz="24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고양이의 </a:t>
            </a:r>
            <a:r>
              <a:rPr lang="ko-KR" altLang="en-US" sz="24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모든 </a:t>
            </a:r>
            <a:r>
              <a:rPr lang="ko-KR" altLang="en-US" sz="24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특징을 </a:t>
            </a:r>
            <a:r>
              <a:rPr lang="ko-KR" altLang="en-US" sz="24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넣을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수 </a:t>
            </a:r>
            <a:r>
              <a:rPr lang="ko-KR" altLang="en-US" sz="24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있을까</a:t>
            </a:r>
            <a:r>
              <a:rPr lang="en-US" altLang="ko-KR" sz="24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? </a:t>
            </a:r>
            <a:r>
              <a:rPr lang="ko-KR" altLang="en-US" sz="2400" spc="-5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개와 </a:t>
            </a:r>
            <a:r>
              <a:rPr lang="ko-KR" altLang="en-US" sz="24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나눔고딕"/>
              </a:rPr>
              <a:t>고양이는 어떻게 구분하지</a:t>
            </a:r>
            <a:r>
              <a:rPr lang="en-US" altLang="ko-KR" sz="2400" spc="-1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?</a:t>
            </a:r>
            <a:endParaRPr sz="24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나눔고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C7B00B4-3FE8-9152-DDF7-2A5556E1050D}"/>
              </a:ext>
            </a:extLst>
          </p:cNvPr>
          <p:cNvSpPr/>
          <p:nvPr/>
        </p:nvSpPr>
        <p:spPr>
          <a:xfrm>
            <a:off x="1813217" y="4425311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0474C1-AFB8-830F-C811-B328A1504CB4}"/>
              </a:ext>
            </a:extLst>
          </p:cNvPr>
          <p:cNvSpPr/>
          <p:nvPr/>
        </p:nvSpPr>
        <p:spPr>
          <a:xfrm>
            <a:off x="1084347" y="5538494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2ABF1ED-85FA-BA68-B4A5-8C9828394F34}"/>
              </a:ext>
            </a:extLst>
          </p:cNvPr>
          <p:cNvSpPr/>
          <p:nvPr/>
        </p:nvSpPr>
        <p:spPr>
          <a:xfrm>
            <a:off x="1813217" y="4001875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4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1EB4C9-3B30-40F6-A307-72DBD18F4E9E}"/>
              </a:ext>
            </a:extLst>
          </p:cNvPr>
          <p:cNvSpPr/>
          <p:nvPr/>
        </p:nvSpPr>
        <p:spPr>
          <a:xfrm>
            <a:off x="1084347" y="4001876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30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8161A5E-24E1-7F8E-073C-053A63979979}"/>
              </a:ext>
            </a:extLst>
          </p:cNvPr>
          <p:cNvSpPr/>
          <p:nvPr/>
        </p:nvSpPr>
        <p:spPr>
          <a:xfrm>
            <a:off x="3900173" y="5525242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88A5DCC-87E9-1A8F-50D4-FC7DA23AEA10}"/>
              </a:ext>
            </a:extLst>
          </p:cNvPr>
          <p:cNvSpPr/>
          <p:nvPr/>
        </p:nvSpPr>
        <p:spPr>
          <a:xfrm>
            <a:off x="3244139" y="5538495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2CFEAA9-740F-13FB-7450-F0710A963EDC}"/>
              </a:ext>
            </a:extLst>
          </p:cNvPr>
          <p:cNvSpPr/>
          <p:nvPr/>
        </p:nvSpPr>
        <p:spPr>
          <a:xfrm>
            <a:off x="4218226" y="4431941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9C0EBDF-D8E0-79AA-4A2C-0E1E9878551A}"/>
              </a:ext>
            </a:extLst>
          </p:cNvPr>
          <p:cNvSpPr/>
          <p:nvPr/>
        </p:nvSpPr>
        <p:spPr>
          <a:xfrm>
            <a:off x="1084347" y="4438571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0E9E2B63-3B7A-86C0-6101-0A4A7156825B}"/>
              </a:ext>
            </a:extLst>
          </p:cNvPr>
          <p:cNvSpPr/>
          <p:nvPr/>
        </p:nvSpPr>
        <p:spPr>
          <a:xfrm>
            <a:off x="1084347" y="4438571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3A69439-1686-034F-40FE-F01456B76B63}"/>
              </a:ext>
            </a:extLst>
          </p:cNvPr>
          <p:cNvSpPr/>
          <p:nvPr/>
        </p:nvSpPr>
        <p:spPr>
          <a:xfrm>
            <a:off x="3917000" y="5538494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A48B8453-8E01-B79C-5AEB-65CCD046F536}"/>
              </a:ext>
            </a:extLst>
          </p:cNvPr>
          <p:cNvSpPr txBox="1"/>
          <p:nvPr/>
        </p:nvSpPr>
        <p:spPr>
          <a:xfrm>
            <a:off x="3244139" y="6127360"/>
            <a:ext cx="1285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맑은 고딕"/>
                <a:cs typeface="맑은 고딕"/>
              </a:rPr>
              <a:t>Y =</a:t>
            </a:r>
            <a:r>
              <a:rPr lang="en-US" sz="2000" spc="-11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고양이</a:t>
            </a: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FF91BAD1-2D27-C27F-D8AA-A59C22A4EB57}"/>
              </a:ext>
            </a:extLst>
          </p:cNvPr>
          <p:cNvSpPr txBox="1"/>
          <p:nvPr/>
        </p:nvSpPr>
        <p:spPr>
          <a:xfrm>
            <a:off x="1069256" y="3401034"/>
            <a:ext cx="4451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</a:t>
            </a:r>
            <a:r>
              <a:rPr sz="2000" spc="-10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=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10FAF2C2-FCB9-A7E6-A5EE-76E546E326B6}"/>
              </a:ext>
            </a:extLst>
          </p:cNvPr>
          <p:cNvSpPr/>
          <p:nvPr/>
        </p:nvSpPr>
        <p:spPr>
          <a:xfrm>
            <a:off x="1648833" y="3194045"/>
            <a:ext cx="713904" cy="71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58355D-6342-E516-DE0B-2F6DE39F5A92}"/>
              </a:ext>
            </a:extLst>
          </p:cNvPr>
          <p:cNvSpPr txBox="1"/>
          <p:nvPr/>
        </p:nvSpPr>
        <p:spPr>
          <a:xfrm>
            <a:off x="1168149" y="4469863"/>
            <a:ext cx="2748851" cy="920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400" spc="-5" dirty="0">
                <a:latin typeface="맑은 고딕"/>
                <a:cs typeface="맑은 고딕"/>
              </a:rPr>
              <a:t>f(x):</a:t>
            </a:r>
            <a:endParaRPr lang="en-US" altLang="ko-KR" sz="1400" dirty="0">
              <a:latin typeface="맑은 고딕"/>
              <a:cs typeface="맑은 고딕"/>
            </a:endParaRPr>
          </a:p>
          <a:p>
            <a:pPr marL="136525">
              <a:lnSpc>
                <a:spcPts val="1645"/>
              </a:lnSpc>
              <a:spcBef>
                <a:spcPts val="25"/>
              </a:spcBef>
            </a:pPr>
            <a:r>
              <a:rPr lang="en-US" altLang="ko-KR" sz="1400" spc="-5" dirty="0">
                <a:latin typeface="맑은 고딕"/>
                <a:cs typeface="맑은 고딕"/>
              </a:rPr>
              <a:t>if(</a:t>
            </a:r>
            <a:r>
              <a:rPr lang="ko-KR" altLang="en-US" sz="1400" spc="-5" dirty="0">
                <a:latin typeface="맑은 고딕"/>
                <a:cs typeface="맑은 고딕"/>
              </a:rPr>
              <a:t>눈이</a:t>
            </a:r>
            <a:r>
              <a:rPr lang="en-US" altLang="ko-KR" sz="1400" spc="-5" dirty="0">
                <a:latin typeface="맑은 고딕"/>
                <a:cs typeface="맑은 고딕"/>
              </a:rPr>
              <a:t>2</a:t>
            </a:r>
            <a:r>
              <a:rPr lang="ko-KR" altLang="en-US" sz="1400" spc="-5" dirty="0">
                <a:latin typeface="맑은 고딕"/>
                <a:cs typeface="맑은 고딕"/>
              </a:rPr>
              <a:t>개</a:t>
            </a:r>
            <a:r>
              <a:rPr lang="en-US" altLang="ko-KR" sz="1400" spc="-5" dirty="0">
                <a:latin typeface="맑은 고딕"/>
                <a:cs typeface="맑은 고딕"/>
              </a:rPr>
              <a:t>):</a:t>
            </a:r>
            <a:endParaRPr lang="ko-KR" altLang="en-US" sz="1400" dirty="0">
              <a:latin typeface="맑은 고딕"/>
              <a:cs typeface="맑은 고딕"/>
            </a:endParaRPr>
          </a:p>
          <a:p>
            <a:pPr marL="260350">
              <a:lnSpc>
                <a:spcPts val="1645"/>
              </a:lnSpc>
            </a:pPr>
            <a:r>
              <a:rPr lang="en-US" altLang="ko-KR" sz="1400" spc="-5" dirty="0">
                <a:latin typeface="맑은 고딕"/>
                <a:cs typeface="맑은 고딕"/>
              </a:rPr>
              <a:t>if(</a:t>
            </a:r>
            <a:r>
              <a:rPr lang="ko-KR" altLang="en-US" sz="1400" spc="-5" dirty="0">
                <a:latin typeface="맑은 고딕"/>
                <a:cs typeface="맑은 고딕"/>
              </a:rPr>
              <a:t>코가</a:t>
            </a:r>
            <a:r>
              <a:rPr lang="ko-KR" altLang="en-US" sz="1400" spc="-20" dirty="0">
                <a:latin typeface="맑은 고딕"/>
                <a:cs typeface="맑은 고딕"/>
              </a:rPr>
              <a:t> </a:t>
            </a:r>
            <a:r>
              <a:rPr lang="ko-KR" altLang="en-US" sz="1400" spc="-5" dirty="0">
                <a:latin typeface="맑은 고딕"/>
                <a:cs typeface="맑은 고딕"/>
              </a:rPr>
              <a:t>뭉툭</a:t>
            </a:r>
            <a:r>
              <a:rPr lang="en-US" altLang="ko-KR" sz="1400" spc="-5" dirty="0">
                <a:latin typeface="맑은 고딕"/>
                <a:cs typeface="맑은 고딕"/>
              </a:rPr>
              <a:t>?):</a:t>
            </a:r>
            <a:endParaRPr lang="ko-KR" altLang="en-US" sz="1400" dirty="0">
              <a:latin typeface="맑은 고딕"/>
              <a:cs typeface="맑은 고딕"/>
            </a:endParaRPr>
          </a:p>
          <a:p>
            <a:pPr marL="569595" marR="5080" indent="-186055">
              <a:lnSpc>
                <a:spcPts val="1700"/>
              </a:lnSpc>
              <a:spcBef>
                <a:spcPts val="40"/>
              </a:spcBef>
            </a:pPr>
            <a:r>
              <a:rPr lang="en-US" altLang="ko-KR" sz="1400" spc="-5" dirty="0">
                <a:latin typeface="맑은 고딕"/>
                <a:cs typeface="맑은 고딕"/>
              </a:rPr>
              <a:t>if(</a:t>
            </a:r>
            <a:r>
              <a:rPr lang="ko-KR" altLang="en-US" sz="1400" spc="-5" dirty="0">
                <a:latin typeface="맑은 고딕"/>
                <a:cs typeface="맑은 고딕"/>
              </a:rPr>
              <a:t>귀여움</a:t>
            </a:r>
            <a:r>
              <a:rPr lang="en-US" altLang="ko-KR" sz="1400" spc="-5" dirty="0">
                <a:latin typeface="맑은 고딕"/>
                <a:cs typeface="맑은 고딕"/>
              </a:rPr>
              <a:t>?):  return</a:t>
            </a:r>
            <a:r>
              <a:rPr lang="en-US" altLang="ko-KR" sz="1400" spc="-90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고양이</a:t>
            </a: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E3B64CE3-FBD4-7302-E599-E457C9C679F7}"/>
              </a:ext>
            </a:extLst>
          </p:cNvPr>
          <p:cNvSpPr/>
          <p:nvPr/>
        </p:nvSpPr>
        <p:spPr>
          <a:xfrm>
            <a:off x="4803743" y="2765575"/>
            <a:ext cx="6950104" cy="3038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738193C4-4291-49A1-48B3-101EAAA5FD19}"/>
              </a:ext>
            </a:extLst>
          </p:cNvPr>
          <p:cNvSpPr txBox="1"/>
          <p:nvPr/>
        </p:nvSpPr>
        <p:spPr>
          <a:xfrm>
            <a:off x="6132479" y="565605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맑은 고딕"/>
                <a:cs typeface="맑은 고딕"/>
              </a:rPr>
              <a:t>지식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B9AB8C28-51BC-78D4-4212-4D5F3B2A58FB}"/>
              </a:ext>
            </a:extLst>
          </p:cNvPr>
          <p:cNvSpPr txBox="1"/>
          <p:nvPr/>
        </p:nvSpPr>
        <p:spPr>
          <a:xfrm>
            <a:off x="6207956" y="3242037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맑은 고딕"/>
                <a:cs typeface="맑은 고딕"/>
              </a:rPr>
              <a:t>데이터</a:t>
            </a:r>
            <a:endParaRPr sz="18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39783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592285" y="1108957"/>
            <a:ext cx="11303303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기계학습의</a:t>
            </a:r>
            <a:r>
              <a:rPr lang="ko-KR" altLang="en-US" sz="2800" spc="15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모델링</a:t>
            </a:r>
            <a:r>
              <a:rPr lang="en-US" altLang="ko-KR" sz="2800" spc="-10" dirty="0">
                <a:latin typeface="맑은 고딕"/>
                <a:cs typeface="맑은 고딕"/>
              </a:rPr>
              <a:t>:</a:t>
            </a:r>
            <a:r>
              <a:rPr lang="ko-KR" altLang="en-US" sz="2800" spc="-5" dirty="0">
                <a:latin typeface="맑은 고딕"/>
                <a:cs typeface="맑은 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데이터로부터</a:t>
            </a:r>
            <a:r>
              <a:rPr lang="ko-KR" altLang="en-US" sz="2800" spc="155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문제</a:t>
            </a:r>
            <a:r>
              <a:rPr lang="ko-KR" altLang="en-US" sz="2800" spc="15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해결을</a:t>
            </a:r>
            <a:r>
              <a:rPr lang="ko-KR" altLang="en-US" sz="2800" spc="155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위한</a:t>
            </a:r>
            <a:r>
              <a:rPr lang="ko-KR" altLang="en-US" sz="2800" spc="15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지식을</a:t>
            </a:r>
            <a:r>
              <a:rPr lang="ko-KR" altLang="en-US" sz="2800" spc="15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생성</a:t>
            </a:r>
            <a:endParaRPr lang="en-US" altLang="ko-KR" sz="2800" spc="-1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"/>
              </a:rPr>
              <a:t>   </a:t>
            </a:r>
            <a:r>
              <a:rPr lang="en-US" altLang="ko-KR" sz="3200" dirty="0">
                <a:latin typeface="맑은 고딕"/>
                <a:cs typeface="맑은 고딕"/>
              </a:rPr>
              <a:t>-</a:t>
            </a:r>
            <a:r>
              <a:rPr lang="ko-KR" altLang="en-US" sz="3200" spc="610" dirty="0">
                <a:latin typeface="맑은 고딕"/>
                <a:cs typeface="맑은 고딕"/>
              </a:rPr>
              <a:t> </a:t>
            </a:r>
            <a:r>
              <a:rPr lang="ko-KR" altLang="en-US" sz="2400" spc="-10" dirty="0">
                <a:latin typeface="나눔고딕"/>
                <a:cs typeface="나눔고딕"/>
              </a:rPr>
              <a:t>고양이 사진으로부터 고양이를 분별할 </a:t>
            </a:r>
            <a:r>
              <a:rPr lang="ko-KR" altLang="en-US" sz="2400" dirty="0">
                <a:latin typeface="나눔고딕"/>
                <a:cs typeface="나눔고딕"/>
              </a:rPr>
              <a:t>수 </a:t>
            </a:r>
            <a:r>
              <a:rPr lang="ko-KR" altLang="en-US" sz="2400" spc="-5" dirty="0">
                <a:latin typeface="나눔고딕"/>
                <a:cs typeface="나눔고딕"/>
              </a:rPr>
              <a:t>있는 </a:t>
            </a:r>
            <a:r>
              <a:rPr lang="ko-KR" altLang="en-US" sz="2400" spc="-10" dirty="0">
                <a:latin typeface="나눔고딕"/>
                <a:cs typeface="나눔고딕"/>
              </a:rPr>
              <a:t>규칙을 자동으로 생성하도록 해보자</a:t>
            </a:r>
            <a:endParaRPr lang="ko-KR" altLang="en-US" sz="2400" dirty="0">
              <a:latin typeface="나눔고딕"/>
              <a:cs typeface="나눔고딕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242EC985-86D6-2FD1-D0D7-DC5E260EF137}"/>
              </a:ext>
            </a:extLst>
          </p:cNvPr>
          <p:cNvSpPr/>
          <p:nvPr/>
        </p:nvSpPr>
        <p:spPr>
          <a:xfrm>
            <a:off x="1506737" y="4584095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8FA105E6-A347-6E61-3A4E-25B11AB8BBE8}"/>
              </a:ext>
            </a:extLst>
          </p:cNvPr>
          <p:cNvSpPr/>
          <p:nvPr/>
        </p:nvSpPr>
        <p:spPr>
          <a:xfrm>
            <a:off x="777868" y="5697278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80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7F2BCC43-2C27-A336-2133-C4BA2F6BAC6C}"/>
              </a:ext>
            </a:extLst>
          </p:cNvPr>
          <p:cNvSpPr/>
          <p:nvPr/>
        </p:nvSpPr>
        <p:spPr>
          <a:xfrm>
            <a:off x="1506737" y="4160659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5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6E6D8DD5-808C-6ECC-A6FE-D98013B05CE4}"/>
              </a:ext>
            </a:extLst>
          </p:cNvPr>
          <p:cNvSpPr/>
          <p:nvPr/>
        </p:nvSpPr>
        <p:spPr>
          <a:xfrm>
            <a:off x="777867" y="4160658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B9A04E99-86E5-238B-DD39-7EFC04B9D023}"/>
              </a:ext>
            </a:extLst>
          </p:cNvPr>
          <p:cNvSpPr/>
          <p:nvPr/>
        </p:nvSpPr>
        <p:spPr>
          <a:xfrm>
            <a:off x="3593693" y="5684026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7598B464-DDD6-ECC7-4D09-0F54DA6D3D2C}"/>
              </a:ext>
            </a:extLst>
          </p:cNvPr>
          <p:cNvSpPr/>
          <p:nvPr/>
        </p:nvSpPr>
        <p:spPr>
          <a:xfrm>
            <a:off x="2937659" y="5697278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80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B31B1769-E2CC-084B-6B14-D743CE14D1DC}"/>
              </a:ext>
            </a:extLst>
          </p:cNvPr>
          <p:cNvSpPr/>
          <p:nvPr/>
        </p:nvSpPr>
        <p:spPr>
          <a:xfrm>
            <a:off x="3911745" y="4590724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05ECBC2A-78DF-9247-EC55-3FF56392B56C}"/>
              </a:ext>
            </a:extLst>
          </p:cNvPr>
          <p:cNvSpPr/>
          <p:nvPr/>
        </p:nvSpPr>
        <p:spPr>
          <a:xfrm>
            <a:off x="777868" y="4597354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BE7E303F-4C7C-A5DE-B651-905471248AAA}"/>
              </a:ext>
            </a:extLst>
          </p:cNvPr>
          <p:cNvSpPr/>
          <p:nvPr/>
        </p:nvSpPr>
        <p:spPr>
          <a:xfrm>
            <a:off x="777867" y="4597355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3ED5B2B0-D29C-1D8A-6743-82B6491F113C}"/>
              </a:ext>
            </a:extLst>
          </p:cNvPr>
          <p:cNvSpPr/>
          <p:nvPr/>
        </p:nvSpPr>
        <p:spPr>
          <a:xfrm>
            <a:off x="3610519" y="5697278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AC232FDD-303E-F917-8EF7-CBE46BB89D62}"/>
              </a:ext>
            </a:extLst>
          </p:cNvPr>
          <p:cNvSpPr txBox="1"/>
          <p:nvPr/>
        </p:nvSpPr>
        <p:spPr>
          <a:xfrm>
            <a:off x="1071245" y="4862115"/>
            <a:ext cx="242570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45"/>
              </a:lnSpc>
              <a:spcBef>
                <a:spcPts val="100"/>
              </a:spcBef>
            </a:pPr>
            <a:r>
              <a:rPr sz="1400" spc="-5" dirty="0">
                <a:latin typeface="맑은 고딕"/>
                <a:cs typeface="맑은 고딕"/>
              </a:rPr>
              <a:t>f(x):</a:t>
            </a:r>
            <a:endParaRPr sz="1400">
              <a:latin typeface="맑은 고딕"/>
              <a:cs typeface="맑은 고딕"/>
            </a:endParaRPr>
          </a:p>
          <a:p>
            <a:pPr marL="136525">
              <a:lnSpc>
                <a:spcPts val="1645"/>
              </a:lnSpc>
            </a:pPr>
            <a:r>
              <a:rPr sz="1400" spc="-5" dirty="0">
                <a:latin typeface="맑은 고딕"/>
                <a:cs typeface="맑은 고딕"/>
              </a:rPr>
              <a:t>return </a:t>
            </a:r>
            <a:r>
              <a:rPr sz="1400" b="1" spc="-5" dirty="0">
                <a:solidFill>
                  <a:srgbClr val="FF0000"/>
                </a:solidFill>
                <a:latin typeface="맑은 고딕"/>
                <a:cs typeface="맑은 고딕"/>
              </a:rPr>
              <a:t>a</a:t>
            </a:r>
            <a:r>
              <a:rPr sz="1400" spc="-5" dirty="0">
                <a:latin typeface="맑은 고딕"/>
                <a:cs typeface="맑은 고딕"/>
              </a:rPr>
              <a:t>*x^3 </a:t>
            </a:r>
            <a:r>
              <a:rPr sz="1400" dirty="0">
                <a:latin typeface="맑은 고딕"/>
                <a:cs typeface="맑은 고딕"/>
              </a:rPr>
              <a:t>+ </a:t>
            </a:r>
            <a:r>
              <a:rPr sz="1400" b="1" spc="-5" dirty="0">
                <a:solidFill>
                  <a:srgbClr val="FF0000"/>
                </a:solidFill>
                <a:latin typeface="맑은 고딕"/>
                <a:cs typeface="맑은 고딕"/>
              </a:rPr>
              <a:t>b</a:t>
            </a:r>
            <a:r>
              <a:rPr sz="1400" spc="-5" dirty="0">
                <a:latin typeface="맑은 고딕"/>
                <a:cs typeface="맑은 고딕"/>
              </a:rPr>
              <a:t>*x^2 </a:t>
            </a:r>
            <a:r>
              <a:rPr sz="1400" dirty="0">
                <a:latin typeface="맑은 고딕"/>
                <a:cs typeface="맑은 고딕"/>
              </a:rPr>
              <a:t>+</a:t>
            </a:r>
            <a:r>
              <a:rPr sz="1400" spc="-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4*</a:t>
            </a:r>
            <a:r>
              <a:rPr sz="1400" b="1" dirty="0">
                <a:solidFill>
                  <a:srgbClr val="FF0000"/>
                </a:solidFill>
                <a:latin typeface="맑은 고딕"/>
                <a:cs typeface="맑은 고딕"/>
              </a:rPr>
              <a:t>c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BE4E53E9-6B65-D9B3-608C-FF8BDD1A60B4}"/>
              </a:ext>
            </a:extLst>
          </p:cNvPr>
          <p:cNvSpPr txBox="1"/>
          <p:nvPr/>
        </p:nvSpPr>
        <p:spPr>
          <a:xfrm>
            <a:off x="762777" y="3600244"/>
            <a:ext cx="4451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</a:t>
            </a:r>
            <a:r>
              <a:rPr sz="2000" spc="-10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=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5086AE27-C941-932A-2319-8659EBFF0205}"/>
              </a:ext>
            </a:extLst>
          </p:cNvPr>
          <p:cNvSpPr txBox="1"/>
          <p:nvPr/>
        </p:nvSpPr>
        <p:spPr>
          <a:xfrm>
            <a:off x="2712470" y="6064044"/>
            <a:ext cx="1541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맑은 고딕"/>
                <a:cs typeface="맑은 고딕"/>
              </a:rPr>
              <a:t>Y =</a:t>
            </a:r>
            <a:r>
              <a:rPr sz="2400" spc="-8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고양이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409121F5-6ABF-390D-7365-32A1244E7C3D}"/>
              </a:ext>
            </a:extLst>
          </p:cNvPr>
          <p:cNvSpPr/>
          <p:nvPr/>
        </p:nvSpPr>
        <p:spPr>
          <a:xfrm>
            <a:off x="1342353" y="3393830"/>
            <a:ext cx="713904" cy="71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374A7DC6-0717-39CC-B443-EC539C352B81}"/>
              </a:ext>
            </a:extLst>
          </p:cNvPr>
          <p:cNvSpPr/>
          <p:nvPr/>
        </p:nvSpPr>
        <p:spPr>
          <a:xfrm>
            <a:off x="5267276" y="3234051"/>
            <a:ext cx="5747155" cy="2841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1">
            <a:extLst>
              <a:ext uri="{FF2B5EF4-FFF2-40B4-BE49-F238E27FC236}">
                <a16:creationId xmlns:a16="http://schemas.microsoft.com/office/drawing/2014/main" id="{A0E0736D-B290-236B-910B-554EECA6D344}"/>
              </a:ext>
            </a:extLst>
          </p:cNvPr>
          <p:cNvSpPr txBox="1"/>
          <p:nvPr/>
        </p:nvSpPr>
        <p:spPr>
          <a:xfrm>
            <a:off x="5230222" y="6112812"/>
            <a:ext cx="2252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맑은 고딕"/>
                <a:cs typeface="맑은 고딕"/>
              </a:rPr>
              <a:t>출력 데이터</a:t>
            </a:r>
            <a:r>
              <a:rPr sz="1800" b="1" spc="-325" dirty="0">
                <a:latin typeface="맑은 고딕"/>
                <a:cs typeface="맑은 고딕"/>
              </a:rPr>
              <a:t> </a:t>
            </a:r>
            <a:r>
              <a:rPr sz="1800" b="1" spc="-70" dirty="0">
                <a:latin typeface="Arial"/>
                <a:cs typeface="Arial"/>
              </a:rPr>
              <a:t>Y: </a:t>
            </a:r>
            <a:r>
              <a:rPr sz="1800" b="1" dirty="0">
                <a:latin typeface="맑은 고딕"/>
                <a:cs typeface="맑은 고딕"/>
              </a:rPr>
              <a:t>고양이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0" name="object 22">
            <a:extLst>
              <a:ext uri="{FF2B5EF4-FFF2-40B4-BE49-F238E27FC236}">
                <a16:creationId xmlns:a16="http://schemas.microsoft.com/office/drawing/2014/main" id="{936DA0C1-B30B-7F6D-1C37-3D85C07C3417}"/>
              </a:ext>
            </a:extLst>
          </p:cNvPr>
          <p:cNvSpPr txBox="1"/>
          <p:nvPr/>
        </p:nvSpPr>
        <p:spPr>
          <a:xfrm>
            <a:off x="9521092" y="5113576"/>
            <a:ext cx="1752600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310"/>
              </a:lnSpc>
              <a:spcBef>
                <a:spcPts val="100"/>
              </a:spcBef>
              <a:buFont typeface="Arial"/>
              <a:buChar char="-"/>
              <a:tabLst>
                <a:tab pos="297815" algn="l"/>
                <a:tab pos="298450" algn="l"/>
              </a:tabLst>
            </a:pPr>
            <a:r>
              <a:rPr sz="1100" dirty="0">
                <a:latin typeface="맑은 고딕"/>
                <a:cs typeface="맑은 고딕"/>
              </a:rPr>
              <a:t>털</a:t>
            </a:r>
            <a:r>
              <a:rPr sz="1100" spc="-19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색</a:t>
            </a:r>
            <a:endParaRPr sz="1100">
              <a:latin typeface="맑은 고딕"/>
              <a:cs typeface="맑은 고딕"/>
            </a:endParaRPr>
          </a:p>
          <a:p>
            <a:pPr marL="298450" indent="-285750">
              <a:lnSpc>
                <a:spcPts val="1295"/>
              </a:lnSpc>
              <a:buFont typeface="Arial"/>
              <a:buChar char="-"/>
              <a:tabLst>
                <a:tab pos="297815" algn="l"/>
                <a:tab pos="298450" algn="l"/>
              </a:tabLst>
            </a:pPr>
            <a:r>
              <a:rPr sz="1100" dirty="0">
                <a:latin typeface="맑은 고딕"/>
                <a:cs typeface="맑은 고딕"/>
              </a:rPr>
              <a:t>눈</a:t>
            </a:r>
            <a:r>
              <a:rPr sz="1100" spc="-19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색</a:t>
            </a:r>
            <a:endParaRPr sz="1100">
              <a:latin typeface="맑은 고딕"/>
              <a:cs typeface="맑은 고딕"/>
            </a:endParaRPr>
          </a:p>
          <a:p>
            <a:pPr marL="298450" indent="-285750">
              <a:lnSpc>
                <a:spcPts val="1295"/>
              </a:lnSpc>
              <a:buFont typeface="Arial"/>
              <a:buChar char="-"/>
              <a:tabLst>
                <a:tab pos="297815" algn="l"/>
                <a:tab pos="298450" algn="l"/>
              </a:tabLst>
            </a:pPr>
            <a:r>
              <a:rPr sz="1100" dirty="0">
                <a:latin typeface="맑은 고딕"/>
                <a:cs typeface="맑은 고딕"/>
              </a:rPr>
              <a:t>귀모양</a:t>
            </a:r>
            <a:endParaRPr sz="1100">
              <a:latin typeface="맑은 고딕"/>
              <a:cs typeface="맑은 고딕"/>
            </a:endParaRPr>
          </a:p>
          <a:p>
            <a:pPr marL="298450" indent="-285750">
              <a:lnSpc>
                <a:spcPts val="1310"/>
              </a:lnSpc>
              <a:buFont typeface="Arial"/>
              <a:buChar char="-"/>
              <a:tabLst>
                <a:tab pos="297815" algn="l"/>
                <a:tab pos="298450" algn="l"/>
              </a:tabLst>
            </a:pPr>
            <a:r>
              <a:rPr sz="1100" dirty="0">
                <a:latin typeface="맑은 고딕"/>
                <a:cs typeface="맑은 고딕"/>
              </a:rPr>
              <a:t>코모양</a:t>
            </a:r>
            <a:endParaRPr sz="1100">
              <a:latin typeface="맑은 고딕"/>
              <a:cs typeface="맑은 고딕"/>
            </a:endParaRPr>
          </a:p>
          <a:p>
            <a:pPr marL="298450" indent="-285750">
              <a:lnSpc>
                <a:spcPts val="1310"/>
              </a:lnSpc>
              <a:spcBef>
                <a:spcPts val="95"/>
              </a:spcBef>
              <a:buFont typeface="Arial"/>
              <a:buChar char="-"/>
              <a:tabLst>
                <a:tab pos="297815" algn="l"/>
                <a:tab pos="298450" algn="l"/>
              </a:tabLst>
            </a:pPr>
            <a:r>
              <a:rPr sz="1100" spc="-5" dirty="0">
                <a:latin typeface="맑은 고딕"/>
                <a:cs typeface="맑은 고딕"/>
              </a:rPr>
              <a:t>눈망울</a:t>
            </a:r>
            <a:r>
              <a:rPr sz="1100" spc="-5" dirty="0">
                <a:latin typeface="Arial"/>
                <a:cs typeface="Arial"/>
              </a:rPr>
              <a:t>..</a:t>
            </a:r>
            <a:endParaRPr sz="1100">
              <a:latin typeface="Arial"/>
              <a:cs typeface="Arial"/>
            </a:endParaRPr>
          </a:p>
          <a:p>
            <a:pPr marL="12700" marR="5080" indent="38100">
              <a:lnSpc>
                <a:spcPts val="1300"/>
              </a:lnSpc>
              <a:spcBef>
                <a:spcPts val="45"/>
              </a:spcBef>
            </a:pPr>
            <a:r>
              <a:rPr sz="1100" dirty="0">
                <a:latin typeface="맑은 고딕"/>
                <a:cs typeface="맑은 고딕"/>
              </a:rPr>
              <a:t>등</a:t>
            </a:r>
            <a:r>
              <a:rPr sz="1100" spc="-114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고양이</a:t>
            </a:r>
            <a:r>
              <a:rPr sz="1100" spc="-114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판별을</a:t>
            </a:r>
            <a:r>
              <a:rPr sz="1100" spc="-114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위한</a:t>
            </a:r>
            <a:r>
              <a:rPr sz="1100" spc="-114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특징  을 자동으로</a:t>
            </a:r>
            <a:r>
              <a:rPr sz="1100" spc="-19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추출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23">
            <a:extLst>
              <a:ext uri="{FF2B5EF4-FFF2-40B4-BE49-F238E27FC236}">
                <a16:creationId xmlns:a16="http://schemas.microsoft.com/office/drawing/2014/main" id="{345E7AF4-7C63-2863-71DF-9EE2D0BF6985}"/>
              </a:ext>
            </a:extLst>
          </p:cNvPr>
          <p:cNvSpPr/>
          <p:nvPr/>
        </p:nvSpPr>
        <p:spPr>
          <a:xfrm>
            <a:off x="6748238" y="2725897"/>
            <a:ext cx="713904" cy="71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4">
            <a:extLst>
              <a:ext uri="{FF2B5EF4-FFF2-40B4-BE49-F238E27FC236}">
                <a16:creationId xmlns:a16="http://schemas.microsoft.com/office/drawing/2014/main" id="{517AA677-3BE1-C06C-A1DC-68E931566844}"/>
              </a:ext>
            </a:extLst>
          </p:cNvPr>
          <p:cNvSpPr txBox="1"/>
          <p:nvPr/>
        </p:nvSpPr>
        <p:spPr>
          <a:xfrm>
            <a:off x="9321845" y="3793283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맑은 고딕"/>
                <a:cs typeface="맑은 고딕"/>
              </a:rPr>
              <a:t>고양이판별함수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3" name="object 25">
            <a:extLst>
              <a:ext uri="{FF2B5EF4-FFF2-40B4-BE49-F238E27FC236}">
                <a16:creationId xmlns:a16="http://schemas.microsoft.com/office/drawing/2014/main" id="{9A0F1E47-29F1-72A9-D2F6-BCDAA089001E}"/>
              </a:ext>
            </a:extLst>
          </p:cNvPr>
          <p:cNvSpPr txBox="1"/>
          <p:nvPr/>
        </p:nvSpPr>
        <p:spPr>
          <a:xfrm>
            <a:off x="1172921" y="5909103"/>
            <a:ext cx="2921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latin typeface="맑은 고딕"/>
                <a:cs typeface="맑은 고딕"/>
              </a:rPr>
              <a:t>털색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4" name="object 26">
            <a:extLst>
              <a:ext uri="{FF2B5EF4-FFF2-40B4-BE49-F238E27FC236}">
                <a16:creationId xmlns:a16="http://schemas.microsoft.com/office/drawing/2014/main" id="{9F2E0A3C-8BF4-261B-22B7-71A483240248}"/>
              </a:ext>
            </a:extLst>
          </p:cNvPr>
          <p:cNvSpPr/>
          <p:nvPr/>
        </p:nvSpPr>
        <p:spPr>
          <a:xfrm>
            <a:off x="1327578" y="5228357"/>
            <a:ext cx="466725" cy="659765"/>
          </a:xfrm>
          <a:custGeom>
            <a:avLst/>
            <a:gdLst/>
            <a:ahLst/>
            <a:cxnLst/>
            <a:rect l="l" t="t" r="r" b="b"/>
            <a:pathLst>
              <a:path w="466725" h="659764">
                <a:moveTo>
                  <a:pt x="12785" y="575208"/>
                </a:moveTo>
                <a:lnTo>
                  <a:pt x="0" y="659437"/>
                </a:lnTo>
                <a:lnTo>
                  <a:pt x="75054" y="619127"/>
                </a:lnTo>
                <a:lnTo>
                  <a:pt x="61229" y="609376"/>
                </a:lnTo>
                <a:lnTo>
                  <a:pt x="39194" y="609376"/>
                </a:lnTo>
                <a:lnTo>
                  <a:pt x="34005" y="605716"/>
                </a:lnTo>
                <a:lnTo>
                  <a:pt x="41325" y="595338"/>
                </a:lnTo>
                <a:lnTo>
                  <a:pt x="12785" y="575208"/>
                </a:lnTo>
                <a:close/>
              </a:path>
              <a:path w="466725" h="659764">
                <a:moveTo>
                  <a:pt x="41325" y="595338"/>
                </a:moveTo>
                <a:lnTo>
                  <a:pt x="34005" y="605716"/>
                </a:lnTo>
                <a:lnTo>
                  <a:pt x="39194" y="609376"/>
                </a:lnTo>
                <a:lnTo>
                  <a:pt x="46514" y="598998"/>
                </a:lnTo>
                <a:lnTo>
                  <a:pt x="41325" y="595338"/>
                </a:lnTo>
                <a:close/>
              </a:path>
              <a:path w="466725" h="659764">
                <a:moveTo>
                  <a:pt x="46514" y="598998"/>
                </a:moveTo>
                <a:lnTo>
                  <a:pt x="39194" y="609376"/>
                </a:lnTo>
                <a:lnTo>
                  <a:pt x="61229" y="609376"/>
                </a:lnTo>
                <a:lnTo>
                  <a:pt x="46514" y="598998"/>
                </a:lnTo>
                <a:close/>
              </a:path>
              <a:path w="466725" h="659764">
                <a:moveTo>
                  <a:pt x="461224" y="0"/>
                </a:moveTo>
                <a:lnTo>
                  <a:pt x="41325" y="595338"/>
                </a:lnTo>
                <a:lnTo>
                  <a:pt x="46514" y="598998"/>
                </a:lnTo>
                <a:lnTo>
                  <a:pt x="466413" y="3660"/>
                </a:lnTo>
                <a:lnTo>
                  <a:pt x="461224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7">
            <a:extLst>
              <a:ext uri="{FF2B5EF4-FFF2-40B4-BE49-F238E27FC236}">
                <a16:creationId xmlns:a16="http://schemas.microsoft.com/office/drawing/2014/main" id="{DF86C6C7-35D2-5C7C-B977-EA7CE8DC818B}"/>
              </a:ext>
            </a:extLst>
          </p:cNvPr>
          <p:cNvSpPr/>
          <p:nvPr/>
        </p:nvSpPr>
        <p:spPr>
          <a:xfrm>
            <a:off x="2226889" y="5227548"/>
            <a:ext cx="254000" cy="660400"/>
          </a:xfrm>
          <a:custGeom>
            <a:avLst/>
            <a:gdLst/>
            <a:ahLst/>
            <a:cxnLst/>
            <a:rect l="l" t="t" r="r" b="b"/>
            <a:pathLst>
              <a:path w="254000" h="660400">
                <a:moveTo>
                  <a:pt x="0" y="575593"/>
                </a:moveTo>
                <a:lnTo>
                  <a:pt x="9588" y="660246"/>
                </a:lnTo>
                <a:lnTo>
                  <a:pt x="71558" y="601784"/>
                </a:lnTo>
                <a:lnTo>
                  <a:pt x="71346" y="601706"/>
                </a:lnTo>
                <a:lnTo>
                  <a:pt x="34395" y="601706"/>
                </a:lnTo>
                <a:lnTo>
                  <a:pt x="28432" y="599523"/>
                </a:lnTo>
                <a:lnTo>
                  <a:pt x="32797" y="587597"/>
                </a:lnTo>
                <a:lnTo>
                  <a:pt x="0" y="575593"/>
                </a:lnTo>
                <a:close/>
              </a:path>
              <a:path w="254000" h="660400">
                <a:moveTo>
                  <a:pt x="32797" y="587597"/>
                </a:moveTo>
                <a:lnTo>
                  <a:pt x="28432" y="599523"/>
                </a:lnTo>
                <a:lnTo>
                  <a:pt x="34395" y="601706"/>
                </a:lnTo>
                <a:lnTo>
                  <a:pt x="38760" y="589780"/>
                </a:lnTo>
                <a:lnTo>
                  <a:pt x="32797" y="587597"/>
                </a:lnTo>
                <a:close/>
              </a:path>
              <a:path w="254000" h="660400">
                <a:moveTo>
                  <a:pt x="38760" y="589780"/>
                </a:moveTo>
                <a:lnTo>
                  <a:pt x="34395" y="601706"/>
                </a:lnTo>
                <a:lnTo>
                  <a:pt x="71346" y="601706"/>
                </a:lnTo>
                <a:lnTo>
                  <a:pt x="38760" y="589780"/>
                </a:lnTo>
                <a:close/>
              </a:path>
              <a:path w="254000" h="660400">
                <a:moveTo>
                  <a:pt x="247865" y="0"/>
                </a:moveTo>
                <a:lnTo>
                  <a:pt x="32797" y="587597"/>
                </a:lnTo>
                <a:lnTo>
                  <a:pt x="38760" y="589780"/>
                </a:lnTo>
                <a:lnTo>
                  <a:pt x="253828" y="2183"/>
                </a:lnTo>
                <a:lnTo>
                  <a:pt x="247865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8">
            <a:extLst>
              <a:ext uri="{FF2B5EF4-FFF2-40B4-BE49-F238E27FC236}">
                <a16:creationId xmlns:a16="http://schemas.microsoft.com/office/drawing/2014/main" id="{A7DA04D2-8002-5393-6374-650DC2E62E34}"/>
              </a:ext>
            </a:extLst>
          </p:cNvPr>
          <p:cNvSpPr txBox="1"/>
          <p:nvPr/>
        </p:nvSpPr>
        <p:spPr>
          <a:xfrm>
            <a:off x="1970288" y="5896912"/>
            <a:ext cx="5588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latin typeface="맑은 고딕"/>
                <a:cs typeface="맑은 고딕"/>
              </a:rPr>
              <a:t>머리모양</a:t>
            </a:r>
            <a:endParaRPr sz="11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34371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592285" y="1108957"/>
            <a:ext cx="113033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명시적 프로그래밍과 기계학습의</a:t>
            </a:r>
            <a:r>
              <a:rPr lang="ko-KR" altLang="en-US" sz="2800" spc="455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비교</a:t>
            </a:r>
            <a:endParaRPr lang="ko-KR" altLang="en-US" sz="2400" dirty="0">
              <a:latin typeface="나눔고딕"/>
              <a:cs typeface="나눔고딕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D7E4ADAB-57F3-2591-9982-CA19782852A3}"/>
              </a:ext>
            </a:extLst>
          </p:cNvPr>
          <p:cNvSpPr/>
          <p:nvPr/>
        </p:nvSpPr>
        <p:spPr>
          <a:xfrm>
            <a:off x="487048" y="2464052"/>
            <a:ext cx="5452385" cy="2383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4E0F799D-D176-410B-C72B-55ABDA1A8B4F}"/>
              </a:ext>
            </a:extLst>
          </p:cNvPr>
          <p:cNvSpPr/>
          <p:nvPr/>
        </p:nvSpPr>
        <p:spPr>
          <a:xfrm>
            <a:off x="6535910" y="2595920"/>
            <a:ext cx="5221676" cy="22124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39F59A5D-A0CD-D1CA-3209-D47EA66E67BE}"/>
              </a:ext>
            </a:extLst>
          </p:cNvPr>
          <p:cNvSpPr txBox="1"/>
          <p:nvPr/>
        </p:nvSpPr>
        <p:spPr>
          <a:xfrm>
            <a:off x="6758100" y="2331211"/>
            <a:ext cx="1003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맑은 고딕"/>
                <a:cs typeface="맑은 고딕"/>
              </a:rPr>
              <a:t>기계</a:t>
            </a:r>
            <a:r>
              <a:rPr sz="1800" b="1" spc="-22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학습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1F74855E-F1A3-3804-CC76-AE95D5C031B3}"/>
              </a:ext>
            </a:extLst>
          </p:cNvPr>
          <p:cNvSpPr txBox="1"/>
          <p:nvPr/>
        </p:nvSpPr>
        <p:spPr>
          <a:xfrm>
            <a:off x="6518460" y="4986020"/>
            <a:ext cx="5626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나눔고딕"/>
                <a:cs typeface="나눔고딕"/>
              </a:rPr>
              <a:t>다</a:t>
            </a:r>
            <a:r>
              <a:rPr sz="1800" spc="11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좋은데</a:t>
            </a:r>
            <a:r>
              <a:rPr sz="1800" spc="11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고양이</a:t>
            </a:r>
            <a:r>
              <a:rPr sz="1800" spc="11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판별</a:t>
            </a:r>
            <a:r>
              <a:rPr sz="1800" spc="11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지식은</a:t>
            </a:r>
            <a:r>
              <a:rPr sz="1800" spc="11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어떻게</a:t>
            </a:r>
            <a:r>
              <a:rPr sz="1800" spc="11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자동으로</a:t>
            </a:r>
            <a:r>
              <a:rPr sz="1800" spc="11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생성하나</a:t>
            </a:r>
            <a:r>
              <a:rPr sz="1800" spc="-5" dirty="0">
                <a:latin typeface="맑은 고딕"/>
                <a:cs typeface="맑은 고딕"/>
              </a:rPr>
              <a:t>?</a:t>
            </a:r>
            <a:endParaRPr sz="18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666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287CB17-BF22-36F8-3AFB-4EFF9F1823C0}"/>
              </a:ext>
            </a:extLst>
          </p:cNvPr>
          <p:cNvSpPr txBox="1"/>
          <p:nvPr/>
        </p:nvSpPr>
        <p:spPr>
          <a:xfrm>
            <a:off x="592285" y="1108957"/>
            <a:ext cx="11303303" cy="118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기계학습에서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자동으로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생성될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지식은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어떻게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찾을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dirty="0">
                <a:latin typeface="나눔고딕"/>
                <a:cs typeface="나눔고딕"/>
              </a:rPr>
              <a:t>수</a:t>
            </a:r>
            <a:r>
              <a:rPr lang="ko-KR" altLang="en-US" sz="2800" spc="14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있을까</a:t>
            </a:r>
            <a:r>
              <a:rPr lang="en-US" altLang="ko-KR" sz="2800" spc="-1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lang="en-US" altLang="ko-KR" sz="2400" dirty="0">
                <a:latin typeface="맑은 고딕"/>
                <a:cs typeface="맑은 고딕"/>
              </a:rPr>
              <a:t>-</a:t>
            </a:r>
            <a:r>
              <a:rPr lang="ko-KR" altLang="en-US" sz="2400" spc="-5" dirty="0">
                <a:latin typeface="맑은 고딕"/>
                <a:cs typeface="맑은 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강하게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키우자</a:t>
            </a:r>
            <a:r>
              <a:rPr lang="en-US" altLang="ko-KR" sz="2400" spc="-5" dirty="0">
                <a:latin typeface="맑은 고딕"/>
                <a:cs typeface="맑은 고딕"/>
              </a:rPr>
              <a:t>.</a:t>
            </a:r>
            <a:r>
              <a:rPr lang="ko-KR" altLang="en-US" sz="2400" spc="-10" dirty="0">
                <a:latin typeface="맑은 고딕"/>
                <a:cs typeface="맑은 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문제를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주고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예측해보게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cs typeface="나눔고딕"/>
              </a:rPr>
              <a:t>한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뒤에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틀리면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혼내고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정답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알려주고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복습</a:t>
            </a:r>
            <a:r>
              <a:rPr lang="ko-KR" altLang="en-US" sz="2400" spc="125" dirty="0">
                <a:latin typeface="나눔고딕"/>
                <a:cs typeface="나눔고딕"/>
              </a:rPr>
              <a:t> </a:t>
            </a:r>
            <a:r>
              <a:rPr lang="ko-KR" altLang="en-US" sz="2400" spc="-5" dirty="0">
                <a:latin typeface="나눔고딕"/>
                <a:cs typeface="나눔고딕"/>
              </a:rPr>
              <a:t>시키자</a:t>
            </a:r>
            <a:endParaRPr lang="ko-KR" altLang="en-US" sz="2400" dirty="0">
              <a:latin typeface="나눔고딕"/>
              <a:cs typeface="나눔고딕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833E3AE-5F72-9679-957E-BC4DD22947A9}"/>
              </a:ext>
            </a:extLst>
          </p:cNvPr>
          <p:cNvSpPr/>
          <p:nvPr/>
        </p:nvSpPr>
        <p:spPr>
          <a:xfrm>
            <a:off x="7830469" y="3760979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B35C72D-0C4C-B6CB-33F0-747C16F55F3A}"/>
              </a:ext>
            </a:extLst>
          </p:cNvPr>
          <p:cNvSpPr/>
          <p:nvPr/>
        </p:nvSpPr>
        <p:spPr>
          <a:xfrm>
            <a:off x="7101599" y="4874162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0204D73-414F-C222-41E3-CBD26AC613E3}"/>
              </a:ext>
            </a:extLst>
          </p:cNvPr>
          <p:cNvSpPr/>
          <p:nvPr/>
        </p:nvSpPr>
        <p:spPr>
          <a:xfrm>
            <a:off x="7830469" y="3337543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5" h="423545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4A61696-D826-59CD-5AB3-2D8A9247A8CC}"/>
              </a:ext>
            </a:extLst>
          </p:cNvPr>
          <p:cNvSpPr/>
          <p:nvPr/>
        </p:nvSpPr>
        <p:spPr>
          <a:xfrm>
            <a:off x="7101599" y="3337544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57CD03E2-D2DA-704F-576B-00B324E608D7}"/>
              </a:ext>
            </a:extLst>
          </p:cNvPr>
          <p:cNvSpPr/>
          <p:nvPr/>
        </p:nvSpPr>
        <p:spPr>
          <a:xfrm>
            <a:off x="9917426" y="4860910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DAF1D28-8A04-72D3-FD12-2A5B0860DBDA}"/>
              </a:ext>
            </a:extLst>
          </p:cNvPr>
          <p:cNvSpPr/>
          <p:nvPr/>
        </p:nvSpPr>
        <p:spPr>
          <a:xfrm>
            <a:off x="9261391" y="4874162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CE40AE2F-C564-3573-ED80-67922C9BB9D4}"/>
              </a:ext>
            </a:extLst>
          </p:cNvPr>
          <p:cNvSpPr/>
          <p:nvPr/>
        </p:nvSpPr>
        <p:spPr>
          <a:xfrm>
            <a:off x="10235478" y="3767610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B8854226-519B-7267-EC02-F7F3708DFB39}"/>
              </a:ext>
            </a:extLst>
          </p:cNvPr>
          <p:cNvSpPr/>
          <p:nvPr/>
        </p:nvSpPr>
        <p:spPr>
          <a:xfrm>
            <a:off x="7101599" y="3774239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257F4C2-C0A6-3903-86B8-FB6AAFBAAB93}"/>
              </a:ext>
            </a:extLst>
          </p:cNvPr>
          <p:cNvSpPr/>
          <p:nvPr/>
        </p:nvSpPr>
        <p:spPr>
          <a:xfrm>
            <a:off x="7101599" y="3774239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0E0D5112-3976-BE81-4EA9-DCB4B8664EF7}"/>
              </a:ext>
            </a:extLst>
          </p:cNvPr>
          <p:cNvSpPr/>
          <p:nvPr/>
        </p:nvSpPr>
        <p:spPr>
          <a:xfrm>
            <a:off x="9934251" y="4874162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8B8258DF-6983-AA3E-F332-98ABAC49D63B}"/>
              </a:ext>
            </a:extLst>
          </p:cNvPr>
          <p:cNvSpPr txBox="1"/>
          <p:nvPr/>
        </p:nvSpPr>
        <p:spPr>
          <a:xfrm>
            <a:off x="7394976" y="4038400"/>
            <a:ext cx="242570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45"/>
              </a:lnSpc>
              <a:spcBef>
                <a:spcPts val="100"/>
              </a:spcBef>
            </a:pPr>
            <a:r>
              <a:rPr sz="1400" spc="-5" dirty="0">
                <a:latin typeface="맑은 고딕"/>
                <a:cs typeface="맑은 고딕"/>
              </a:rPr>
              <a:t>f(x):</a:t>
            </a:r>
            <a:endParaRPr sz="1400">
              <a:latin typeface="맑은 고딕"/>
              <a:cs typeface="맑은 고딕"/>
            </a:endParaRPr>
          </a:p>
          <a:p>
            <a:pPr marL="136525">
              <a:lnSpc>
                <a:spcPts val="1645"/>
              </a:lnSpc>
            </a:pPr>
            <a:r>
              <a:rPr sz="1400" spc="-5" dirty="0">
                <a:latin typeface="맑은 고딕"/>
                <a:cs typeface="맑은 고딕"/>
              </a:rPr>
              <a:t>return </a:t>
            </a:r>
            <a:r>
              <a:rPr sz="1400" b="1" spc="-5" dirty="0">
                <a:solidFill>
                  <a:srgbClr val="FF0000"/>
                </a:solidFill>
                <a:latin typeface="맑은 고딕"/>
                <a:cs typeface="맑은 고딕"/>
              </a:rPr>
              <a:t>a</a:t>
            </a:r>
            <a:r>
              <a:rPr sz="1400" spc="-5" dirty="0">
                <a:latin typeface="맑은 고딕"/>
                <a:cs typeface="맑은 고딕"/>
              </a:rPr>
              <a:t>*x^3 </a:t>
            </a:r>
            <a:r>
              <a:rPr sz="1400" dirty="0">
                <a:latin typeface="맑은 고딕"/>
                <a:cs typeface="맑은 고딕"/>
              </a:rPr>
              <a:t>+ </a:t>
            </a:r>
            <a:r>
              <a:rPr sz="1400" b="1" spc="-5" dirty="0">
                <a:solidFill>
                  <a:srgbClr val="FF0000"/>
                </a:solidFill>
                <a:latin typeface="맑은 고딕"/>
                <a:cs typeface="맑은 고딕"/>
              </a:rPr>
              <a:t>b</a:t>
            </a:r>
            <a:r>
              <a:rPr sz="1400" spc="-5" dirty="0">
                <a:latin typeface="맑은 고딕"/>
                <a:cs typeface="맑은 고딕"/>
              </a:rPr>
              <a:t>*x^2 </a:t>
            </a:r>
            <a:r>
              <a:rPr sz="1400" dirty="0">
                <a:latin typeface="맑은 고딕"/>
                <a:cs typeface="맑은 고딕"/>
              </a:rPr>
              <a:t>+</a:t>
            </a:r>
            <a:r>
              <a:rPr sz="1400" spc="-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4*</a:t>
            </a:r>
            <a:r>
              <a:rPr sz="1400" b="1" dirty="0">
                <a:solidFill>
                  <a:srgbClr val="FF0000"/>
                </a:solidFill>
                <a:latin typeface="맑은 고딕"/>
                <a:cs typeface="맑은 고딕"/>
              </a:rPr>
              <a:t>c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84DED76E-BE77-9097-9A07-AE42F52F62E7}"/>
              </a:ext>
            </a:extLst>
          </p:cNvPr>
          <p:cNvSpPr txBox="1"/>
          <p:nvPr/>
        </p:nvSpPr>
        <p:spPr>
          <a:xfrm>
            <a:off x="7086508" y="2779577"/>
            <a:ext cx="5499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맑은 고딕"/>
                <a:cs typeface="맑은 고딕"/>
              </a:rPr>
              <a:t>x1</a:t>
            </a:r>
            <a:r>
              <a:rPr sz="2000" spc="-9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=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A09FD621-8A34-1228-74E9-8340DBF51430}"/>
              </a:ext>
            </a:extLst>
          </p:cNvPr>
          <p:cNvSpPr txBox="1"/>
          <p:nvPr/>
        </p:nvSpPr>
        <p:spPr>
          <a:xfrm>
            <a:off x="9083897" y="5331768"/>
            <a:ext cx="1689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맑은 고딕"/>
                <a:cs typeface="맑은 고딕"/>
              </a:rPr>
              <a:t>y1 =</a:t>
            </a:r>
            <a:r>
              <a:rPr sz="2400" spc="-7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송아지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ED2F6300-ACDF-0C32-D43A-093E9D1E5EA0}"/>
              </a:ext>
            </a:extLst>
          </p:cNvPr>
          <p:cNvSpPr/>
          <p:nvPr/>
        </p:nvSpPr>
        <p:spPr>
          <a:xfrm>
            <a:off x="7666086" y="2570716"/>
            <a:ext cx="713903" cy="713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C1330810-4058-8D47-B590-B2B778F622D0}"/>
              </a:ext>
            </a:extLst>
          </p:cNvPr>
          <p:cNvSpPr txBox="1"/>
          <p:nvPr/>
        </p:nvSpPr>
        <p:spPr>
          <a:xfrm>
            <a:off x="7496653" y="5085388"/>
            <a:ext cx="2921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latin typeface="맑은 고딕"/>
                <a:cs typeface="맑은 고딕"/>
              </a:rPr>
              <a:t>털색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4FD53AEC-0B2E-52C3-3642-DA57F4C40676}"/>
              </a:ext>
            </a:extLst>
          </p:cNvPr>
          <p:cNvSpPr/>
          <p:nvPr/>
        </p:nvSpPr>
        <p:spPr>
          <a:xfrm>
            <a:off x="7651310" y="4405242"/>
            <a:ext cx="466725" cy="659765"/>
          </a:xfrm>
          <a:custGeom>
            <a:avLst/>
            <a:gdLst/>
            <a:ahLst/>
            <a:cxnLst/>
            <a:rect l="l" t="t" r="r" b="b"/>
            <a:pathLst>
              <a:path w="466725" h="659764">
                <a:moveTo>
                  <a:pt x="12785" y="575207"/>
                </a:moveTo>
                <a:lnTo>
                  <a:pt x="0" y="659436"/>
                </a:lnTo>
                <a:lnTo>
                  <a:pt x="75054" y="619126"/>
                </a:lnTo>
                <a:lnTo>
                  <a:pt x="61229" y="609375"/>
                </a:lnTo>
                <a:lnTo>
                  <a:pt x="39194" y="609375"/>
                </a:lnTo>
                <a:lnTo>
                  <a:pt x="34005" y="605715"/>
                </a:lnTo>
                <a:lnTo>
                  <a:pt x="41325" y="595336"/>
                </a:lnTo>
                <a:lnTo>
                  <a:pt x="12785" y="575207"/>
                </a:lnTo>
                <a:close/>
              </a:path>
              <a:path w="466725" h="659764">
                <a:moveTo>
                  <a:pt x="41325" y="595336"/>
                </a:moveTo>
                <a:lnTo>
                  <a:pt x="34005" y="605715"/>
                </a:lnTo>
                <a:lnTo>
                  <a:pt x="39194" y="609375"/>
                </a:lnTo>
                <a:lnTo>
                  <a:pt x="46514" y="598996"/>
                </a:lnTo>
                <a:lnTo>
                  <a:pt x="41325" y="595336"/>
                </a:lnTo>
                <a:close/>
              </a:path>
              <a:path w="466725" h="659764">
                <a:moveTo>
                  <a:pt x="46514" y="598996"/>
                </a:moveTo>
                <a:lnTo>
                  <a:pt x="39194" y="609375"/>
                </a:lnTo>
                <a:lnTo>
                  <a:pt x="61229" y="609375"/>
                </a:lnTo>
                <a:lnTo>
                  <a:pt x="46514" y="598996"/>
                </a:lnTo>
                <a:close/>
              </a:path>
              <a:path w="466725" h="659764">
                <a:moveTo>
                  <a:pt x="461224" y="0"/>
                </a:moveTo>
                <a:lnTo>
                  <a:pt x="41325" y="595336"/>
                </a:lnTo>
                <a:lnTo>
                  <a:pt x="46514" y="598996"/>
                </a:lnTo>
                <a:lnTo>
                  <a:pt x="466413" y="3660"/>
                </a:lnTo>
                <a:lnTo>
                  <a:pt x="461224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5A979F3B-2412-1428-A167-751FDC8C5ADE}"/>
              </a:ext>
            </a:extLst>
          </p:cNvPr>
          <p:cNvSpPr/>
          <p:nvPr/>
        </p:nvSpPr>
        <p:spPr>
          <a:xfrm>
            <a:off x="8550622" y="4404434"/>
            <a:ext cx="254000" cy="660400"/>
          </a:xfrm>
          <a:custGeom>
            <a:avLst/>
            <a:gdLst/>
            <a:ahLst/>
            <a:cxnLst/>
            <a:rect l="l" t="t" r="r" b="b"/>
            <a:pathLst>
              <a:path w="254000" h="660400">
                <a:moveTo>
                  <a:pt x="0" y="575593"/>
                </a:moveTo>
                <a:lnTo>
                  <a:pt x="9587" y="660246"/>
                </a:lnTo>
                <a:lnTo>
                  <a:pt x="71556" y="601784"/>
                </a:lnTo>
                <a:lnTo>
                  <a:pt x="71341" y="601705"/>
                </a:lnTo>
                <a:lnTo>
                  <a:pt x="34394" y="601705"/>
                </a:lnTo>
                <a:lnTo>
                  <a:pt x="28431" y="599523"/>
                </a:lnTo>
                <a:lnTo>
                  <a:pt x="32796" y="587597"/>
                </a:lnTo>
                <a:lnTo>
                  <a:pt x="0" y="575593"/>
                </a:lnTo>
                <a:close/>
              </a:path>
              <a:path w="254000" h="660400">
                <a:moveTo>
                  <a:pt x="32796" y="587597"/>
                </a:moveTo>
                <a:lnTo>
                  <a:pt x="28431" y="599523"/>
                </a:lnTo>
                <a:lnTo>
                  <a:pt x="34394" y="601705"/>
                </a:lnTo>
                <a:lnTo>
                  <a:pt x="38759" y="589779"/>
                </a:lnTo>
                <a:lnTo>
                  <a:pt x="32796" y="587597"/>
                </a:lnTo>
                <a:close/>
              </a:path>
              <a:path w="254000" h="660400">
                <a:moveTo>
                  <a:pt x="38759" y="589779"/>
                </a:moveTo>
                <a:lnTo>
                  <a:pt x="34394" y="601705"/>
                </a:lnTo>
                <a:lnTo>
                  <a:pt x="71341" y="601705"/>
                </a:lnTo>
                <a:lnTo>
                  <a:pt x="38759" y="589779"/>
                </a:lnTo>
                <a:close/>
              </a:path>
              <a:path w="254000" h="660400">
                <a:moveTo>
                  <a:pt x="247864" y="0"/>
                </a:moveTo>
                <a:lnTo>
                  <a:pt x="32796" y="587597"/>
                </a:lnTo>
                <a:lnTo>
                  <a:pt x="38759" y="589779"/>
                </a:lnTo>
                <a:lnTo>
                  <a:pt x="253828" y="2181"/>
                </a:lnTo>
                <a:lnTo>
                  <a:pt x="247864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DD50C9E0-A6E7-4F62-55D5-DE431DBF5086}"/>
              </a:ext>
            </a:extLst>
          </p:cNvPr>
          <p:cNvSpPr txBox="1"/>
          <p:nvPr/>
        </p:nvSpPr>
        <p:spPr>
          <a:xfrm>
            <a:off x="8294020" y="5073197"/>
            <a:ext cx="5588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latin typeface="맑은 고딕"/>
                <a:cs typeface="맑은 고딕"/>
              </a:rPr>
              <a:t>머리모양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4F103162-533E-8DAA-1C7A-4EBC6DECAD9B}"/>
              </a:ext>
            </a:extLst>
          </p:cNvPr>
          <p:cNvSpPr/>
          <p:nvPr/>
        </p:nvSpPr>
        <p:spPr>
          <a:xfrm>
            <a:off x="9838714" y="4402577"/>
            <a:ext cx="829944" cy="342265"/>
          </a:xfrm>
          <a:custGeom>
            <a:avLst/>
            <a:gdLst/>
            <a:ahLst/>
            <a:cxnLst/>
            <a:rect l="l" t="t" r="r" b="b"/>
            <a:pathLst>
              <a:path w="829945" h="342264">
                <a:moveTo>
                  <a:pt x="757941" y="309246"/>
                </a:moveTo>
                <a:lnTo>
                  <a:pt x="744964" y="341670"/>
                </a:lnTo>
                <a:lnTo>
                  <a:pt x="829866" y="334611"/>
                </a:lnTo>
                <a:lnTo>
                  <a:pt x="811521" y="313965"/>
                </a:lnTo>
                <a:lnTo>
                  <a:pt x="769733" y="313965"/>
                </a:lnTo>
                <a:lnTo>
                  <a:pt x="757941" y="309246"/>
                </a:lnTo>
                <a:close/>
              </a:path>
              <a:path w="829945" h="342264">
                <a:moveTo>
                  <a:pt x="760301" y="303350"/>
                </a:moveTo>
                <a:lnTo>
                  <a:pt x="757941" y="309246"/>
                </a:lnTo>
                <a:lnTo>
                  <a:pt x="769733" y="313965"/>
                </a:lnTo>
                <a:lnTo>
                  <a:pt x="772092" y="308070"/>
                </a:lnTo>
                <a:lnTo>
                  <a:pt x="760301" y="303350"/>
                </a:lnTo>
                <a:close/>
              </a:path>
              <a:path w="829945" h="342264">
                <a:moveTo>
                  <a:pt x="773278" y="270926"/>
                </a:moveTo>
                <a:lnTo>
                  <a:pt x="760301" y="303350"/>
                </a:lnTo>
                <a:lnTo>
                  <a:pt x="772092" y="308070"/>
                </a:lnTo>
                <a:lnTo>
                  <a:pt x="769733" y="313965"/>
                </a:lnTo>
                <a:lnTo>
                  <a:pt x="811521" y="313965"/>
                </a:lnTo>
                <a:lnTo>
                  <a:pt x="773278" y="270926"/>
                </a:lnTo>
                <a:close/>
              </a:path>
              <a:path w="829945" h="342264">
                <a:moveTo>
                  <a:pt x="2359" y="0"/>
                </a:moveTo>
                <a:lnTo>
                  <a:pt x="0" y="5895"/>
                </a:lnTo>
                <a:lnTo>
                  <a:pt x="757941" y="309246"/>
                </a:lnTo>
                <a:lnTo>
                  <a:pt x="760301" y="303350"/>
                </a:lnTo>
                <a:lnTo>
                  <a:pt x="2359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7068A446-2D03-8E4A-3242-9FC0524DB31F}"/>
              </a:ext>
            </a:extLst>
          </p:cNvPr>
          <p:cNvSpPr txBox="1"/>
          <p:nvPr/>
        </p:nvSpPr>
        <p:spPr>
          <a:xfrm>
            <a:off x="10402390" y="4747061"/>
            <a:ext cx="4254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latin typeface="맑은 고딕"/>
                <a:cs typeface="맑은 고딕"/>
              </a:rPr>
              <a:t>눈크기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6572CFB9-AF6E-6231-F36A-A0E83AEF5DF1}"/>
              </a:ext>
            </a:extLst>
          </p:cNvPr>
          <p:cNvSpPr txBox="1"/>
          <p:nvPr/>
        </p:nvSpPr>
        <p:spPr>
          <a:xfrm>
            <a:off x="803717" y="3025449"/>
            <a:ext cx="5656580" cy="224869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58445" indent="-245745">
              <a:lnSpc>
                <a:spcPct val="100000"/>
              </a:lnSpc>
              <a:spcBef>
                <a:spcPts val="195"/>
              </a:spcBef>
              <a:buFont typeface=""/>
              <a:buAutoNum type="arabicParenR"/>
              <a:tabLst>
                <a:tab pos="259079" algn="l"/>
              </a:tabLst>
            </a:pPr>
            <a:r>
              <a:rPr sz="1600" spc="-5" dirty="0">
                <a:latin typeface="나눔고딕"/>
                <a:cs typeface="나눔고딕"/>
              </a:rPr>
              <a:t>입력으로 </a:t>
            </a:r>
            <a:r>
              <a:rPr sz="1600" dirty="0">
                <a:latin typeface="맑은 고딕"/>
                <a:cs typeface="맑은 고딕"/>
              </a:rPr>
              <a:t>x1</a:t>
            </a:r>
            <a:r>
              <a:rPr sz="1600" dirty="0">
                <a:latin typeface="나눔고딕"/>
                <a:cs typeface="나눔고딕"/>
              </a:rPr>
              <a:t>을</a:t>
            </a:r>
            <a:r>
              <a:rPr sz="1600" spc="215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받았다</a:t>
            </a:r>
            <a:endParaRPr sz="1600" dirty="0">
              <a:latin typeface="나눔고딕"/>
              <a:cs typeface="나눔고딕"/>
            </a:endParaRPr>
          </a:p>
          <a:p>
            <a:pPr marL="258445" indent="-245745">
              <a:lnSpc>
                <a:spcPts val="1910"/>
              </a:lnSpc>
              <a:spcBef>
                <a:spcPts val="95"/>
              </a:spcBef>
              <a:buFont typeface=""/>
              <a:buAutoNum type="arabicParenR"/>
              <a:tabLst>
                <a:tab pos="259079" algn="l"/>
              </a:tabLst>
            </a:pPr>
            <a:r>
              <a:rPr sz="1600" spc="-5" dirty="0">
                <a:latin typeface="나눔고딕"/>
                <a:cs typeface="나눔고딕"/>
              </a:rPr>
              <a:t>최초 </a:t>
            </a:r>
            <a:r>
              <a:rPr sz="1600" spc="-5" dirty="0">
                <a:latin typeface="맑은 고딕"/>
                <a:cs typeface="맑은 고딕"/>
              </a:rPr>
              <a:t>f(x)</a:t>
            </a:r>
            <a:r>
              <a:rPr sz="1600" spc="-5" dirty="0">
                <a:latin typeface="나눔고딕"/>
                <a:cs typeface="나눔고딕"/>
              </a:rPr>
              <a:t>를 </a:t>
            </a:r>
            <a:r>
              <a:rPr sz="1600" dirty="0">
                <a:latin typeface="맑은 고딕"/>
                <a:cs typeface="맑은 고딕"/>
              </a:rPr>
              <a:t>a=2, b=3, c=9</a:t>
            </a:r>
            <a:r>
              <a:rPr sz="1600" dirty="0">
                <a:latin typeface="나눔고딕"/>
                <a:cs typeface="나눔고딕"/>
              </a:rPr>
              <a:t>로 </a:t>
            </a:r>
            <a:r>
              <a:rPr sz="1600" spc="-5" dirty="0">
                <a:latin typeface="나눔고딕"/>
                <a:cs typeface="나눔고딕"/>
              </a:rPr>
              <a:t>그냥</a:t>
            </a:r>
            <a:r>
              <a:rPr sz="1600" spc="425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찍었다</a:t>
            </a:r>
            <a:r>
              <a:rPr sz="1600" spc="-5" dirty="0">
                <a:latin typeface="맑은 고딕"/>
                <a:cs typeface="맑은 고딕"/>
              </a:rPr>
              <a:t>.</a:t>
            </a:r>
            <a:endParaRPr sz="1600" dirty="0">
              <a:latin typeface="맑은 고딕"/>
              <a:cs typeface="맑은 고딕"/>
            </a:endParaRPr>
          </a:p>
          <a:p>
            <a:pPr marL="258445" indent="-245745">
              <a:lnSpc>
                <a:spcPts val="1895"/>
              </a:lnSpc>
              <a:buFont typeface=""/>
              <a:buAutoNum type="arabicParenR"/>
              <a:tabLst>
                <a:tab pos="259079" algn="l"/>
              </a:tabLst>
            </a:pPr>
            <a:r>
              <a:rPr sz="1600" spc="-5" dirty="0">
                <a:latin typeface="나눔고딕"/>
                <a:cs typeface="나눔고딕"/>
              </a:rPr>
              <a:t>송아지와 가까운 </a:t>
            </a:r>
            <a:r>
              <a:rPr sz="1600" spc="-10" dirty="0">
                <a:latin typeface="맑은 고딕"/>
                <a:cs typeface="맑은 고딕"/>
              </a:rPr>
              <a:t>return</a:t>
            </a:r>
            <a:r>
              <a:rPr sz="1600" spc="-10" dirty="0">
                <a:latin typeface="나눔고딕"/>
                <a:cs typeface="나눔고딕"/>
              </a:rPr>
              <a:t>이</a:t>
            </a:r>
            <a:r>
              <a:rPr sz="1600" spc="325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나왔다</a:t>
            </a:r>
            <a:endParaRPr sz="1600" dirty="0">
              <a:latin typeface="나눔고딕"/>
              <a:cs typeface="나눔고딕"/>
            </a:endParaRPr>
          </a:p>
          <a:p>
            <a:pPr marL="258445" indent="-245745">
              <a:lnSpc>
                <a:spcPts val="1895"/>
              </a:lnSpc>
              <a:buFont typeface=""/>
              <a:buAutoNum type="arabicParenR"/>
              <a:tabLst>
                <a:tab pos="259079" algn="l"/>
              </a:tabLst>
            </a:pPr>
            <a:r>
              <a:rPr sz="1600" spc="-5" dirty="0">
                <a:latin typeface="나눔고딕"/>
                <a:cs typeface="나눔고딕"/>
              </a:rPr>
              <a:t>틀렸다</a:t>
            </a:r>
            <a:r>
              <a:rPr sz="1600" spc="-5" dirty="0">
                <a:latin typeface="맑은 고딕"/>
                <a:cs typeface="맑은 고딕"/>
              </a:rPr>
              <a:t>.. </a:t>
            </a:r>
            <a:r>
              <a:rPr sz="1600" spc="-5" dirty="0">
                <a:latin typeface="나눔고딕"/>
                <a:cs typeface="나눔고딕"/>
              </a:rPr>
              <a:t>혼났다</a:t>
            </a:r>
            <a:r>
              <a:rPr sz="1600" spc="-5" dirty="0">
                <a:latin typeface="맑은 고딕"/>
                <a:cs typeface="맑은 고딕"/>
              </a:rPr>
              <a:t>. </a:t>
            </a:r>
            <a:r>
              <a:rPr sz="1600" spc="-5" dirty="0">
                <a:latin typeface="나눔고딕"/>
                <a:cs typeface="나눔고딕"/>
              </a:rPr>
              <a:t>정답이 고양이라고</a:t>
            </a:r>
            <a:r>
              <a:rPr sz="1600" spc="215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한다</a:t>
            </a:r>
            <a:r>
              <a:rPr sz="1600" spc="-5" dirty="0">
                <a:latin typeface="맑은 고딕"/>
                <a:cs typeface="맑은 고딕"/>
              </a:rPr>
              <a:t>.</a:t>
            </a:r>
            <a:endParaRPr sz="1600" dirty="0">
              <a:latin typeface="맑은 고딕"/>
              <a:cs typeface="맑은 고딕"/>
            </a:endParaRPr>
          </a:p>
          <a:p>
            <a:pPr marL="258445" indent="-245745">
              <a:lnSpc>
                <a:spcPts val="1895"/>
              </a:lnSpc>
              <a:buFont typeface=""/>
              <a:buAutoNum type="arabicParenR"/>
              <a:tabLst>
                <a:tab pos="259079" algn="l"/>
              </a:tabLst>
            </a:pPr>
            <a:r>
              <a:rPr sz="1600" spc="-5" dirty="0">
                <a:latin typeface="나눔고딕"/>
                <a:cs typeface="나눔고딕"/>
              </a:rPr>
              <a:t>정답과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비교해보니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a=</a:t>
            </a:r>
            <a:r>
              <a:rPr sz="1600" spc="-5" dirty="0">
                <a:latin typeface="나눔고딕"/>
                <a:cs typeface="나눔고딕"/>
              </a:rPr>
              <a:t>털색이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좀더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gray</a:t>
            </a:r>
            <a:r>
              <a:rPr sz="1600" spc="-5" dirty="0">
                <a:latin typeface="나눔고딕"/>
                <a:cs typeface="나눔고딕"/>
              </a:rPr>
              <a:t>일때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고양이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라고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한다</a:t>
            </a:r>
            <a:r>
              <a:rPr sz="1600" spc="-5" dirty="0">
                <a:latin typeface="맑은 고딕"/>
                <a:cs typeface="맑은 고딕"/>
              </a:rPr>
              <a:t>.</a:t>
            </a:r>
            <a:endParaRPr sz="1600" dirty="0">
              <a:latin typeface="맑은 고딕"/>
              <a:cs typeface="맑은 고딕"/>
            </a:endParaRPr>
          </a:p>
          <a:p>
            <a:pPr marL="258445" indent="-245745">
              <a:lnSpc>
                <a:spcPts val="1910"/>
              </a:lnSpc>
              <a:buAutoNum type="arabicParenR"/>
              <a:tabLst>
                <a:tab pos="259079" algn="l"/>
              </a:tabLst>
            </a:pPr>
            <a:r>
              <a:rPr sz="1600" spc="-5" dirty="0">
                <a:latin typeface="맑은 고딕"/>
                <a:cs typeface="맑은 고딕"/>
              </a:rPr>
              <a:t>a,b,c</a:t>
            </a:r>
            <a:r>
              <a:rPr sz="1600" spc="-5" dirty="0">
                <a:latin typeface="나눔고딕"/>
                <a:cs typeface="나눔고딕"/>
              </a:rPr>
              <a:t>값을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x1</a:t>
            </a:r>
            <a:r>
              <a:rPr sz="1600" dirty="0">
                <a:latin typeface="나눔고딕"/>
                <a:cs typeface="나눔고딕"/>
              </a:rPr>
              <a:t>과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비슷한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사진이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들어오면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고양이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값이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spc="-5" dirty="0">
                <a:latin typeface="나눔고딕"/>
                <a:cs typeface="나눔고딕"/>
              </a:rPr>
              <a:t>나올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dirty="0">
                <a:latin typeface="나눔고딕"/>
                <a:cs typeface="나눔고딕"/>
              </a:rPr>
              <a:t>수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나눔고딕"/>
                <a:cs typeface="나눔고딕"/>
              </a:rPr>
              <a:t>있도록</a:t>
            </a:r>
            <a:r>
              <a:rPr sz="1600" spc="100" dirty="0">
                <a:latin typeface="나눔고딕"/>
                <a:cs typeface="나눔고딕"/>
              </a:rPr>
              <a:t> </a:t>
            </a:r>
            <a:r>
              <a:rPr sz="1600" b="1" spc="0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조정</a:t>
            </a:r>
            <a:r>
              <a:rPr sz="1600" spc="0" dirty="0">
                <a:latin typeface="나눔고딕"/>
                <a:cs typeface="나눔고딕"/>
              </a:rPr>
              <a:t>해본다</a:t>
            </a:r>
            <a:endParaRPr sz="1600" dirty="0">
              <a:latin typeface="나눔고딕"/>
              <a:cs typeface="나눔고딕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3391AA54-DAAB-2DEF-83D7-7A19A0DC22DE}"/>
              </a:ext>
            </a:extLst>
          </p:cNvPr>
          <p:cNvSpPr txBox="1"/>
          <p:nvPr/>
        </p:nvSpPr>
        <p:spPr>
          <a:xfrm>
            <a:off x="1965393" y="5593897"/>
            <a:ext cx="2411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나눔고딕"/>
                <a:cs typeface="나눔고딕"/>
              </a:rPr>
              <a:t>앞으로 우리가 배울</a:t>
            </a:r>
            <a:r>
              <a:rPr sz="1800" spc="30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전부</a:t>
            </a:r>
            <a:endParaRPr sz="1800">
              <a:latin typeface="나눔고딕"/>
              <a:cs typeface="나눔고딕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EED1FCCE-F836-C9F5-76A4-54C59CEA13AB}"/>
              </a:ext>
            </a:extLst>
          </p:cNvPr>
          <p:cNvSpPr/>
          <p:nvPr/>
        </p:nvSpPr>
        <p:spPr>
          <a:xfrm>
            <a:off x="3075264" y="4853665"/>
            <a:ext cx="283210" cy="675005"/>
          </a:xfrm>
          <a:custGeom>
            <a:avLst/>
            <a:gdLst/>
            <a:ahLst/>
            <a:cxnLst/>
            <a:rect l="l" t="t" r="r" b="b"/>
            <a:pathLst>
              <a:path w="283210" h="675004">
                <a:moveTo>
                  <a:pt x="0" y="533251"/>
                </a:moveTo>
                <a:lnTo>
                  <a:pt x="70757" y="533251"/>
                </a:lnTo>
                <a:lnTo>
                  <a:pt x="70757" y="0"/>
                </a:lnTo>
                <a:lnTo>
                  <a:pt x="212271" y="0"/>
                </a:lnTo>
                <a:lnTo>
                  <a:pt x="212271" y="533251"/>
                </a:lnTo>
                <a:lnTo>
                  <a:pt x="283029" y="533251"/>
                </a:lnTo>
                <a:lnTo>
                  <a:pt x="141514" y="674765"/>
                </a:lnTo>
                <a:lnTo>
                  <a:pt x="0" y="533251"/>
                </a:lnTo>
                <a:close/>
              </a:path>
            </a:pathLst>
          </a:custGeom>
          <a:ln w="127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613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en-US" altLang="ko-KR" dirty="0"/>
              <a:t>(</a:t>
            </a:r>
            <a:r>
              <a:rPr lang="ko-KR" altLang="en-US" dirty="0"/>
              <a:t>기계학습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 lnSpcReduction="10000"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1900" dirty="0" err="1">
                <a:latin typeface="맑은 고딕"/>
                <a:cs typeface="맑은 고딕"/>
              </a:rPr>
              <a:t>머신러닝은</a:t>
            </a:r>
            <a:r>
              <a:rPr lang="ko-KR" altLang="en-US" sz="1900" spc="-250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데이터에서부터</a:t>
            </a:r>
            <a:r>
              <a:rPr lang="ko-KR" altLang="en-US" sz="1900" spc="-250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학습하도록</a:t>
            </a:r>
            <a:r>
              <a:rPr lang="ko-KR" altLang="en-US" sz="1900" spc="-250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컴퓨터를</a:t>
            </a:r>
            <a:r>
              <a:rPr lang="ko-KR" altLang="en-US" sz="1900" spc="-250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프로그래밍하는</a:t>
            </a:r>
            <a:r>
              <a:rPr lang="ko-KR" altLang="en-US" sz="1900" spc="-250" dirty="0">
                <a:latin typeface="맑은 고딕"/>
                <a:cs typeface="맑은 고딕"/>
              </a:rPr>
              <a:t> </a:t>
            </a:r>
            <a:r>
              <a:rPr lang="ko-KR" altLang="en-US" sz="1900" spc="-5" dirty="0">
                <a:latin typeface="맑은 고딕"/>
                <a:cs typeface="맑은 고딕"/>
              </a:rPr>
              <a:t>과학</a:t>
            </a:r>
            <a:r>
              <a:rPr lang="en-US" altLang="ko-KR" sz="1900" spc="-5" dirty="0">
                <a:latin typeface="Calibri"/>
                <a:cs typeface="Calibri"/>
              </a:rPr>
              <a:t>(</a:t>
            </a:r>
            <a:r>
              <a:rPr lang="ko-KR" altLang="en-US" sz="1900" spc="-5" dirty="0">
                <a:latin typeface="맑은 고딕"/>
                <a:cs typeface="맑은 고딕"/>
              </a:rPr>
              <a:t>또는</a:t>
            </a:r>
            <a:r>
              <a:rPr lang="ko-KR" altLang="en-US" sz="1900" spc="-250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예술</a:t>
            </a:r>
            <a:r>
              <a:rPr lang="en-US" altLang="ko-KR" sz="1900" dirty="0">
                <a:latin typeface="Calibri"/>
                <a:cs typeface="Calibri"/>
              </a:rPr>
              <a:t>)</a:t>
            </a:r>
          </a:p>
          <a:p>
            <a:pPr marL="1155700" lvl="1" indent="-228600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500" spc="-5" dirty="0">
                <a:latin typeface="Calibri"/>
                <a:cs typeface="Calibri"/>
              </a:rPr>
              <a:t>“</a:t>
            </a:r>
            <a:r>
              <a:rPr lang="ko-KR" altLang="en-US" sz="1500" spc="-5" dirty="0" err="1">
                <a:latin typeface="맑은 고딕"/>
                <a:cs typeface="맑은 고딕"/>
              </a:rPr>
              <a:t>머신러닝은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명시적인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프로그래밍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없이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컴퓨터가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학습하는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능력을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갖추게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하는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연구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분야</a:t>
            </a:r>
            <a:r>
              <a:rPr lang="ko-KR" altLang="en-US" sz="1500" dirty="0">
                <a:latin typeface="Calibri"/>
                <a:cs typeface="Calibri"/>
              </a:rPr>
              <a:t>”</a:t>
            </a:r>
          </a:p>
          <a:p>
            <a:pPr marL="1155700">
              <a:lnSpc>
                <a:spcPct val="100000"/>
              </a:lnSpc>
              <a:spcBef>
                <a:spcPts val="890"/>
              </a:spcBef>
            </a:pPr>
            <a:r>
              <a:rPr lang="en-US" altLang="ko-KR" sz="1500" dirty="0">
                <a:latin typeface="Calibri"/>
                <a:cs typeface="Calibri"/>
              </a:rPr>
              <a:t>-</a:t>
            </a:r>
            <a:r>
              <a:rPr lang="ko-KR" altLang="en-US" sz="1500" dirty="0">
                <a:latin typeface="맑은 고딕"/>
                <a:cs typeface="맑은 고딕"/>
              </a:rPr>
              <a:t>아서 </a:t>
            </a:r>
            <a:r>
              <a:rPr lang="ko-KR" altLang="en-US" sz="1500" spc="-5" dirty="0" err="1">
                <a:latin typeface="맑은 고딕"/>
                <a:cs typeface="맑은 고딕"/>
              </a:rPr>
              <a:t>새뮤얼</a:t>
            </a:r>
            <a:r>
              <a:rPr lang="en-US" altLang="ko-KR" sz="1500" spc="-5" dirty="0">
                <a:latin typeface="Calibri"/>
                <a:cs typeface="Calibri"/>
              </a:rPr>
              <a:t>(Arthur Samuel),</a:t>
            </a:r>
            <a:r>
              <a:rPr lang="ko-KR" altLang="en-US" sz="1500" spc="-200" dirty="0">
                <a:latin typeface="Calibri"/>
                <a:cs typeface="Calibri"/>
              </a:rPr>
              <a:t> </a:t>
            </a:r>
            <a:r>
              <a:rPr lang="en-US" altLang="ko-KR" sz="1500" dirty="0">
                <a:latin typeface="Calibri"/>
                <a:cs typeface="Calibri"/>
              </a:rPr>
              <a:t>1959</a:t>
            </a:r>
          </a:p>
          <a:p>
            <a:pPr marL="1155700" marR="12700" lvl="1" indent="-228600">
              <a:lnSpc>
                <a:spcPct val="1507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500" spc="-5" dirty="0">
                <a:latin typeface="Calibri"/>
                <a:cs typeface="Calibri"/>
              </a:rPr>
              <a:t>“</a:t>
            </a:r>
            <a:r>
              <a:rPr lang="ko-KR" altLang="en-US" sz="1500" spc="-5" dirty="0">
                <a:latin typeface="맑은 고딕"/>
                <a:cs typeface="맑은 고딕"/>
              </a:rPr>
              <a:t>어떤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작업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en-US" altLang="ko-KR" sz="1500" spc="-5" dirty="0">
                <a:latin typeface="Calibri"/>
                <a:cs typeface="Calibri"/>
              </a:rPr>
              <a:t>T</a:t>
            </a:r>
            <a:r>
              <a:rPr lang="ko-KR" altLang="en-US" sz="1500" spc="-5" dirty="0">
                <a:latin typeface="맑은 고딕"/>
                <a:cs typeface="맑은 고딕"/>
              </a:rPr>
              <a:t>에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대한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컴퓨터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프로그램의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성능을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en-US" altLang="ko-KR" sz="1500" dirty="0">
                <a:latin typeface="Calibri"/>
                <a:cs typeface="Calibri"/>
              </a:rPr>
              <a:t>P</a:t>
            </a:r>
            <a:r>
              <a:rPr lang="ko-KR" altLang="en-US" sz="1500" dirty="0">
                <a:latin typeface="맑은 고딕"/>
                <a:cs typeface="맑은 고딕"/>
              </a:rPr>
              <a:t>로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측정했을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때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경험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en-US" altLang="ko-KR" sz="1500" dirty="0">
                <a:latin typeface="Calibri"/>
                <a:cs typeface="Calibri"/>
              </a:rPr>
              <a:t>E</a:t>
            </a:r>
            <a:r>
              <a:rPr lang="ko-KR" altLang="en-US" sz="1500" dirty="0">
                <a:latin typeface="맑은 고딕"/>
                <a:cs typeface="맑은 고딕"/>
              </a:rPr>
              <a:t>로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인해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성능이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향상됐다면</a:t>
            </a:r>
            <a:r>
              <a:rPr lang="en-US" altLang="ko-KR" sz="1500" dirty="0">
                <a:latin typeface="Calibri"/>
                <a:cs typeface="Calibri"/>
              </a:rPr>
              <a:t>,</a:t>
            </a:r>
            <a:r>
              <a:rPr lang="ko-KR" altLang="en-US" sz="1500" spc="-10" dirty="0">
                <a:latin typeface="Calibri"/>
                <a:cs typeface="Calibri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이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컴퓨터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프로그램은  작업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en-US" altLang="ko-KR" sz="1500" spc="-5" dirty="0">
                <a:latin typeface="Calibri"/>
                <a:cs typeface="Calibri"/>
              </a:rPr>
              <a:t>T</a:t>
            </a:r>
            <a:r>
              <a:rPr lang="ko-KR" altLang="en-US" sz="1500" spc="-5" dirty="0">
                <a:latin typeface="맑은 고딕"/>
                <a:cs typeface="맑은 고딕"/>
              </a:rPr>
              <a:t>와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성능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측정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en-US" altLang="ko-KR" sz="1500" dirty="0">
                <a:latin typeface="Calibri"/>
                <a:cs typeface="Calibri"/>
              </a:rPr>
              <a:t>P</a:t>
            </a:r>
            <a:r>
              <a:rPr lang="ko-KR" altLang="en-US" sz="1500" dirty="0">
                <a:latin typeface="맑은 고딕"/>
                <a:cs typeface="맑은 고딕"/>
              </a:rPr>
              <a:t>에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대해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경험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en-US" altLang="ko-KR" sz="1500" dirty="0">
                <a:latin typeface="Calibri"/>
                <a:cs typeface="Calibri"/>
              </a:rPr>
              <a:t>E</a:t>
            </a:r>
            <a:r>
              <a:rPr lang="ko-KR" altLang="en-US" sz="1500" dirty="0">
                <a:latin typeface="맑은 고딕"/>
                <a:cs typeface="맑은 고딕"/>
              </a:rPr>
              <a:t>로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학습한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것</a:t>
            </a:r>
            <a:r>
              <a:rPr lang="ko-KR" altLang="en-US" sz="1500" dirty="0">
                <a:latin typeface="Calibri"/>
                <a:cs typeface="Calibri"/>
              </a:rPr>
              <a:t>”</a:t>
            </a:r>
          </a:p>
          <a:p>
            <a:pPr marL="1155700">
              <a:lnSpc>
                <a:spcPct val="100000"/>
              </a:lnSpc>
              <a:spcBef>
                <a:spcPts val="885"/>
              </a:spcBef>
            </a:pPr>
            <a:r>
              <a:rPr lang="en-US" altLang="ko-KR" sz="1500" dirty="0">
                <a:latin typeface="Calibri"/>
                <a:cs typeface="Calibri"/>
              </a:rPr>
              <a:t>-</a:t>
            </a:r>
            <a:r>
              <a:rPr lang="ko-KR" altLang="en-US" sz="1500" dirty="0">
                <a:latin typeface="맑은 고딕"/>
                <a:cs typeface="맑은 고딕"/>
              </a:rPr>
              <a:t>톰 </a:t>
            </a:r>
            <a:r>
              <a:rPr lang="ko-KR" altLang="en-US" sz="1500" spc="-25" dirty="0">
                <a:latin typeface="맑은 고딕"/>
                <a:cs typeface="맑은 고딕"/>
              </a:rPr>
              <a:t>미첼</a:t>
            </a:r>
            <a:r>
              <a:rPr lang="en-US" altLang="ko-KR" sz="1500" spc="-25" dirty="0">
                <a:latin typeface="Calibri"/>
                <a:cs typeface="Calibri"/>
              </a:rPr>
              <a:t>(Tom </a:t>
            </a:r>
            <a:r>
              <a:rPr lang="en-US" altLang="ko-KR" sz="1500" spc="-5" dirty="0">
                <a:latin typeface="Calibri"/>
                <a:cs typeface="Calibri"/>
              </a:rPr>
              <a:t>Mitchell),</a:t>
            </a:r>
            <a:r>
              <a:rPr lang="ko-KR" altLang="en-US" sz="1500" spc="-175" dirty="0">
                <a:latin typeface="Calibri"/>
                <a:cs typeface="Calibri"/>
              </a:rPr>
              <a:t> </a:t>
            </a:r>
            <a:r>
              <a:rPr lang="en-US" altLang="ko-KR" sz="1500" dirty="0">
                <a:latin typeface="Calibri"/>
                <a:cs typeface="Calibri"/>
              </a:rPr>
              <a:t>1997</a:t>
            </a:r>
          </a:p>
          <a:p>
            <a:pPr marL="698500" marR="5080" indent="-228600">
              <a:lnSpc>
                <a:spcPct val="151800"/>
              </a:lnSpc>
              <a:spcBef>
                <a:spcPts val="4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ko-KR" altLang="en-US" sz="1700" dirty="0">
                <a:latin typeface="맑은 고딕"/>
                <a:cs typeface="맑은 고딕"/>
              </a:rPr>
              <a:t>스팸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필터는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en-US" altLang="ko-KR" sz="1700" spc="-5" dirty="0">
                <a:latin typeface="Calibri"/>
                <a:cs typeface="Calibri"/>
              </a:rPr>
              <a:t>(</a:t>
            </a:r>
            <a:r>
              <a:rPr lang="ko-KR" altLang="en-US" sz="1700" spc="-5" dirty="0">
                <a:latin typeface="맑은 고딕"/>
                <a:cs typeface="맑은 고딕"/>
              </a:rPr>
              <a:t>사용자가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스팸이라고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지정한</a:t>
            </a:r>
            <a:r>
              <a:rPr lang="en-US" altLang="ko-KR" sz="1700" dirty="0">
                <a:latin typeface="Calibri"/>
                <a:cs typeface="Calibri"/>
              </a:rPr>
              <a:t>)</a:t>
            </a:r>
            <a:r>
              <a:rPr lang="ko-KR" altLang="en-US" sz="1700" spc="-10" dirty="0">
                <a:latin typeface="Calibri"/>
                <a:cs typeface="Calibri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스팸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메일과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일반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메일의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샘플을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이용해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스팸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메일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구분법을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배울</a:t>
            </a:r>
            <a:r>
              <a:rPr lang="ko-KR" altLang="en-US" sz="1700" spc="-225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수  있는</a:t>
            </a:r>
            <a:r>
              <a:rPr lang="ko-KR" altLang="en-US" sz="1700" spc="-220" dirty="0">
                <a:latin typeface="맑은 고딕"/>
                <a:cs typeface="맑은 고딕"/>
              </a:rPr>
              <a:t> </a:t>
            </a:r>
            <a:r>
              <a:rPr lang="ko-KR" altLang="en-US" sz="1700" dirty="0" err="1">
                <a:latin typeface="맑은 고딕"/>
                <a:cs typeface="맑은 고딕"/>
              </a:rPr>
              <a:t>머신러닝</a:t>
            </a:r>
            <a:r>
              <a:rPr lang="ko-KR" altLang="en-US" sz="1700" spc="-220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프로그램의</a:t>
            </a:r>
            <a:r>
              <a:rPr lang="ko-KR" altLang="en-US" sz="1700" spc="-220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하나</a:t>
            </a:r>
          </a:p>
          <a:p>
            <a:pPr marL="698500" indent="-228600">
              <a:lnSpc>
                <a:spcPct val="100000"/>
              </a:lnSpc>
              <a:spcBef>
                <a:spcPts val="14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ko-KR" altLang="en-US" sz="1700" dirty="0">
                <a:latin typeface="맑은 고딕"/>
                <a:cs typeface="맑은 고딕"/>
              </a:rPr>
              <a:t>기본</a:t>
            </a:r>
            <a:r>
              <a:rPr lang="ko-KR" altLang="en-US" sz="1700" spc="-220" dirty="0">
                <a:latin typeface="맑은 고딕"/>
                <a:cs typeface="맑은 고딕"/>
              </a:rPr>
              <a:t> </a:t>
            </a:r>
            <a:r>
              <a:rPr lang="ko-KR" altLang="en-US" sz="1700" dirty="0">
                <a:latin typeface="맑은 고딕"/>
                <a:cs typeface="맑은 고딕"/>
              </a:rPr>
              <a:t>용어</a:t>
            </a:r>
          </a:p>
          <a:p>
            <a:pPr marL="1155700" lvl="1" indent="-2286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500" dirty="0">
                <a:latin typeface="맑은 고딕"/>
                <a:cs typeface="맑은 고딕"/>
              </a:rPr>
              <a:t>훈련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spc="-10" dirty="0">
                <a:latin typeface="맑은 고딕"/>
                <a:cs typeface="맑은 고딕"/>
              </a:rPr>
              <a:t>세트</a:t>
            </a:r>
            <a:r>
              <a:rPr lang="en-US" altLang="ko-KR" sz="1500" spc="-10" dirty="0">
                <a:latin typeface="Calibri"/>
                <a:cs typeface="Calibri"/>
              </a:rPr>
              <a:t>(training</a:t>
            </a:r>
            <a:r>
              <a:rPr lang="ko-KR" altLang="en-US" sz="1500" spc="-15" dirty="0">
                <a:latin typeface="Calibri"/>
                <a:cs typeface="Calibri"/>
              </a:rPr>
              <a:t> </a:t>
            </a:r>
            <a:r>
              <a:rPr lang="en-US" altLang="ko-KR" sz="1500" spc="-5" dirty="0">
                <a:latin typeface="Calibri"/>
                <a:cs typeface="Calibri"/>
              </a:rPr>
              <a:t>set):</a:t>
            </a:r>
            <a:r>
              <a:rPr lang="ko-KR" altLang="en-US" sz="1500" spc="-10" dirty="0">
                <a:latin typeface="Calibri"/>
                <a:cs typeface="Calibri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시스템이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학습하는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데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사용하는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샘플</a:t>
            </a:r>
          </a:p>
          <a:p>
            <a:pPr marL="1155700" lvl="1" indent="-228600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500" dirty="0">
                <a:latin typeface="맑은 고딕"/>
                <a:cs typeface="맑은 고딕"/>
              </a:rPr>
              <a:t>훈련</a:t>
            </a:r>
            <a:r>
              <a:rPr lang="ko-KR" altLang="en-US" sz="1500" spc="-190" dirty="0">
                <a:latin typeface="맑은 고딕"/>
                <a:cs typeface="맑은 고딕"/>
              </a:rPr>
              <a:t> </a:t>
            </a:r>
            <a:r>
              <a:rPr lang="ko-KR" altLang="en-US" sz="1500" spc="-10" dirty="0">
                <a:latin typeface="맑은 고딕"/>
                <a:cs typeface="맑은 고딕"/>
              </a:rPr>
              <a:t>사례</a:t>
            </a:r>
            <a:r>
              <a:rPr lang="en-US" altLang="ko-KR" sz="1500" spc="-10" dirty="0">
                <a:latin typeface="Calibri"/>
                <a:cs typeface="Calibri"/>
              </a:rPr>
              <a:t>training instance(</a:t>
            </a:r>
            <a:r>
              <a:rPr lang="ko-KR" altLang="en-US" sz="1500" spc="-10" dirty="0">
                <a:latin typeface="맑은 고딕"/>
                <a:cs typeface="맑은 고딕"/>
              </a:rPr>
              <a:t>혹은</a:t>
            </a:r>
            <a:r>
              <a:rPr lang="ko-KR" altLang="en-US" sz="1500" spc="-190" dirty="0">
                <a:latin typeface="맑은 고딕"/>
                <a:cs typeface="맑은 고딕"/>
              </a:rPr>
              <a:t> </a:t>
            </a:r>
            <a:r>
              <a:rPr lang="ko-KR" altLang="en-US" sz="1500" spc="-5" dirty="0">
                <a:latin typeface="맑은 고딕"/>
                <a:cs typeface="맑은 고딕"/>
              </a:rPr>
              <a:t>샘플</a:t>
            </a:r>
            <a:r>
              <a:rPr lang="en-US" altLang="ko-KR" sz="1500" spc="-5" dirty="0">
                <a:latin typeface="Calibri"/>
                <a:cs typeface="Calibri"/>
              </a:rPr>
              <a:t>): </a:t>
            </a:r>
            <a:r>
              <a:rPr lang="ko-KR" altLang="en-US" sz="1500" dirty="0">
                <a:latin typeface="맑은 고딕"/>
                <a:cs typeface="맑은 고딕"/>
              </a:rPr>
              <a:t>각</a:t>
            </a:r>
            <a:r>
              <a:rPr lang="ko-KR" altLang="en-US" sz="1500" spc="-190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훈련</a:t>
            </a:r>
            <a:r>
              <a:rPr lang="ko-KR" altLang="en-US" sz="1500" spc="-190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데이터</a:t>
            </a:r>
            <a:r>
              <a:rPr lang="en-US" altLang="ko-KR" sz="1500" dirty="0">
                <a:latin typeface="Calibri"/>
                <a:cs typeface="Calibri"/>
              </a:rPr>
              <a:t>,</a:t>
            </a:r>
          </a:p>
          <a:p>
            <a:pPr marL="1612900" lvl="2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300" dirty="0">
                <a:latin typeface="맑은 고딕"/>
                <a:cs typeface="맑은 고딕"/>
              </a:rPr>
              <a:t>이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경우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작업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en-US" altLang="ko-KR" sz="1300" dirty="0">
                <a:latin typeface="Calibri"/>
                <a:cs typeface="Calibri"/>
              </a:rPr>
              <a:t>T</a:t>
            </a:r>
            <a:r>
              <a:rPr lang="ko-KR" altLang="en-US" sz="1300" dirty="0">
                <a:latin typeface="맑은 고딕"/>
                <a:cs typeface="맑은 고딕"/>
              </a:rPr>
              <a:t>는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새로운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메일이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스팸인지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구분하는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것</a:t>
            </a:r>
          </a:p>
          <a:p>
            <a:pPr marL="1612900" lvl="2" indent="-228600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300" dirty="0">
                <a:latin typeface="맑은 고딕"/>
                <a:cs typeface="맑은 고딕"/>
              </a:rPr>
              <a:t>경험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en-US" altLang="ko-KR" sz="1300" dirty="0">
                <a:latin typeface="Calibri"/>
                <a:cs typeface="Calibri"/>
              </a:rPr>
              <a:t>E</a:t>
            </a:r>
            <a:r>
              <a:rPr lang="ko-KR" altLang="en-US" sz="1300" dirty="0">
                <a:latin typeface="맑은 고딕"/>
                <a:cs typeface="맑은 고딕"/>
              </a:rPr>
              <a:t>는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훈련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spc="-5" dirty="0">
                <a:latin typeface="맑은 고딕"/>
                <a:cs typeface="맑은 고딕"/>
              </a:rPr>
              <a:t>데이터</a:t>
            </a:r>
            <a:r>
              <a:rPr lang="en-US" altLang="ko-KR" sz="1300" spc="-5" dirty="0">
                <a:latin typeface="Calibri"/>
                <a:cs typeface="Calibri"/>
              </a:rPr>
              <a:t>(training</a:t>
            </a:r>
            <a:r>
              <a:rPr lang="ko-KR" altLang="en-US" sz="1300" dirty="0">
                <a:latin typeface="Calibri"/>
                <a:cs typeface="Calibri"/>
              </a:rPr>
              <a:t> </a:t>
            </a:r>
            <a:r>
              <a:rPr lang="en-US" altLang="ko-KR" sz="1300" spc="-5" dirty="0">
                <a:latin typeface="Calibri"/>
                <a:cs typeface="Calibri"/>
              </a:rPr>
              <a:t>data)</a:t>
            </a:r>
            <a:endParaRPr lang="ko-KR" altLang="en-US" sz="1300" dirty="0">
              <a:latin typeface="Calibri"/>
              <a:cs typeface="Calibri"/>
            </a:endParaRPr>
          </a:p>
          <a:p>
            <a:pPr marL="1612900" lvl="2" indent="-22860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300" dirty="0">
                <a:latin typeface="맑은 고딕"/>
                <a:cs typeface="맑은 고딕"/>
              </a:rPr>
              <a:t>성능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측정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en-US" altLang="ko-KR" sz="1300" dirty="0">
                <a:latin typeface="Calibri"/>
                <a:cs typeface="Calibri"/>
              </a:rPr>
              <a:t>P</a:t>
            </a:r>
            <a:r>
              <a:rPr lang="ko-KR" altLang="en-US" sz="1300" dirty="0">
                <a:latin typeface="맑은 고딕"/>
                <a:cs typeface="맑은 고딕"/>
              </a:rPr>
              <a:t>는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직접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정의해야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하며</a:t>
            </a:r>
            <a:r>
              <a:rPr lang="en-US" altLang="ko-KR" sz="1300" dirty="0">
                <a:latin typeface="Calibri"/>
                <a:cs typeface="Calibri"/>
              </a:rPr>
              <a:t>, </a:t>
            </a:r>
            <a:r>
              <a:rPr lang="ko-KR" altLang="en-US" sz="1300" dirty="0">
                <a:latin typeface="맑은 고딕"/>
                <a:cs typeface="맑은 고딕"/>
              </a:rPr>
              <a:t>이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성능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측정을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spc="-5" dirty="0">
                <a:latin typeface="맑은 고딕"/>
                <a:cs typeface="맑은 고딕"/>
              </a:rPr>
              <a:t>정확도</a:t>
            </a:r>
            <a:r>
              <a:rPr lang="en-US" altLang="ko-KR" sz="1300" spc="-5" dirty="0">
                <a:latin typeface="Calibri"/>
                <a:cs typeface="Calibri"/>
              </a:rPr>
              <a:t>accuracy</a:t>
            </a:r>
            <a:r>
              <a:rPr lang="ko-KR" altLang="en-US" sz="1300" spc="-5" dirty="0">
                <a:latin typeface="맑은 고딕"/>
                <a:cs typeface="맑은 고딕"/>
              </a:rPr>
              <a:t>라고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부르며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분류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작업에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자주</a:t>
            </a:r>
            <a:r>
              <a:rPr lang="ko-KR" altLang="en-US" sz="1300" spc="-16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사용됨</a:t>
            </a:r>
          </a:p>
        </p:txBody>
      </p:sp>
    </p:spTree>
    <p:extLst>
      <p:ext uri="{BB962C8B-B14F-4D97-AF65-F5344CB8AC3E}">
        <p14:creationId xmlns:p14="http://schemas.microsoft.com/office/powerpoint/2010/main" val="340665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머신러닝의</a:t>
            </a:r>
            <a:r>
              <a:rPr lang="ko-KR" altLang="en-US" dirty="0"/>
              <a:t> 탄생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전통적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프로그래밍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기법으로는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규칙이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점점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길고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 err="1">
                <a:latin typeface="맑은 고딕"/>
                <a:cs typeface="맑은 고딕"/>
              </a:rPr>
              <a:t>복잡해지므로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유지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보수하기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매우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힘듦</a:t>
            </a:r>
          </a:p>
          <a:p>
            <a:pPr marL="1155700" marR="5080" lvl="1" indent="-228600">
              <a:lnSpc>
                <a:spcPct val="146300"/>
              </a:lnSpc>
              <a:spcBef>
                <a:spcPts val="7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600" dirty="0" err="1">
                <a:latin typeface="맑은 고딕"/>
                <a:cs typeface="맑은 고딕"/>
              </a:rPr>
              <a:t>머신러닝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기법에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기반을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둔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스팸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필터는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일반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메일에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비해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스팸에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자주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나타나는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패턴을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감지하여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어떤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단어와  구절이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스팸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메일을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판단하는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데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좋은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기준인지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자동으로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학습합니다</a:t>
            </a: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lang="ko-KR" altLang="en-US" sz="18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전통적인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방식으로는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너무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복잡하거나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알려진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알고리즘이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없는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분야</a:t>
            </a:r>
            <a:r>
              <a:rPr lang="en-US" altLang="ko-KR" sz="2000" dirty="0">
                <a:latin typeface="Calibri"/>
                <a:cs typeface="Calibri"/>
              </a:rPr>
              <a:t>(</a:t>
            </a:r>
            <a:r>
              <a:rPr lang="ko-KR" altLang="en-US" sz="2000" dirty="0">
                <a:latin typeface="맑은 고딕"/>
                <a:cs typeface="맑은 고딕"/>
              </a:rPr>
              <a:t>예</a:t>
            </a:r>
            <a:r>
              <a:rPr lang="en-US" altLang="ko-KR" sz="2000" dirty="0">
                <a:latin typeface="Calibri"/>
                <a:cs typeface="Calibri"/>
              </a:rPr>
              <a:t>:</a:t>
            </a:r>
            <a:r>
              <a:rPr lang="ko-KR" altLang="en-US" sz="2000" dirty="0">
                <a:latin typeface="맑은 고딕"/>
                <a:cs typeface="맑은 고딕"/>
              </a:rPr>
              <a:t>음성인식</a:t>
            </a:r>
            <a:r>
              <a:rPr lang="en-US" altLang="ko-KR" sz="2000" dirty="0">
                <a:latin typeface="Calibri"/>
                <a:cs typeface="Calibri"/>
              </a:rPr>
              <a:t>}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AD4C500-DB13-556A-B288-07DD5D21AA9B}"/>
              </a:ext>
            </a:extLst>
          </p:cNvPr>
          <p:cNvSpPr/>
          <p:nvPr/>
        </p:nvSpPr>
        <p:spPr>
          <a:xfrm>
            <a:off x="2594112" y="2971986"/>
            <a:ext cx="7582539" cy="3581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6345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머신러닝을</a:t>
            </a:r>
            <a:r>
              <a:rPr lang="ko-KR" altLang="en-US" dirty="0"/>
              <a:t> 사용하는 이유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 err="1">
                <a:latin typeface="맑은 고딕"/>
                <a:cs typeface="맑은 고딕"/>
              </a:rPr>
              <a:t>머신러닝의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장점</a:t>
            </a:r>
          </a:p>
          <a:p>
            <a:pPr marL="1155700" marR="300355" lvl="1" indent="-228600">
              <a:lnSpc>
                <a:spcPct val="146300"/>
              </a:lnSpc>
              <a:spcBef>
                <a:spcPts val="7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600" dirty="0">
                <a:latin typeface="맑은 고딕"/>
                <a:cs typeface="맑은 고딕"/>
              </a:rPr>
              <a:t>기존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솔루션으로는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많은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수동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조정과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규칙이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필요한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문제</a:t>
            </a:r>
            <a:r>
              <a:rPr lang="en-US" altLang="ko-KR" sz="1600" dirty="0">
                <a:latin typeface="Calibri"/>
                <a:cs typeface="Calibri"/>
              </a:rPr>
              <a:t>:</a:t>
            </a:r>
            <a:r>
              <a:rPr lang="ko-KR" altLang="en-US" sz="1600" spc="-15" dirty="0">
                <a:latin typeface="Calibri"/>
                <a:cs typeface="Calibri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하나의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 err="1">
                <a:latin typeface="맑은 고딕"/>
                <a:cs typeface="맑은 고딕"/>
              </a:rPr>
              <a:t>머신러닝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모델이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코드를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간단하게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만들고  전통적인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방법보다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더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잘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수행되도록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할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수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있음</a:t>
            </a:r>
          </a:p>
          <a:p>
            <a:pPr marL="1155700" lvl="1" indent="-228600">
              <a:lnSpc>
                <a:spcPct val="100000"/>
              </a:lnSpc>
              <a:spcBef>
                <a:spcPts val="14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600" dirty="0">
                <a:latin typeface="맑은 고딕"/>
                <a:cs typeface="맑은 고딕"/>
              </a:rPr>
              <a:t>전통적인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방식으로는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해결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방법이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없는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복잡한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문제</a:t>
            </a:r>
            <a:r>
              <a:rPr lang="en-US" altLang="ko-KR" sz="1600" dirty="0">
                <a:latin typeface="Calibri"/>
                <a:cs typeface="Calibri"/>
              </a:rPr>
              <a:t>:</a:t>
            </a:r>
            <a:r>
              <a:rPr lang="ko-KR" altLang="en-US" sz="1600" spc="-15" dirty="0">
                <a:latin typeface="Calibri"/>
                <a:cs typeface="Calibri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가장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뛰어난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 err="1">
                <a:latin typeface="맑은 고딕"/>
                <a:cs typeface="맑은 고딕"/>
              </a:rPr>
              <a:t>머신러닝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기법으로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해결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방법을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찾을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수</a:t>
            </a:r>
            <a:r>
              <a:rPr lang="ko-KR" altLang="en-US" sz="1600" spc="-21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있음</a:t>
            </a:r>
          </a:p>
          <a:p>
            <a:pPr marL="1155700" lvl="1" indent="-228600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600" dirty="0">
                <a:latin typeface="맑은 고딕"/>
                <a:cs typeface="맑은 고딕"/>
              </a:rPr>
              <a:t>유동적인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환경</a:t>
            </a:r>
            <a:r>
              <a:rPr lang="en-US" altLang="ko-KR" sz="1600" dirty="0">
                <a:latin typeface="Calibri"/>
                <a:cs typeface="Calibri"/>
              </a:rPr>
              <a:t>:</a:t>
            </a:r>
            <a:r>
              <a:rPr lang="ko-KR" altLang="en-US" sz="1600" spc="-10" dirty="0">
                <a:latin typeface="Calibri"/>
                <a:cs typeface="Calibri"/>
              </a:rPr>
              <a:t> </a:t>
            </a:r>
            <a:r>
              <a:rPr lang="ko-KR" altLang="en-US" sz="1600" dirty="0" err="1">
                <a:latin typeface="맑은 고딕"/>
                <a:cs typeface="맑은 고딕"/>
              </a:rPr>
              <a:t>머신러닝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시스템은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새로운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데이터에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적응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가능</a:t>
            </a:r>
          </a:p>
          <a:p>
            <a:pPr marL="1155700" lvl="1" indent="-228600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600" dirty="0">
                <a:latin typeface="맑은 고딕"/>
                <a:cs typeface="맑은 고딕"/>
              </a:rPr>
              <a:t>복잡한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문제와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대량의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데이터에서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통찰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얻기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A6F7C4A-2F3A-FB39-7538-3A1587BE9C7A}"/>
              </a:ext>
            </a:extLst>
          </p:cNvPr>
          <p:cNvSpPr/>
          <p:nvPr/>
        </p:nvSpPr>
        <p:spPr>
          <a:xfrm>
            <a:off x="3167602" y="3590502"/>
            <a:ext cx="6493560" cy="3184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085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발전 역사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 err="1">
                <a:latin typeface="맑은 고딕"/>
                <a:cs typeface="맑은 고딕"/>
              </a:rPr>
              <a:t>머신러닝</a:t>
            </a:r>
            <a:r>
              <a:rPr lang="ko-KR" altLang="en-US" sz="2000" dirty="0">
                <a:latin typeface="맑은 고딕"/>
                <a:cs typeface="맑은 고딕"/>
              </a:rPr>
              <a:t> 발전 역사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D042511-C379-271D-D71B-C284B8912AB1}"/>
              </a:ext>
            </a:extLst>
          </p:cNvPr>
          <p:cNvSpPr/>
          <p:nvPr/>
        </p:nvSpPr>
        <p:spPr>
          <a:xfrm>
            <a:off x="1201782" y="2251939"/>
            <a:ext cx="9788433" cy="2354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0019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작동 </a:t>
            </a:r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5389961"/>
          </a:xfrm>
        </p:spPr>
        <p:txBody>
          <a:bodyPr>
            <a:normAutofit/>
          </a:bodyPr>
          <a:lstStyle/>
          <a:p>
            <a:pPr marL="368300" indent="-355600">
              <a:lnSpc>
                <a:spcPct val="100000"/>
              </a:lnSpc>
              <a:spcBef>
                <a:spcPts val="1365"/>
              </a:spcBef>
              <a:buFont typeface="Arial"/>
              <a:buChar char="●"/>
              <a:tabLst>
                <a:tab pos="367665" algn="l"/>
                <a:tab pos="368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사람은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개와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고양이를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구분하는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방법을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어떻게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배울까</a:t>
            </a:r>
            <a:r>
              <a:rPr lang="en-US" altLang="ko-KR" sz="2000" dirty="0">
                <a:latin typeface="Arial"/>
                <a:cs typeface="Arial"/>
              </a:rPr>
              <a:t>?</a:t>
            </a:r>
          </a:p>
          <a:p>
            <a:pPr marL="825500" lvl="1" indent="-349250">
              <a:lnSpc>
                <a:spcPct val="100000"/>
              </a:lnSpc>
              <a:spcBef>
                <a:spcPts val="1205"/>
              </a:spcBef>
              <a:buFont typeface="Arial"/>
              <a:buChar char="○"/>
              <a:tabLst>
                <a:tab pos="824865" algn="l"/>
                <a:tab pos="825500" algn="l"/>
              </a:tabLst>
            </a:pPr>
            <a:r>
              <a:rPr lang="ko-KR" altLang="en-US" sz="1900" dirty="0">
                <a:latin typeface="맑은 고딕"/>
                <a:cs typeface="맑은 고딕"/>
              </a:rPr>
              <a:t>경험을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통해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특징점을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b="1" dirty="0">
                <a:solidFill>
                  <a:srgbClr val="FF0000"/>
                </a:solidFill>
                <a:latin typeface="맑은 고딕"/>
                <a:cs typeface="맑은 고딕"/>
              </a:rPr>
              <a:t>분석</a:t>
            </a:r>
            <a:r>
              <a:rPr lang="ko-KR" altLang="en-US" sz="1900" dirty="0">
                <a:latin typeface="맑은 고딕"/>
                <a:cs typeface="맑은 고딕"/>
              </a:rPr>
              <a:t>하거나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혹은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b="1" spc="-5" dirty="0">
                <a:solidFill>
                  <a:srgbClr val="FF0000"/>
                </a:solidFill>
                <a:latin typeface="맑은 고딕"/>
                <a:cs typeface="맑은 고딕"/>
              </a:rPr>
              <a:t>데이터</a:t>
            </a:r>
            <a:r>
              <a:rPr lang="en-US" altLang="ko-KR" sz="1900" spc="-5" dirty="0">
                <a:latin typeface="Arial"/>
                <a:cs typeface="Arial"/>
              </a:rPr>
              <a:t>(e.g.,</a:t>
            </a:r>
            <a:r>
              <a:rPr lang="ko-KR" altLang="en-US" sz="1900" spc="-15" dirty="0">
                <a:latin typeface="Arial"/>
                <a:cs typeface="Arial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책</a:t>
            </a:r>
            <a:r>
              <a:rPr lang="en-US" altLang="ko-KR" sz="1900" dirty="0">
                <a:latin typeface="Arial"/>
                <a:cs typeface="Arial"/>
              </a:rPr>
              <a:t>)</a:t>
            </a:r>
            <a:r>
              <a:rPr lang="ko-KR" altLang="en-US" sz="1900" dirty="0">
                <a:latin typeface="맑은 고딕"/>
                <a:cs typeface="맑은 고딕"/>
              </a:rPr>
              <a:t>를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통해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지식으로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습득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95B20C8-4299-E14C-F126-083E3E6EAB22}"/>
              </a:ext>
            </a:extLst>
          </p:cNvPr>
          <p:cNvSpPr/>
          <p:nvPr/>
        </p:nvSpPr>
        <p:spPr>
          <a:xfrm>
            <a:off x="4038600" y="2307335"/>
            <a:ext cx="4507992" cy="3718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7450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작동 </a:t>
            </a:r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5389961"/>
          </a:xfrm>
        </p:spPr>
        <p:txBody>
          <a:bodyPr>
            <a:normAutofit/>
          </a:bodyPr>
          <a:lstStyle/>
          <a:p>
            <a:pPr marL="368300" indent="-355600">
              <a:lnSpc>
                <a:spcPct val="100000"/>
              </a:lnSpc>
              <a:spcBef>
                <a:spcPts val="1365"/>
              </a:spcBef>
              <a:buFont typeface="Arial"/>
              <a:buChar char="●"/>
              <a:tabLst>
                <a:tab pos="367665" algn="l"/>
                <a:tab pos="368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기계학습으로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개와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고양이를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어떻게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구분할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수</a:t>
            </a:r>
            <a:r>
              <a:rPr lang="ko-KR" altLang="en-US" sz="2000" spc="-160" dirty="0">
                <a:latin typeface="맑은 고딕"/>
                <a:cs typeface="맑은 고딕"/>
              </a:rPr>
              <a:t> </a:t>
            </a:r>
            <a:r>
              <a:rPr lang="ko-KR" altLang="en-US" sz="2000" spc="-5" dirty="0">
                <a:latin typeface="맑은 고딕"/>
                <a:cs typeface="맑은 고딕"/>
              </a:rPr>
              <a:t>있을까</a:t>
            </a:r>
            <a:r>
              <a:rPr lang="en-US" altLang="ko-KR" sz="2000" spc="-5" dirty="0">
                <a:latin typeface="Arial"/>
                <a:cs typeface="Arial"/>
              </a:rPr>
              <a:t>?</a:t>
            </a:r>
            <a:endParaRPr lang="ko-KR" altLang="en-US" sz="2000" dirty="0">
              <a:latin typeface="Arial"/>
              <a:cs typeface="Arial"/>
            </a:endParaRPr>
          </a:p>
          <a:p>
            <a:pPr marL="825500" lvl="1" indent="-349250">
              <a:lnSpc>
                <a:spcPct val="100000"/>
              </a:lnSpc>
              <a:spcBef>
                <a:spcPts val="1205"/>
              </a:spcBef>
              <a:buFont typeface="Arial"/>
              <a:buChar char="○"/>
              <a:tabLst>
                <a:tab pos="824865" algn="l"/>
                <a:tab pos="825500" algn="l"/>
              </a:tabLst>
            </a:pPr>
            <a:r>
              <a:rPr lang="ko-KR" altLang="en-US" sz="1900" b="1" spc="-5" dirty="0">
                <a:solidFill>
                  <a:srgbClr val="FF0000"/>
                </a:solidFill>
                <a:latin typeface="맑은 고딕"/>
                <a:cs typeface="맑은 고딕"/>
              </a:rPr>
              <a:t>데이터</a:t>
            </a:r>
            <a:r>
              <a:rPr lang="en-US" altLang="ko-KR" sz="1900" spc="-5" dirty="0">
                <a:latin typeface="Arial"/>
                <a:cs typeface="Arial"/>
              </a:rPr>
              <a:t>(e.g.,</a:t>
            </a:r>
            <a:r>
              <a:rPr lang="ko-KR" altLang="en-US" sz="1900" spc="-15" dirty="0">
                <a:latin typeface="Arial"/>
                <a:cs typeface="Arial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사진</a:t>
            </a:r>
            <a:r>
              <a:rPr lang="en-US" altLang="ko-KR" sz="1900" dirty="0">
                <a:latin typeface="Arial"/>
                <a:cs typeface="Arial"/>
              </a:rPr>
              <a:t>)</a:t>
            </a:r>
            <a:r>
              <a:rPr lang="ko-KR" altLang="en-US" sz="1900" dirty="0">
                <a:latin typeface="맑은 고딕"/>
                <a:cs typeface="맑은 고딕"/>
              </a:rPr>
              <a:t>를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통해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특징점을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b="1" dirty="0">
                <a:solidFill>
                  <a:srgbClr val="FF0000"/>
                </a:solidFill>
                <a:latin typeface="맑은 고딕"/>
                <a:cs typeface="맑은 고딕"/>
              </a:rPr>
              <a:t>분석</a:t>
            </a:r>
            <a:r>
              <a:rPr lang="ko-KR" altLang="en-US" sz="1900" dirty="0">
                <a:latin typeface="맑은 고딕"/>
                <a:cs typeface="맑은 고딕"/>
              </a:rPr>
              <a:t>하고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이를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지식으로</a:t>
            </a:r>
            <a:r>
              <a:rPr lang="ko-KR" altLang="en-US" sz="1900" spc="-155" dirty="0">
                <a:latin typeface="맑은 고딕"/>
                <a:cs typeface="맑은 고딕"/>
              </a:rPr>
              <a:t> </a:t>
            </a:r>
            <a:r>
              <a:rPr lang="ko-KR" altLang="en-US" sz="1900" dirty="0">
                <a:latin typeface="맑은 고딕"/>
                <a:cs typeface="맑은 고딕"/>
              </a:rPr>
              <a:t>습득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7BB18D3-4002-0410-03B5-7A5984080EA9}"/>
              </a:ext>
            </a:extLst>
          </p:cNvPr>
          <p:cNvSpPr/>
          <p:nvPr/>
        </p:nvSpPr>
        <p:spPr>
          <a:xfrm>
            <a:off x="3529584" y="3736847"/>
            <a:ext cx="4507992" cy="2289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5EDE7DA-1A7E-6579-3EDF-E9C3D43BF83C}"/>
              </a:ext>
            </a:extLst>
          </p:cNvPr>
          <p:cNvSpPr/>
          <p:nvPr/>
        </p:nvSpPr>
        <p:spPr>
          <a:xfrm>
            <a:off x="5337047" y="2383535"/>
            <a:ext cx="1094231" cy="1301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719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7979983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오전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(10:00 - 12:00)</a:t>
            </a: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강의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1: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머신러닝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소개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실습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1: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가장 간단한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머신러닝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구현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학습해보기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오후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(13:00 - 17:00)</a:t>
            </a: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강의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딥러닝 개념 이해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실습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딥러닝 모델 다운로드 및 추론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강의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3: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자연어처리 기초 및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LLM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기초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실습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3: LLM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기초 활용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245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작동 </a:t>
            </a:r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5389961"/>
          </a:xfrm>
        </p:spPr>
        <p:txBody>
          <a:bodyPr>
            <a:normAutofit/>
          </a:bodyPr>
          <a:lstStyle/>
          <a:p>
            <a:pPr marL="368300" indent="-355600">
              <a:lnSpc>
                <a:spcPct val="100000"/>
              </a:lnSpc>
              <a:spcBef>
                <a:spcPts val="1300"/>
              </a:spcBef>
              <a:buFont typeface="Arial"/>
              <a:buChar char="●"/>
              <a:tabLst>
                <a:tab pos="367665" algn="l"/>
                <a:tab pos="368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기계학습 기반의 이미지</a:t>
            </a:r>
            <a:r>
              <a:rPr lang="ko-KR" altLang="en-US" sz="2000" spc="-48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인식</a:t>
            </a:r>
          </a:p>
          <a:p>
            <a:pPr marL="825500" lvl="1" indent="-355600">
              <a:lnSpc>
                <a:spcPct val="100000"/>
              </a:lnSpc>
              <a:spcBef>
                <a:spcPts val="1200"/>
              </a:spcBef>
              <a:buFont typeface="Arial"/>
              <a:buChar char="○"/>
              <a:tabLst>
                <a:tab pos="824865" algn="l"/>
                <a:tab pos="8255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이미지의</a:t>
            </a:r>
            <a:r>
              <a:rPr lang="ko-KR" altLang="en-US" sz="2000" spc="-18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패턴을</a:t>
            </a:r>
            <a:r>
              <a:rPr lang="ko-KR" altLang="en-US" sz="2000" spc="-18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찾는</a:t>
            </a:r>
            <a:r>
              <a:rPr lang="ko-KR" altLang="en-US" sz="2000" spc="-18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함수를</a:t>
            </a:r>
            <a:r>
              <a:rPr lang="ko-KR" altLang="en-US" sz="2000" spc="-18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찾는다</a:t>
            </a:r>
            <a:r>
              <a:rPr lang="en-US" altLang="ko-KR" sz="2000" dirty="0">
                <a:latin typeface="Arial"/>
                <a:cs typeface="Arial"/>
              </a:rPr>
              <a:t>!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265147E-0CCD-3675-EB6F-D1DE553BB964}"/>
              </a:ext>
            </a:extLst>
          </p:cNvPr>
          <p:cNvSpPr/>
          <p:nvPr/>
        </p:nvSpPr>
        <p:spPr>
          <a:xfrm>
            <a:off x="3246120" y="2423159"/>
            <a:ext cx="5404104" cy="3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7377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작동 </a:t>
            </a:r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5389961"/>
          </a:xfrm>
        </p:spPr>
        <p:txBody>
          <a:bodyPr>
            <a:normAutofit/>
          </a:bodyPr>
          <a:lstStyle/>
          <a:p>
            <a:pPr marL="368300" indent="-355600">
              <a:lnSpc>
                <a:spcPct val="100000"/>
              </a:lnSpc>
              <a:spcBef>
                <a:spcPts val="1300"/>
              </a:spcBef>
              <a:buFont typeface="Arial"/>
              <a:buChar char="●"/>
              <a:tabLst>
                <a:tab pos="367665" algn="l"/>
                <a:tab pos="368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기계학습 기반의 음성</a:t>
            </a:r>
            <a:r>
              <a:rPr lang="ko-KR" altLang="en-US" sz="2000" spc="-4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인식</a:t>
            </a:r>
          </a:p>
          <a:p>
            <a:pPr marL="825500" lvl="1" indent="-355600">
              <a:lnSpc>
                <a:spcPct val="100000"/>
              </a:lnSpc>
              <a:spcBef>
                <a:spcPts val="1200"/>
              </a:spcBef>
              <a:buFont typeface="Arial"/>
              <a:buChar char="○"/>
              <a:tabLst>
                <a:tab pos="824865" algn="l"/>
                <a:tab pos="8255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음성데이터의</a:t>
            </a:r>
            <a:r>
              <a:rPr lang="ko-KR" altLang="en-US" sz="2000" spc="-18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패턴을</a:t>
            </a:r>
            <a:r>
              <a:rPr lang="ko-KR" altLang="en-US" sz="2000" spc="-18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찾는</a:t>
            </a:r>
            <a:r>
              <a:rPr lang="ko-KR" altLang="en-US" sz="2000" spc="-18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함수를</a:t>
            </a:r>
            <a:r>
              <a:rPr lang="ko-KR" altLang="en-US" sz="2000" spc="-18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찾는다</a:t>
            </a:r>
            <a:r>
              <a:rPr lang="en-US" altLang="ko-KR" sz="2000" dirty="0">
                <a:latin typeface="Arial"/>
                <a:cs typeface="Arial"/>
              </a:rPr>
              <a:t>!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DC0E33E-4CE6-F129-A33A-F0344E1C940F}"/>
              </a:ext>
            </a:extLst>
          </p:cNvPr>
          <p:cNvSpPr/>
          <p:nvPr/>
        </p:nvSpPr>
        <p:spPr>
          <a:xfrm>
            <a:off x="3124200" y="2410967"/>
            <a:ext cx="6184392" cy="324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2542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작동 </a:t>
            </a:r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5389961"/>
          </a:xfrm>
        </p:spPr>
        <p:txBody>
          <a:bodyPr>
            <a:normAutofit/>
          </a:bodyPr>
          <a:lstStyle/>
          <a:p>
            <a:pPr marL="368300" indent="-355600">
              <a:lnSpc>
                <a:spcPct val="100000"/>
              </a:lnSpc>
              <a:spcBef>
                <a:spcPts val="1300"/>
              </a:spcBef>
              <a:buFont typeface="Arial"/>
              <a:buChar char="●"/>
              <a:tabLst>
                <a:tab pos="367665" algn="l"/>
                <a:tab pos="368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기계학습 기반의 언어</a:t>
            </a:r>
            <a:r>
              <a:rPr lang="ko-KR" altLang="en-US" sz="2000" spc="-4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번역</a:t>
            </a:r>
          </a:p>
          <a:p>
            <a:pPr marL="825500" lvl="1" indent="-355600">
              <a:lnSpc>
                <a:spcPct val="100000"/>
              </a:lnSpc>
              <a:spcBef>
                <a:spcPts val="1200"/>
              </a:spcBef>
              <a:buFont typeface="Arial"/>
              <a:buChar char="○"/>
              <a:tabLst>
                <a:tab pos="824865" algn="l"/>
                <a:tab pos="8255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한국어와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영어의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문장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패턴을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찾는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함수를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찾는다</a:t>
            </a:r>
            <a:r>
              <a:rPr lang="en-US" altLang="ko-KR" sz="2000" dirty="0">
                <a:latin typeface="Arial"/>
                <a:cs typeface="Arial"/>
              </a:rPr>
              <a:t>!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B38312E-D434-C089-3DAB-AC98C8CC481F}"/>
              </a:ext>
            </a:extLst>
          </p:cNvPr>
          <p:cNvSpPr/>
          <p:nvPr/>
        </p:nvSpPr>
        <p:spPr>
          <a:xfrm>
            <a:off x="3648455" y="2596895"/>
            <a:ext cx="6388608" cy="2935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87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작동 </a:t>
            </a:r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5389961"/>
          </a:xfrm>
        </p:spPr>
        <p:txBody>
          <a:bodyPr>
            <a:normAutofit/>
          </a:bodyPr>
          <a:lstStyle/>
          <a:p>
            <a:pPr marL="381000" indent="-368300">
              <a:lnSpc>
                <a:spcPct val="100000"/>
              </a:lnSpc>
              <a:spcBef>
                <a:spcPts val="1300"/>
              </a:spcBef>
              <a:buSzPct val="110000"/>
              <a:buFont typeface="Arial"/>
              <a:buChar char="●"/>
              <a:tabLst>
                <a:tab pos="380365" algn="l"/>
                <a:tab pos="381000" algn="l"/>
              </a:tabLst>
            </a:pPr>
            <a:r>
              <a:rPr lang="ko-KR" altLang="en-US" sz="2000" b="1" dirty="0">
                <a:latin typeface="맑은 고딕"/>
                <a:cs typeface="맑은 고딕"/>
              </a:rPr>
              <a:t>인공지능의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기술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수준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en-US" altLang="ko-KR" sz="2000" b="1" spc="-5" dirty="0">
                <a:latin typeface="Arial"/>
                <a:cs typeface="Arial"/>
              </a:rPr>
              <a:t>(</a:t>
            </a:r>
            <a:r>
              <a:rPr lang="ko-KR" altLang="en-US" sz="2000" b="1" spc="-5" dirty="0">
                <a:latin typeface="맑은 고딕"/>
                <a:cs typeface="맑은 고딕"/>
              </a:rPr>
              <a:t>실패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사례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endParaRPr lang="ko-KR" altLang="en-US" sz="2000" dirty="0">
              <a:latin typeface="Arial"/>
              <a:cs typeface="Arial"/>
            </a:endParaRPr>
          </a:p>
          <a:p>
            <a:pPr marL="838200" lvl="1" indent="-355600">
              <a:lnSpc>
                <a:spcPct val="100000"/>
              </a:lnSpc>
              <a:spcBef>
                <a:spcPts val="1200"/>
              </a:spcBef>
              <a:buChar char="○"/>
              <a:tabLst>
                <a:tab pos="837565" algn="l"/>
                <a:tab pos="838200" algn="l"/>
              </a:tabLst>
            </a:pPr>
            <a:r>
              <a:rPr lang="en-US" altLang="ko-KR" sz="2000" spc="-5" dirty="0">
                <a:latin typeface="Arial"/>
                <a:cs typeface="Arial"/>
              </a:rPr>
              <a:t>Object</a:t>
            </a:r>
            <a:r>
              <a:rPr lang="ko-KR" altLang="en-US" sz="2000" spc="-20" dirty="0">
                <a:latin typeface="Arial"/>
                <a:cs typeface="Arial"/>
              </a:rPr>
              <a:t> </a:t>
            </a:r>
            <a:r>
              <a:rPr lang="en-US" altLang="ko-KR" sz="2000" spc="-5" dirty="0">
                <a:latin typeface="Arial"/>
                <a:cs typeface="Arial"/>
              </a:rPr>
              <a:t>Detection</a:t>
            </a:r>
            <a:endParaRPr lang="ko-KR" altLang="en-US" sz="20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EB3C750-162C-F32F-40B8-2123B0665E2B}"/>
              </a:ext>
            </a:extLst>
          </p:cNvPr>
          <p:cNvSpPr/>
          <p:nvPr/>
        </p:nvSpPr>
        <p:spPr>
          <a:xfrm>
            <a:off x="2996183" y="2404872"/>
            <a:ext cx="6537959" cy="3051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8420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작동 </a:t>
            </a:r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5389961"/>
          </a:xfrm>
        </p:spPr>
        <p:txBody>
          <a:bodyPr>
            <a:normAutofit/>
          </a:bodyPr>
          <a:lstStyle/>
          <a:p>
            <a:pPr marL="381000" indent="-368300">
              <a:lnSpc>
                <a:spcPct val="100000"/>
              </a:lnSpc>
              <a:spcBef>
                <a:spcPts val="1300"/>
              </a:spcBef>
              <a:buSzPct val="110000"/>
              <a:buFont typeface="Arial"/>
              <a:buChar char="●"/>
              <a:tabLst>
                <a:tab pos="380365" algn="l"/>
                <a:tab pos="381000" algn="l"/>
              </a:tabLst>
            </a:pPr>
            <a:r>
              <a:rPr lang="ko-KR" altLang="en-US" sz="2000" b="1" dirty="0">
                <a:latin typeface="맑은 고딕"/>
                <a:cs typeface="맑은 고딕"/>
              </a:rPr>
              <a:t>인공지능의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기술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수준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en-US" altLang="ko-KR" sz="2000" b="1" spc="-5" dirty="0">
                <a:latin typeface="Arial"/>
                <a:cs typeface="Arial"/>
              </a:rPr>
              <a:t>(</a:t>
            </a:r>
            <a:r>
              <a:rPr lang="ko-KR" altLang="en-US" sz="2000" b="1" spc="-5" dirty="0">
                <a:latin typeface="맑은 고딕"/>
                <a:cs typeface="맑은 고딕"/>
              </a:rPr>
              <a:t>실패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사례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endParaRPr lang="ko-KR" altLang="en-US" sz="2000" dirty="0">
              <a:latin typeface="Arial"/>
              <a:cs typeface="Arial"/>
            </a:endParaRPr>
          </a:p>
          <a:p>
            <a:pPr marL="838200" lvl="1" indent="-355600">
              <a:lnSpc>
                <a:spcPct val="100000"/>
              </a:lnSpc>
              <a:spcBef>
                <a:spcPts val="1200"/>
              </a:spcBef>
              <a:buChar char="○"/>
              <a:tabLst>
                <a:tab pos="837565" algn="l"/>
                <a:tab pos="838200" algn="l"/>
              </a:tabLst>
            </a:pPr>
            <a:r>
              <a:rPr lang="en-US" altLang="ko-KR" sz="2000" spc="-5" dirty="0">
                <a:latin typeface="Arial"/>
                <a:cs typeface="Arial"/>
              </a:rPr>
              <a:t>Object</a:t>
            </a:r>
            <a:r>
              <a:rPr lang="ko-KR" altLang="en-US" sz="2000" spc="-20" dirty="0">
                <a:latin typeface="Arial"/>
                <a:cs typeface="Arial"/>
              </a:rPr>
              <a:t> </a:t>
            </a:r>
            <a:r>
              <a:rPr lang="en-US" altLang="ko-KR" sz="2000" spc="-5" dirty="0">
                <a:latin typeface="Arial"/>
                <a:cs typeface="Arial"/>
              </a:rPr>
              <a:t>Detection</a:t>
            </a:r>
            <a:endParaRPr lang="ko-KR" altLang="en-US" sz="2000" dirty="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075DF68-21A7-25BE-26BB-EA6165B4F7B1}"/>
              </a:ext>
            </a:extLst>
          </p:cNvPr>
          <p:cNvSpPr/>
          <p:nvPr/>
        </p:nvSpPr>
        <p:spPr>
          <a:xfrm>
            <a:off x="4489703" y="2130551"/>
            <a:ext cx="3892296" cy="4169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458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작동 </a:t>
            </a:r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5389961"/>
          </a:xfrm>
        </p:spPr>
        <p:txBody>
          <a:bodyPr>
            <a:normAutofit/>
          </a:bodyPr>
          <a:lstStyle/>
          <a:p>
            <a:pPr marL="381000" indent="-368300">
              <a:lnSpc>
                <a:spcPct val="100000"/>
              </a:lnSpc>
              <a:spcBef>
                <a:spcPts val="1300"/>
              </a:spcBef>
              <a:buSzPct val="110000"/>
              <a:buFont typeface="Arial"/>
              <a:buChar char="●"/>
              <a:tabLst>
                <a:tab pos="380365" algn="l"/>
                <a:tab pos="381000" algn="l"/>
              </a:tabLst>
            </a:pPr>
            <a:r>
              <a:rPr lang="ko-KR" altLang="en-US" sz="2000" b="1" dirty="0">
                <a:latin typeface="맑은 고딕"/>
                <a:cs typeface="맑은 고딕"/>
              </a:rPr>
              <a:t>인공지능의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기술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수준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en-US" altLang="ko-KR" sz="2000" b="1" spc="-5" dirty="0">
                <a:latin typeface="Arial"/>
                <a:cs typeface="Arial"/>
              </a:rPr>
              <a:t>(</a:t>
            </a:r>
            <a:r>
              <a:rPr lang="ko-KR" altLang="en-US" sz="2000" b="1" spc="-5" dirty="0">
                <a:latin typeface="맑은 고딕"/>
                <a:cs typeface="맑은 고딕"/>
              </a:rPr>
              <a:t>실패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사례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endParaRPr lang="ko-KR" altLang="en-US" sz="2000" dirty="0">
              <a:latin typeface="Arial"/>
              <a:cs typeface="Arial"/>
            </a:endParaRPr>
          </a:p>
          <a:p>
            <a:pPr marL="838200" lvl="1" indent="-355600">
              <a:lnSpc>
                <a:spcPct val="100000"/>
              </a:lnSpc>
              <a:spcBef>
                <a:spcPts val="1200"/>
              </a:spcBef>
              <a:buChar char="○"/>
              <a:tabLst>
                <a:tab pos="837565" algn="l"/>
                <a:tab pos="838200" algn="l"/>
              </a:tabLst>
            </a:pPr>
            <a:r>
              <a:rPr lang="en-US" altLang="ko-KR" sz="2000" spc="-5" dirty="0">
                <a:latin typeface="Arial"/>
                <a:cs typeface="Arial"/>
              </a:rPr>
              <a:t>Object</a:t>
            </a:r>
            <a:r>
              <a:rPr lang="ko-KR" altLang="en-US" sz="2000" spc="-20" dirty="0">
                <a:latin typeface="Arial"/>
                <a:cs typeface="Arial"/>
              </a:rPr>
              <a:t> </a:t>
            </a:r>
            <a:r>
              <a:rPr lang="en-US" altLang="ko-KR" sz="2000" spc="-5" dirty="0">
                <a:latin typeface="Arial"/>
                <a:cs typeface="Arial"/>
              </a:rPr>
              <a:t>Detection</a:t>
            </a:r>
            <a:endParaRPr lang="ko-KR" altLang="en-US" sz="20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5F01558-5A4B-6110-2E8C-9D909F88AB23}"/>
              </a:ext>
            </a:extLst>
          </p:cNvPr>
          <p:cNvSpPr/>
          <p:nvPr/>
        </p:nvSpPr>
        <p:spPr>
          <a:xfrm>
            <a:off x="2855976" y="2319527"/>
            <a:ext cx="6812280" cy="2926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5186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만드는방법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5389961"/>
          </a:xfrm>
        </p:spPr>
        <p:txBody>
          <a:bodyPr>
            <a:normAutofit/>
          </a:bodyPr>
          <a:lstStyle/>
          <a:p>
            <a:pPr marL="381000" indent="-368300">
              <a:lnSpc>
                <a:spcPct val="100000"/>
              </a:lnSpc>
              <a:spcBef>
                <a:spcPts val="1300"/>
              </a:spcBef>
              <a:buSzPct val="110000"/>
              <a:buFont typeface="Arial"/>
              <a:buChar char="●"/>
              <a:tabLst>
                <a:tab pos="380365" algn="l"/>
                <a:tab pos="381000" algn="l"/>
              </a:tabLst>
            </a:pPr>
            <a:r>
              <a:rPr lang="ko-KR" altLang="en-US" sz="2000" b="1" dirty="0">
                <a:latin typeface="맑은 고딕"/>
                <a:cs typeface="맑은 고딕"/>
              </a:rPr>
              <a:t>코딩으로</a:t>
            </a:r>
            <a:r>
              <a:rPr lang="ko-KR" altLang="en-US" sz="2000" b="1" spc="-16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구현</a:t>
            </a:r>
            <a:endParaRPr lang="ko-KR" altLang="en-US" sz="2000" dirty="0">
              <a:latin typeface="맑은 고딕"/>
              <a:cs typeface="맑은 고딕"/>
            </a:endParaRPr>
          </a:p>
          <a:p>
            <a:pPr marL="838200" lvl="1" indent="-355600">
              <a:lnSpc>
                <a:spcPct val="100000"/>
              </a:lnSpc>
              <a:spcBef>
                <a:spcPts val="1200"/>
              </a:spcBef>
              <a:buFont typeface="Arial"/>
              <a:buChar char="○"/>
              <a:tabLst>
                <a:tab pos="837565" algn="l"/>
                <a:tab pos="8382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프로그래밍 언어</a:t>
            </a:r>
            <a:r>
              <a:rPr lang="en-US" altLang="ko-KR" sz="2000" dirty="0">
                <a:latin typeface="Arial"/>
                <a:cs typeface="Arial"/>
              </a:rPr>
              <a:t>:</a:t>
            </a:r>
            <a:r>
              <a:rPr lang="ko-KR" altLang="en-US" sz="2000" spc="-175" dirty="0">
                <a:latin typeface="Arial"/>
                <a:cs typeface="Arial"/>
              </a:rPr>
              <a:t> </a:t>
            </a:r>
            <a:r>
              <a:rPr lang="en-US" altLang="ko-KR" sz="2000" spc="-5" dirty="0">
                <a:latin typeface="Arial"/>
                <a:cs typeface="Arial"/>
              </a:rPr>
              <a:t>Python</a:t>
            </a:r>
            <a:endParaRPr lang="ko-KR" altLang="en-US" sz="2000" dirty="0">
              <a:latin typeface="Arial"/>
              <a:cs typeface="Arial"/>
            </a:endParaRPr>
          </a:p>
          <a:p>
            <a:pPr marL="838200" lvl="1" indent="-355600">
              <a:lnSpc>
                <a:spcPct val="100000"/>
              </a:lnSpc>
              <a:spcBef>
                <a:spcPts val="1200"/>
              </a:spcBef>
              <a:buFont typeface="Arial"/>
              <a:buChar char="○"/>
              <a:tabLst>
                <a:tab pos="837565" algn="l"/>
                <a:tab pos="838200" algn="l"/>
                <a:tab pos="3402965" algn="l"/>
              </a:tabLst>
            </a:pPr>
            <a:r>
              <a:rPr lang="ko-KR" altLang="en-US" sz="2000" dirty="0" err="1">
                <a:latin typeface="맑은 고딕"/>
                <a:cs typeface="맑은 고딕"/>
              </a:rPr>
              <a:t>머신러닝</a:t>
            </a:r>
            <a:r>
              <a:rPr lang="ko-KR" altLang="en-US" sz="2000" spc="-150" dirty="0">
                <a:latin typeface="맑은 고딕"/>
                <a:cs typeface="맑은 고딕"/>
              </a:rPr>
              <a:t> </a:t>
            </a:r>
            <a:r>
              <a:rPr lang="ko-KR" altLang="en-US" sz="2000" spc="-5" dirty="0">
                <a:latin typeface="맑은 고딕"/>
                <a:cs typeface="맑은 고딕"/>
              </a:rPr>
              <a:t>라이브러리</a:t>
            </a:r>
            <a:r>
              <a:rPr lang="en-US" altLang="ko-KR" sz="2000" spc="-5" dirty="0">
                <a:latin typeface="Arial"/>
                <a:cs typeface="Arial"/>
              </a:rPr>
              <a:t>:	</a:t>
            </a:r>
            <a:r>
              <a:rPr lang="en-US" altLang="ko-KR" sz="2000" spc="-5" dirty="0" err="1">
                <a:latin typeface="Arial"/>
                <a:cs typeface="Arial"/>
              </a:rPr>
              <a:t>sk</a:t>
            </a:r>
            <a:r>
              <a:rPr lang="en-US" altLang="ko-KR" sz="2000" spc="-5" dirty="0">
                <a:latin typeface="Arial"/>
                <a:cs typeface="Arial"/>
              </a:rPr>
              <a:t>-learn, </a:t>
            </a:r>
            <a:r>
              <a:rPr lang="en-US" altLang="ko-KR" sz="2000" spc="-5" dirty="0" err="1">
                <a:latin typeface="Arial"/>
                <a:cs typeface="Arial"/>
              </a:rPr>
              <a:t>keras</a:t>
            </a:r>
            <a:r>
              <a:rPr lang="en-US" altLang="ko-KR" sz="2000" spc="-5" dirty="0">
                <a:latin typeface="Arial"/>
                <a:cs typeface="Arial"/>
              </a:rPr>
              <a:t>, </a:t>
            </a:r>
            <a:r>
              <a:rPr lang="en-US" altLang="ko-KR" sz="2000" spc="-5" dirty="0" err="1">
                <a:latin typeface="Arial"/>
                <a:cs typeface="Arial"/>
              </a:rPr>
              <a:t>pytorch</a:t>
            </a:r>
            <a:r>
              <a:rPr lang="en-US" altLang="ko-KR" sz="2000" spc="-5" dirty="0">
                <a:latin typeface="Arial"/>
                <a:cs typeface="Arial"/>
              </a:rPr>
              <a:t>,</a:t>
            </a:r>
            <a:r>
              <a:rPr lang="ko-KR" altLang="en-US" sz="2000" spc="-30" dirty="0">
                <a:latin typeface="Arial"/>
                <a:cs typeface="Arial"/>
              </a:rPr>
              <a:t> </a:t>
            </a:r>
            <a:r>
              <a:rPr lang="en-US" altLang="ko-KR" sz="2000" spc="-5" dirty="0" err="1">
                <a:latin typeface="Arial"/>
                <a:cs typeface="Arial"/>
              </a:rPr>
              <a:t>tensorflow</a:t>
            </a:r>
            <a:endParaRPr lang="ko-KR" altLang="en-US" sz="2000" dirty="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F4BF564-F501-DBE9-E915-EF395AFC9BDD}"/>
              </a:ext>
            </a:extLst>
          </p:cNvPr>
          <p:cNvSpPr/>
          <p:nvPr/>
        </p:nvSpPr>
        <p:spPr>
          <a:xfrm>
            <a:off x="5754045" y="4435662"/>
            <a:ext cx="711485" cy="843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A82CA17-E55F-FE03-75E8-D23359940F0B}"/>
              </a:ext>
            </a:extLst>
          </p:cNvPr>
          <p:cNvSpPr/>
          <p:nvPr/>
        </p:nvSpPr>
        <p:spPr>
          <a:xfrm>
            <a:off x="4528309" y="3500654"/>
            <a:ext cx="784504" cy="423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B6FDAF9-7C9E-393B-4206-BA361AA5E0CE}"/>
              </a:ext>
            </a:extLst>
          </p:cNvPr>
          <p:cNvSpPr/>
          <p:nvPr/>
        </p:nvSpPr>
        <p:spPr>
          <a:xfrm>
            <a:off x="5617460" y="3602875"/>
            <a:ext cx="344320" cy="339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AD7FD38-F89F-C5B6-A5DA-65A9E3E891B2}"/>
              </a:ext>
            </a:extLst>
          </p:cNvPr>
          <p:cNvSpPr/>
          <p:nvPr/>
        </p:nvSpPr>
        <p:spPr>
          <a:xfrm>
            <a:off x="5264862" y="4329857"/>
            <a:ext cx="416425" cy="4185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1F339F2-F887-BDCA-4E22-0430EF233BB2}"/>
              </a:ext>
            </a:extLst>
          </p:cNvPr>
          <p:cNvSpPr/>
          <p:nvPr/>
        </p:nvSpPr>
        <p:spPr>
          <a:xfrm>
            <a:off x="6548161" y="4453058"/>
            <a:ext cx="494742" cy="3207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1BD33BFF-77D0-00A7-0853-A20B5C2DCE1E}"/>
              </a:ext>
            </a:extLst>
          </p:cNvPr>
          <p:cNvSpPr/>
          <p:nvPr/>
        </p:nvSpPr>
        <p:spPr>
          <a:xfrm>
            <a:off x="6362555" y="3429000"/>
            <a:ext cx="532669" cy="6325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37A2900A-FF57-ED70-06F0-D3A9CED7EF98}"/>
              </a:ext>
            </a:extLst>
          </p:cNvPr>
          <p:cNvSpPr/>
          <p:nvPr/>
        </p:nvSpPr>
        <p:spPr>
          <a:xfrm>
            <a:off x="7187545" y="3612784"/>
            <a:ext cx="579009" cy="3587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5744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머신러닝이</a:t>
            </a:r>
            <a:r>
              <a:rPr lang="ko-KR" altLang="en-US" dirty="0"/>
              <a:t> </a:t>
            </a:r>
            <a:r>
              <a:rPr lang="ko-KR" altLang="en-US" dirty="0" err="1"/>
              <a:t>활용되는곳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5389961"/>
          </a:xfrm>
        </p:spPr>
        <p:txBody>
          <a:bodyPr>
            <a:normAutofit lnSpcReduction="10000"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이미지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분류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작업</a:t>
            </a:r>
            <a:r>
              <a:rPr lang="en-US" altLang="ko-KR" sz="2000" dirty="0">
                <a:latin typeface="Calibri"/>
                <a:cs typeface="Calibri"/>
              </a:rPr>
              <a:t>: </a:t>
            </a:r>
            <a:r>
              <a:rPr lang="ko-KR" altLang="en-US" sz="2000" dirty="0">
                <a:latin typeface="맑은 고딕"/>
                <a:cs typeface="맑은 고딕"/>
              </a:rPr>
              <a:t>생산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라인에서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제품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이미지를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분석해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자동으로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분류</a:t>
            </a:r>
            <a:endParaRPr lang="ko-KR" altLang="en-US"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 err="1">
                <a:latin typeface="맑은 고딕"/>
                <a:cs typeface="맑은 고딕"/>
              </a:rPr>
              <a:t>시맨틱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분할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작업</a:t>
            </a:r>
            <a:r>
              <a:rPr lang="en-US" altLang="ko-KR" sz="2000" dirty="0">
                <a:latin typeface="Calibri"/>
                <a:cs typeface="Calibri"/>
              </a:rPr>
              <a:t>: </a:t>
            </a:r>
            <a:r>
              <a:rPr lang="ko-KR" altLang="en-US" sz="2000" dirty="0">
                <a:latin typeface="맑은 고딕"/>
                <a:cs typeface="맑은 고딕"/>
              </a:rPr>
              <a:t>뇌를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스캔하여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종양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진단</a:t>
            </a:r>
            <a:endParaRPr lang="ko-KR" altLang="en-US"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텍스트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분류</a:t>
            </a:r>
            <a:r>
              <a:rPr lang="en-US" altLang="ko-KR" sz="2000" dirty="0">
                <a:latin typeface="Calibri"/>
                <a:cs typeface="Calibri"/>
              </a:rPr>
              <a:t>(</a:t>
            </a:r>
            <a:r>
              <a:rPr lang="ko-KR" altLang="en-US" sz="2000" dirty="0">
                <a:latin typeface="맑은 고딕"/>
                <a:cs typeface="맑은 고딕"/>
              </a:rPr>
              <a:t>자연어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처리</a:t>
            </a:r>
            <a:r>
              <a:rPr lang="en-US" altLang="ko-KR" sz="2000" dirty="0">
                <a:latin typeface="Calibri"/>
                <a:cs typeface="Calibri"/>
              </a:rPr>
              <a:t>): </a:t>
            </a:r>
            <a:r>
              <a:rPr lang="ko-KR" altLang="en-US" sz="2000" dirty="0">
                <a:latin typeface="맑은 고딕"/>
                <a:cs typeface="맑은 고딕"/>
              </a:rPr>
              <a:t>자동으로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뉴스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기사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분류</a:t>
            </a:r>
            <a:endParaRPr lang="ko-KR" altLang="en-US"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텍스트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분류</a:t>
            </a:r>
            <a:r>
              <a:rPr lang="en-US" altLang="ko-KR" sz="2000" dirty="0">
                <a:latin typeface="Calibri"/>
                <a:cs typeface="Calibri"/>
              </a:rPr>
              <a:t>: </a:t>
            </a:r>
            <a:r>
              <a:rPr lang="ko-KR" altLang="en-US" sz="2000" dirty="0">
                <a:latin typeface="맑은 고딕"/>
                <a:cs typeface="맑은 고딕"/>
              </a:rPr>
              <a:t>토론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포럼에서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부정적인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코멘트를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자동으로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구분</a:t>
            </a:r>
            <a:endParaRPr lang="ko-KR" altLang="en-US"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텍스트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요약</a:t>
            </a:r>
            <a:r>
              <a:rPr lang="en-US" altLang="ko-KR" sz="2000" dirty="0">
                <a:latin typeface="Calibri"/>
                <a:cs typeface="Calibri"/>
              </a:rPr>
              <a:t>: </a:t>
            </a:r>
            <a:r>
              <a:rPr lang="ko-KR" altLang="en-US" sz="2000" dirty="0">
                <a:latin typeface="맑은 고딕"/>
                <a:cs typeface="맑은 고딕"/>
              </a:rPr>
              <a:t>긴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문서를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자동으로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요약</a:t>
            </a: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자연어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이해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en-US" altLang="ko-KR" sz="2000" dirty="0">
                <a:latin typeface="Calibri"/>
                <a:cs typeface="Calibri"/>
              </a:rPr>
              <a:t>: </a:t>
            </a:r>
            <a:r>
              <a:rPr lang="ko-KR" altLang="en-US" sz="2000" spc="-5" dirty="0" err="1">
                <a:latin typeface="맑은 고딕"/>
                <a:cs typeface="맑은 고딕"/>
              </a:rPr>
              <a:t>챗봇</a:t>
            </a:r>
            <a:r>
              <a:rPr lang="en-US" altLang="ko-KR" sz="2000" spc="-5" dirty="0">
                <a:latin typeface="Calibri"/>
                <a:cs typeface="Calibri"/>
              </a:rPr>
              <a:t>(chatbot)</a:t>
            </a:r>
            <a:r>
              <a:rPr lang="ko-KR" altLang="en-US" sz="2000" spc="0" dirty="0">
                <a:latin typeface="Calibri"/>
                <a:cs typeface="Calibri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또는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개인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비서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만들기</a:t>
            </a:r>
            <a:endParaRPr lang="en-US" altLang="ko-KR" sz="2000" dirty="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회귀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분석</a:t>
            </a:r>
            <a:r>
              <a:rPr lang="en-US" altLang="ko-KR" sz="2000" dirty="0">
                <a:latin typeface="Calibri"/>
                <a:cs typeface="Calibri"/>
              </a:rPr>
              <a:t>: </a:t>
            </a:r>
            <a:r>
              <a:rPr lang="ko-KR" altLang="en-US" sz="2000" dirty="0">
                <a:latin typeface="맑은 고딕"/>
                <a:cs typeface="맑은 고딕"/>
              </a:rPr>
              <a:t>회사의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내년도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수익을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예측하기</a:t>
            </a:r>
            <a:endParaRPr lang="ko-KR" altLang="en-US"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음성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인식</a:t>
            </a:r>
            <a:r>
              <a:rPr lang="en-US" altLang="ko-KR" sz="2000" dirty="0">
                <a:latin typeface="Calibri"/>
                <a:cs typeface="Calibri"/>
              </a:rPr>
              <a:t>: </a:t>
            </a:r>
            <a:r>
              <a:rPr lang="ko-KR" altLang="en-US" sz="2000" dirty="0">
                <a:latin typeface="맑은 고딕"/>
                <a:cs typeface="맑은 고딕"/>
              </a:rPr>
              <a:t>음성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명령에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반응하는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앱</a:t>
            </a:r>
            <a:endParaRPr lang="ko-KR" altLang="en-US"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이상치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탐지</a:t>
            </a:r>
            <a:r>
              <a:rPr lang="en-US" altLang="ko-KR" sz="2000" dirty="0">
                <a:latin typeface="Calibri"/>
                <a:cs typeface="Calibri"/>
              </a:rPr>
              <a:t>: </a:t>
            </a:r>
            <a:r>
              <a:rPr lang="ko-KR" altLang="en-US" sz="2000" dirty="0">
                <a:latin typeface="맑은 고딕"/>
                <a:cs typeface="맑은 고딕"/>
              </a:rPr>
              <a:t>신용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카드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부정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거래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감지</a:t>
            </a:r>
            <a:endParaRPr lang="en-US" altLang="ko-KR" sz="2000" dirty="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군집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작업</a:t>
            </a:r>
            <a:r>
              <a:rPr lang="en-US" altLang="ko-KR" sz="2000" dirty="0">
                <a:latin typeface="Calibri"/>
                <a:cs typeface="Calibri"/>
              </a:rPr>
              <a:t>:</a:t>
            </a:r>
            <a:r>
              <a:rPr lang="ko-KR" altLang="en-US" sz="2000" spc="-5" dirty="0">
                <a:latin typeface="Calibri"/>
                <a:cs typeface="Calibri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구매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이력을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기반으로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고객을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나누고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각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집합마다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다른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마케팅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전략을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계획</a:t>
            </a:r>
            <a:endParaRPr lang="en-US" altLang="ko-KR" sz="2000" dirty="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데이터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시각화</a:t>
            </a:r>
            <a:r>
              <a:rPr lang="en-US" altLang="ko-KR" sz="2000" dirty="0">
                <a:latin typeface="Calibri"/>
                <a:cs typeface="Calibri"/>
              </a:rPr>
              <a:t>:</a:t>
            </a:r>
            <a:r>
              <a:rPr lang="ko-KR" altLang="en-US" sz="2000" spc="-10" dirty="0">
                <a:latin typeface="Calibri"/>
                <a:cs typeface="Calibri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고차원의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복잡한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데이터셋을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명확하고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의미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있는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그래프로</a:t>
            </a:r>
            <a:r>
              <a:rPr lang="ko-KR" altLang="en-US" sz="2000" spc="-17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표현하기</a:t>
            </a:r>
            <a:endParaRPr lang="en-US" altLang="ko-KR" sz="2000" dirty="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추천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시스템</a:t>
            </a:r>
            <a:r>
              <a:rPr lang="en-US" altLang="ko-KR" sz="2000" dirty="0">
                <a:latin typeface="Calibri"/>
                <a:cs typeface="Calibri"/>
              </a:rPr>
              <a:t>:</a:t>
            </a:r>
            <a:r>
              <a:rPr lang="ko-KR" altLang="en-US" sz="2000" spc="-5" dirty="0">
                <a:latin typeface="Calibri"/>
                <a:cs typeface="Calibri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과거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구매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이력을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기반으로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고객이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관심을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가질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수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있는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상품</a:t>
            </a:r>
            <a:r>
              <a:rPr lang="ko-KR" altLang="en-US" sz="2000" spc="-1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추천하기</a:t>
            </a:r>
            <a:endParaRPr lang="en-US" altLang="ko-KR" sz="2000" dirty="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강화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학습</a:t>
            </a:r>
            <a:r>
              <a:rPr lang="en-US" altLang="ko-KR" sz="2000" dirty="0">
                <a:latin typeface="Calibri"/>
                <a:cs typeface="Calibri"/>
              </a:rPr>
              <a:t>: </a:t>
            </a:r>
            <a:r>
              <a:rPr lang="ko-KR" altLang="en-US" sz="2000" dirty="0">
                <a:latin typeface="맑은 고딕"/>
                <a:cs typeface="맑은 고딕"/>
              </a:rPr>
              <a:t>지능형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게임</a:t>
            </a:r>
            <a:r>
              <a:rPr lang="ko-KR" altLang="en-US" sz="2000" spc="-1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봇</a:t>
            </a:r>
            <a:r>
              <a:rPr lang="en-US" altLang="ko-KR" sz="2000" dirty="0">
                <a:latin typeface="Calibri"/>
                <a:cs typeface="Calibri"/>
              </a:rPr>
              <a:t>(bot)</a:t>
            </a:r>
            <a:r>
              <a:rPr lang="ko-KR" altLang="en-US" sz="2000" spc="0" dirty="0">
                <a:latin typeface="Calibri"/>
                <a:cs typeface="Calibri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2296303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머신러닝이</a:t>
            </a:r>
            <a:r>
              <a:rPr lang="ko-KR" altLang="en-US" dirty="0"/>
              <a:t> </a:t>
            </a:r>
            <a:r>
              <a:rPr lang="ko-KR" altLang="en-US" dirty="0" err="1"/>
              <a:t>활용되는곳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1368947"/>
          </a:xfrm>
        </p:spPr>
        <p:txBody>
          <a:bodyPr>
            <a:normAutofit/>
          </a:bodyPr>
          <a:lstStyle/>
          <a:p>
            <a:pPr marL="381000" indent="-368300">
              <a:lnSpc>
                <a:spcPct val="100000"/>
              </a:lnSpc>
              <a:spcBef>
                <a:spcPts val="1300"/>
              </a:spcBef>
              <a:buSzPct val="110000"/>
              <a:buFont typeface="Arial"/>
              <a:buChar char="●"/>
              <a:tabLst>
                <a:tab pos="380365" algn="l"/>
                <a:tab pos="381000" algn="l"/>
              </a:tabLst>
            </a:pPr>
            <a:r>
              <a:rPr lang="ko-KR" altLang="en-US" sz="2000" b="1" dirty="0">
                <a:latin typeface="맑은 고딕"/>
                <a:cs typeface="맑은 고딕"/>
              </a:rPr>
              <a:t>인공지능의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기술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수준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en-US" altLang="ko-KR" sz="2000" b="1" spc="-5" dirty="0">
                <a:latin typeface="Arial"/>
                <a:cs typeface="Arial"/>
              </a:rPr>
              <a:t>(</a:t>
            </a:r>
            <a:r>
              <a:rPr lang="ko-KR" altLang="en-US" sz="2000" b="1" spc="-5" dirty="0">
                <a:latin typeface="맑은 고딕"/>
                <a:cs typeface="맑은 고딕"/>
              </a:rPr>
              <a:t>성공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사례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endParaRPr lang="ko-KR" altLang="en-US" sz="2000" dirty="0">
              <a:latin typeface="Arial"/>
              <a:cs typeface="Arial"/>
            </a:endParaRPr>
          </a:p>
          <a:p>
            <a:pPr marL="838200" lvl="1" indent="-355600">
              <a:lnSpc>
                <a:spcPct val="100000"/>
              </a:lnSpc>
              <a:spcBef>
                <a:spcPts val="1200"/>
              </a:spcBef>
              <a:buFont typeface="Arial"/>
              <a:buChar char="○"/>
              <a:tabLst>
                <a:tab pos="837565" algn="l"/>
                <a:tab pos="8382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게임</a:t>
            </a:r>
          </a:p>
        </p:txBody>
      </p:sp>
      <p:pic>
        <p:nvPicPr>
          <p:cNvPr id="13314" name="Picture 2" descr="알파고vs이세돌 '불공정 게임'?…논란 이유">
            <a:extLst>
              <a:ext uri="{FF2B5EF4-FFF2-40B4-BE49-F238E27FC236}">
                <a16:creationId xmlns:a16="http://schemas.microsoft.com/office/drawing/2014/main" id="{8A56B383-AD2D-D553-3D50-15521977F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243" y="1896814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0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머신러닝이</a:t>
            </a:r>
            <a:r>
              <a:rPr lang="ko-KR" altLang="en-US" dirty="0"/>
              <a:t> </a:t>
            </a:r>
            <a:r>
              <a:rPr lang="ko-KR" altLang="en-US" dirty="0" err="1"/>
              <a:t>활용되는곳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1368947"/>
          </a:xfrm>
        </p:spPr>
        <p:txBody>
          <a:bodyPr>
            <a:normAutofit/>
          </a:bodyPr>
          <a:lstStyle/>
          <a:p>
            <a:pPr marL="381000" indent="-368300">
              <a:lnSpc>
                <a:spcPct val="100000"/>
              </a:lnSpc>
              <a:spcBef>
                <a:spcPts val="1300"/>
              </a:spcBef>
              <a:buSzPct val="110000"/>
              <a:buFont typeface="Arial"/>
              <a:buChar char="●"/>
              <a:tabLst>
                <a:tab pos="380365" algn="l"/>
                <a:tab pos="381000" algn="l"/>
              </a:tabLst>
            </a:pPr>
            <a:r>
              <a:rPr lang="ko-KR" altLang="en-US" sz="2000" b="1" dirty="0">
                <a:latin typeface="맑은 고딕"/>
                <a:cs typeface="맑은 고딕"/>
              </a:rPr>
              <a:t>인공지능의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기술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수준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en-US" altLang="ko-KR" sz="2000" b="1" spc="-5" dirty="0">
                <a:latin typeface="Arial"/>
                <a:cs typeface="Arial"/>
              </a:rPr>
              <a:t>(</a:t>
            </a:r>
            <a:r>
              <a:rPr lang="ko-KR" altLang="en-US" sz="2000" b="1" spc="-5" dirty="0">
                <a:latin typeface="맑은 고딕"/>
                <a:cs typeface="맑은 고딕"/>
              </a:rPr>
              <a:t>성공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사례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endParaRPr lang="ko-KR" altLang="en-US" sz="2000" dirty="0">
              <a:latin typeface="Arial"/>
              <a:cs typeface="Arial"/>
            </a:endParaRPr>
          </a:p>
          <a:p>
            <a:pPr marL="838200" lvl="1" indent="-355600">
              <a:lnSpc>
                <a:spcPct val="100000"/>
              </a:lnSpc>
              <a:spcBef>
                <a:spcPts val="1200"/>
              </a:spcBef>
              <a:buFont typeface="Arial"/>
              <a:buChar char="○"/>
              <a:tabLst>
                <a:tab pos="837565" algn="l"/>
                <a:tab pos="8382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그림 창작</a:t>
            </a:r>
          </a:p>
        </p:txBody>
      </p:sp>
      <p:pic>
        <p:nvPicPr>
          <p:cNvPr id="27650" name="Picture 2" descr="프리미엄 리포트] 생성형 AI가 그린 그림으로 돈을 벌 수 있을까 : 동아사이언스">
            <a:extLst>
              <a:ext uri="{FF2B5EF4-FFF2-40B4-BE49-F238E27FC236}">
                <a16:creationId xmlns:a16="http://schemas.microsoft.com/office/drawing/2014/main" id="{FF80F18D-A894-C73E-E8A6-45B9718C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86" y="2465579"/>
            <a:ext cx="6477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1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774-01A0-B73A-B8A9-89467349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A69E3-DAC9-22B6-858F-A7F35DA1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6221DB-7480-503F-4CA2-CBD5DC360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FB987B-E35E-34D1-1EB1-ED57BE1F5E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9606447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인공지능 및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머신러닝에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대한 이해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비개발자로서 개발자와의 소통 원할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LLM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을 포함한 최신 인공지능 기술을 이해하기 위한 기본 지식 습득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LLM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을 잘 활용할 수 있는 기초 지식 습득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</a:rPr>
              <a:t>LLM</a:t>
            </a:r>
            <a:r>
              <a:rPr lang="ko-KR" altLang="en-US" dirty="0">
                <a:solidFill>
                  <a:srgbClr val="000000"/>
                </a:solidFill>
              </a:rPr>
              <a:t>의 구조 및 동작 방식에 대한 이해도를 만드는 것이 목표</a:t>
            </a:r>
            <a:endParaRPr lang="en-US" altLang="ko-KR" dirty="0">
              <a:solidFill>
                <a:srgbClr val="000000"/>
              </a:solidFill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</a:rPr>
              <a:t>LLM</a:t>
            </a:r>
            <a:r>
              <a:rPr lang="ko-KR" altLang="en-US" dirty="0">
                <a:solidFill>
                  <a:srgbClr val="000000"/>
                </a:solidFill>
              </a:rPr>
              <a:t>을 이용한 여러 툴</a:t>
            </a:r>
            <a:r>
              <a:rPr lang="en-US" altLang="ko-KR" dirty="0">
                <a:solidFill>
                  <a:srgbClr val="000000"/>
                </a:solidFill>
              </a:rPr>
              <a:t>, LLM</a:t>
            </a:r>
            <a:r>
              <a:rPr lang="ko-KR" altLang="en-US" dirty="0">
                <a:solidFill>
                  <a:srgbClr val="000000"/>
                </a:solidFill>
              </a:rPr>
              <a:t>을 이용하기 위한 프롬프트 작성 방식이 많이 나오고 있음</a:t>
            </a:r>
            <a:endParaRPr lang="en-US" altLang="ko-KR" dirty="0">
              <a:solidFill>
                <a:srgbClr val="000000"/>
              </a:solidFill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</a:rPr>
              <a:t>LLM</a:t>
            </a:r>
            <a:r>
              <a:rPr lang="ko-KR" altLang="en-US" dirty="0">
                <a:solidFill>
                  <a:srgbClr val="000000"/>
                </a:solidFill>
              </a:rPr>
              <a:t>에 대한 근원적인 이해를 통해 툴과 프롬프트에 대한 이해도를 높임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indent="0" fontAlgn="base">
              <a:buNone/>
            </a:pPr>
            <a:endParaRPr lang="en-US" altLang="ko-KR" dirty="0">
              <a:solidFill>
                <a:srgbClr val="000000"/>
              </a:solidFill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64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머신러닝이</a:t>
            </a:r>
            <a:r>
              <a:rPr lang="ko-KR" altLang="en-US" dirty="0"/>
              <a:t> </a:t>
            </a:r>
            <a:r>
              <a:rPr lang="ko-KR" altLang="en-US" dirty="0" err="1"/>
              <a:t>활용되는곳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1368947"/>
          </a:xfrm>
        </p:spPr>
        <p:txBody>
          <a:bodyPr>
            <a:normAutofit/>
          </a:bodyPr>
          <a:lstStyle/>
          <a:p>
            <a:pPr marL="381000" indent="-368300">
              <a:lnSpc>
                <a:spcPct val="100000"/>
              </a:lnSpc>
              <a:spcBef>
                <a:spcPts val="1300"/>
              </a:spcBef>
              <a:buSzPct val="110000"/>
              <a:buFont typeface="Arial"/>
              <a:buChar char="●"/>
              <a:tabLst>
                <a:tab pos="380365" algn="l"/>
                <a:tab pos="381000" algn="l"/>
              </a:tabLst>
            </a:pPr>
            <a:r>
              <a:rPr lang="ko-KR" altLang="en-US" sz="2000" b="1" dirty="0">
                <a:latin typeface="맑은 고딕"/>
                <a:cs typeface="맑은 고딕"/>
              </a:rPr>
              <a:t>인공지능의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기술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수준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en-US" altLang="ko-KR" sz="2000" b="1" spc="-5" dirty="0">
                <a:latin typeface="Arial"/>
                <a:cs typeface="Arial"/>
              </a:rPr>
              <a:t>(</a:t>
            </a:r>
            <a:r>
              <a:rPr lang="ko-KR" altLang="en-US" sz="2000" b="1" spc="-5" dirty="0">
                <a:latin typeface="맑은 고딕"/>
                <a:cs typeface="맑은 고딕"/>
              </a:rPr>
              <a:t>성공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사례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endParaRPr lang="ko-KR" altLang="en-US" sz="2000" dirty="0">
              <a:latin typeface="Arial"/>
              <a:cs typeface="Arial"/>
            </a:endParaRPr>
          </a:p>
          <a:p>
            <a:pPr marL="838200" lvl="1" indent="-355600">
              <a:lnSpc>
                <a:spcPct val="100000"/>
              </a:lnSpc>
              <a:spcBef>
                <a:spcPts val="1200"/>
              </a:spcBef>
              <a:buFont typeface="Arial"/>
              <a:buChar char="○"/>
              <a:tabLst>
                <a:tab pos="837565" algn="l"/>
                <a:tab pos="838200" algn="l"/>
              </a:tabLst>
            </a:pPr>
            <a:r>
              <a:rPr lang="ko-KR" altLang="en-US" sz="2000" dirty="0" err="1">
                <a:latin typeface="맑은 고딕"/>
                <a:cs typeface="맑은 고딕"/>
              </a:rPr>
              <a:t>챗봇</a:t>
            </a:r>
            <a:endParaRPr lang="ko-KR" altLang="en-US" sz="2000" dirty="0">
              <a:latin typeface="맑은 고딕"/>
              <a:cs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E7F329-65C0-46C9-25CE-799931C4F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7" y="2607232"/>
            <a:ext cx="6572250" cy="3219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10D339-49AB-E13E-6B33-AD895DA0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1" y="1096092"/>
            <a:ext cx="5921829" cy="52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46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머신러닝이</a:t>
            </a:r>
            <a:r>
              <a:rPr lang="ko-KR" altLang="en-US" dirty="0"/>
              <a:t> </a:t>
            </a:r>
            <a:r>
              <a:rPr lang="ko-KR" altLang="en-US" dirty="0" err="1"/>
              <a:t>활용되는곳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1368947"/>
          </a:xfrm>
        </p:spPr>
        <p:txBody>
          <a:bodyPr>
            <a:normAutofit/>
          </a:bodyPr>
          <a:lstStyle/>
          <a:p>
            <a:pPr marL="381000" indent="-368300">
              <a:lnSpc>
                <a:spcPct val="100000"/>
              </a:lnSpc>
              <a:spcBef>
                <a:spcPts val="1300"/>
              </a:spcBef>
              <a:buSzPct val="110000"/>
              <a:buFont typeface="Arial"/>
              <a:buChar char="●"/>
              <a:tabLst>
                <a:tab pos="380365" algn="l"/>
                <a:tab pos="381000" algn="l"/>
              </a:tabLst>
            </a:pPr>
            <a:r>
              <a:rPr lang="ko-KR" altLang="en-US" sz="2000" b="1" dirty="0">
                <a:latin typeface="맑은 고딕"/>
                <a:cs typeface="맑은 고딕"/>
              </a:rPr>
              <a:t>인공지능의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기술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수준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en-US" altLang="ko-KR" sz="2000" b="1" spc="-5" dirty="0">
                <a:latin typeface="Arial"/>
                <a:cs typeface="Arial"/>
              </a:rPr>
              <a:t>(</a:t>
            </a:r>
            <a:r>
              <a:rPr lang="ko-KR" altLang="en-US" sz="2000" b="1" spc="-5" dirty="0">
                <a:latin typeface="맑은 고딕"/>
                <a:cs typeface="맑은 고딕"/>
              </a:rPr>
              <a:t>성공</a:t>
            </a:r>
            <a:r>
              <a:rPr lang="ko-KR" altLang="en-US" sz="2000" b="1" spc="-18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사례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endParaRPr lang="ko-KR" altLang="en-US" sz="2000" dirty="0">
              <a:latin typeface="Arial"/>
              <a:cs typeface="Arial"/>
            </a:endParaRPr>
          </a:p>
          <a:p>
            <a:pPr marL="838200" lvl="1" indent="-355600">
              <a:lnSpc>
                <a:spcPct val="100000"/>
              </a:lnSpc>
              <a:spcBef>
                <a:spcPts val="1200"/>
              </a:spcBef>
              <a:buFont typeface="Arial"/>
              <a:buChar char="○"/>
              <a:tabLst>
                <a:tab pos="837565" algn="l"/>
                <a:tab pos="8382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번역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B9B9B0-28E5-12E7-AC4F-FED0D921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14" y="2060136"/>
            <a:ext cx="5400581" cy="47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70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시스템의 분류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4912282"/>
          </a:xfrm>
        </p:spPr>
        <p:txBody>
          <a:bodyPr>
            <a:normAutofit fontScale="92500" lnSpcReduction="20000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latin typeface="맑은 고딕"/>
                <a:cs typeface="맑은 고딕"/>
              </a:rPr>
              <a:t>지도</a:t>
            </a:r>
            <a:r>
              <a:rPr lang="ko-KR" altLang="en-US" sz="2400" spc="-31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학습과</a:t>
            </a:r>
            <a:r>
              <a:rPr lang="ko-KR" altLang="en-US" sz="2400" spc="-31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비지도</a:t>
            </a:r>
            <a:r>
              <a:rPr lang="ko-KR" altLang="en-US" sz="2400" spc="-31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학습</a:t>
            </a:r>
          </a:p>
          <a:p>
            <a:pPr marL="698500" indent="-228600">
              <a:lnSpc>
                <a:spcPct val="100000"/>
              </a:lnSpc>
              <a:spcBef>
                <a:spcPts val="16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ko-KR" altLang="en-US" sz="2000" b="1" dirty="0">
                <a:latin typeface="맑은 고딕"/>
                <a:cs typeface="맑은 고딕"/>
              </a:rPr>
              <a:t>지도</a:t>
            </a:r>
            <a:r>
              <a:rPr lang="ko-KR" altLang="en-US" sz="2000" b="1" spc="-26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학습</a:t>
            </a:r>
            <a:r>
              <a:rPr lang="en-US" altLang="ko-KR" sz="2000" b="1" dirty="0">
                <a:latin typeface="Calibri"/>
                <a:cs typeface="Calibri"/>
              </a:rPr>
              <a:t>:</a:t>
            </a:r>
            <a:r>
              <a:rPr lang="ko-KR" altLang="en-US" sz="2000" b="1" spc="-10" dirty="0">
                <a:latin typeface="Calibri"/>
                <a:cs typeface="Calibri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알고리즘에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주입하는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훈련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데이터에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spc="-5" dirty="0">
                <a:latin typeface="맑은 고딕"/>
                <a:cs typeface="맑은 고딕"/>
              </a:rPr>
              <a:t>레이블</a:t>
            </a:r>
            <a:r>
              <a:rPr lang="en-US" altLang="ko-KR" sz="2000" spc="-5" dirty="0">
                <a:latin typeface="Calibri"/>
                <a:cs typeface="Calibri"/>
              </a:rPr>
              <a:t>(label)</a:t>
            </a:r>
            <a:r>
              <a:rPr lang="ko-KR" altLang="en-US" sz="2000" dirty="0">
                <a:latin typeface="Calibri"/>
                <a:cs typeface="Calibri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이라는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원하는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답이</a:t>
            </a:r>
            <a:r>
              <a:rPr lang="ko-KR" altLang="en-US" sz="2000" spc="-26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포함된다</a:t>
            </a:r>
            <a:r>
              <a:rPr lang="en-US" altLang="ko-KR" sz="2000" dirty="0">
                <a:latin typeface="Calibri"/>
                <a:cs typeface="Calibri"/>
              </a:rPr>
              <a:t>.</a:t>
            </a:r>
          </a:p>
          <a:p>
            <a:pPr marL="1155700" lvl="1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800" dirty="0">
                <a:latin typeface="맑은 고딕"/>
                <a:cs typeface="맑은 고딕"/>
              </a:rPr>
              <a:t>분류</a:t>
            </a:r>
          </a:p>
          <a:p>
            <a:pPr marL="1155700" lvl="1" indent="-228600">
              <a:lnSpc>
                <a:spcPct val="100000"/>
              </a:lnSpc>
              <a:spcBef>
                <a:spcPts val="134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800" dirty="0">
                <a:latin typeface="맑은 고딕"/>
                <a:cs typeface="맑은 고딕"/>
              </a:rPr>
              <a:t>특성</a:t>
            </a:r>
            <a:r>
              <a:rPr lang="en-US" altLang="ko-KR" sz="1800" dirty="0">
                <a:latin typeface="Calibri"/>
                <a:cs typeface="Calibri"/>
              </a:rPr>
              <a:t>(</a:t>
            </a:r>
            <a:r>
              <a:rPr lang="ko-KR" altLang="en-US" sz="1800" dirty="0">
                <a:latin typeface="맑은 고딕"/>
                <a:cs typeface="맑은 고딕"/>
              </a:rPr>
              <a:t>예측</a:t>
            </a:r>
            <a:r>
              <a:rPr lang="ko-KR" altLang="en-US" sz="1800" spc="-229" dirty="0"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latin typeface="맑은 고딕"/>
                <a:cs typeface="맑은 고딕"/>
              </a:rPr>
              <a:t>변수</a:t>
            </a:r>
            <a:r>
              <a:rPr lang="en-US" altLang="ko-KR" sz="1800" dirty="0">
                <a:latin typeface="Calibri"/>
                <a:cs typeface="Calibri"/>
              </a:rPr>
              <a:t>)</a:t>
            </a:r>
          </a:p>
          <a:p>
            <a:pPr marL="1155700" lvl="1" indent="-228600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800" dirty="0">
                <a:latin typeface="맑은 고딕"/>
                <a:cs typeface="맑은 고딕"/>
              </a:rPr>
              <a:t>회귀</a:t>
            </a:r>
          </a:p>
          <a:p>
            <a:pPr marL="698500" indent="-228600">
              <a:lnSpc>
                <a:spcPct val="100000"/>
              </a:lnSpc>
              <a:spcBef>
                <a:spcPts val="14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ko-KR" altLang="en-US" sz="2000" dirty="0">
                <a:latin typeface="맑은 고딕"/>
                <a:cs typeface="맑은 고딕"/>
              </a:rPr>
              <a:t>중요한 지도학습</a:t>
            </a:r>
            <a:r>
              <a:rPr lang="ko-KR" altLang="en-US" sz="2000" spc="-51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알고리즘들</a:t>
            </a:r>
          </a:p>
          <a:p>
            <a:pPr marL="1155700" lvl="1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en-US" altLang="ko-KR" sz="1800" spc="-20" dirty="0">
                <a:latin typeface="Calibri"/>
                <a:cs typeface="Calibri"/>
              </a:rPr>
              <a:t>k-</a:t>
            </a:r>
            <a:r>
              <a:rPr lang="ko-KR" altLang="en-US" sz="1800" spc="-20" dirty="0">
                <a:latin typeface="맑은 고딕"/>
                <a:cs typeface="맑은 고딕"/>
              </a:rPr>
              <a:t>최근접</a:t>
            </a:r>
            <a:r>
              <a:rPr lang="ko-KR" altLang="en-US" sz="1800" spc="-229" dirty="0"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latin typeface="맑은 고딕"/>
                <a:cs typeface="맑은 고딕"/>
              </a:rPr>
              <a:t>이웃</a:t>
            </a:r>
          </a:p>
          <a:p>
            <a:pPr marL="1155700" lvl="1" indent="-228600">
              <a:lnSpc>
                <a:spcPct val="100000"/>
              </a:lnSpc>
              <a:spcBef>
                <a:spcPts val="134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800" dirty="0">
                <a:latin typeface="맑은 고딕"/>
                <a:cs typeface="맑은 고딕"/>
              </a:rPr>
              <a:t>선형</a:t>
            </a:r>
            <a:r>
              <a:rPr lang="ko-KR" altLang="en-US" sz="1800" spc="-229" dirty="0"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latin typeface="맑은 고딕"/>
                <a:cs typeface="맑은 고딕"/>
              </a:rPr>
              <a:t>회귀</a:t>
            </a:r>
          </a:p>
          <a:p>
            <a:pPr marL="1155700" lvl="1" indent="-228600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800" dirty="0">
                <a:latin typeface="맑은 고딕"/>
                <a:cs typeface="맑은 고딕"/>
              </a:rPr>
              <a:t>로지스틱</a:t>
            </a:r>
            <a:r>
              <a:rPr lang="ko-KR" altLang="en-US" sz="1800" spc="-229" dirty="0"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latin typeface="맑은 고딕"/>
                <a:cs typeface="맑은 고딕"/>
              </a:rPr>
              <a:t>회귀</a:t>
            </a:r>
          </a:p>
          <a:p>
            <a:pPr marL="1155700" lvl="1" indent="-2286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800" dirty="0">
                <a:latin typeface="맑은 고딕"/>
                <a:cs typeface="맑은 고딕"/>
              </a:rPr>
              <a:t>서포트 벡터</a:t>
            </a:r>
            <a:r>
              <a:rPr lang="ko-KR" altLang="en-US" sz="1800" spc="-455" dirty="0"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latin typeface="맑은 고딕"/>
                <a:cs typeface="맑은 고딕"/>
              </a:rPr>
              <a:t>머신</a:t>
            </a:r>
          </a:p>
          <a:p>
            <a:pPr marL="1155700" lvl="1" indent="-228600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800" dirty="0">
                <a:latin typeface="맑은 고딕"/>
                <a:cs typeface="맑은 고딕"/>
              </a:rPr>
              <a:t>결정</a:t>
            </a:r>
            <a:r>
              <a:rPr lang="ko-KR" altLang="en-US" sz="1800" spc="-229" dirty="0"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latin typeface="맑은 고딕"/>
                <a:cs typeface="맑은 고딕"/>
              </a:rPr>
              <a:t>트리와</a:t>
            </a:r>
            <a:r>
              <a:rPr lang="ko-KR" altLang="en-US" sz="1800" spc="-229" dirty="0"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latin typeface="맑은 고딕"/>
                <a:cs typeface="맑은 고딕"/>
              </a:rPr>
              <a:t>랜덤</a:t>
            </a:r>
            <a:r>
              <a:rPr lang="ko-KR" altLang="en-US" sz="1800" spc="-229" dirty="0"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latin typeface="맑은 고딕"/>
                <a:cs typeface="맑은 고딕"/>
              </a:rPr>
              <a:t>포레스트</a:t>
            </a:r>
          </a:p>
          <a:p>
            <a:pPr marL="1155700" lvl="1" indent="-228600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800" dirty="0">
                <a:latin typeface="맑은 고딕"/>
                <a:cs typeface="맑은 고딕"/>
              </a:rPr>
              <a:t>신경망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A711DAF-AECF-3099-CA04-FFAA2F05489E}"/>
              </a:ext>
            </a:extLst>
          </p:cNvPr>
          <p:cNvSpPr/>
          <p:nvPr/>
        </p:nvSpPr>
        <p:spPr>
          <a:xfrm>
            <a:off x="4939208" y="2084359"/>
            <a:ext cx="6553200" cy="260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4601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시스템의 분류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4912282"/>
          </a:xfrm>
        </p:spPr>
        <p:txBody>
          <a:bodyPr>
            <a:normAutofit fontScale="92500" lnSpcReduction="10000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500" dirty="0">
                <a:latin typeface="맑은 고딕"/>
                <a:cs typeface="맑은 고딕"/>
              </a:rPr>
              <a:t>지도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학습과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비지도</a:t>
            </a:r>
            <a:r>
              <a:rPr lang="ko-KR" altLang="en-US" sz="1500" spc="-195" dirty="0">
                <a:latin typeface="맑은 고딕"/>
                <a:cs typeface="맑은 고딕"/>
              </a:rPr>
              <a:t> </a:t>
            </a:r>
            <a:r>
              <a:rPr lang="ko-KR" altLang="en-US" sz="1500" dirty="0">
                <a:latin typeface="맑은 고딕"/>
                <a:cs typeface="맑은 고딕"/>
              </a:rPr>
              <a:t>학습</a:t>
            </a:r>
          </a:p>
          <a:p>
            <a:pPr marL="698500" indent="-228600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ko-KR" altLang="en-US" sz="1300" b="1" dirty="0">
                <a:latin typeface="맑은 고딕"/>
                <a:cs typeface="맑은 고딕"/>
              </a:rPr>
              <a:t>비지도</a:t>
            </a:r>
            <a:r>
              <a:rPr lang="ko-KR" altLang="en-US" sz="1300" b="1" spc="-170" dirty="0">
                <a:latin typeface="맑은 고딕"/>
                <a:cs typeface="맑은 고딕"/>
              </a:rPr>
              <a:t> </a:t>
            </a:r>
            <a:r>
              <a:rPr lang="ko-KR" altLang="en-US" sz="1300" b="1" dirty="0">
                <a:latin typeface="맑은 고딕"/>
                <a:cs typeface="맑은 고딕"/>
              </a:rPr>
              <a:t>학습</a:t>
            </a:r>
            <a:r>
              <a:rPr lang="en-US" altLang="ko-KR" sz="1300" b="1" dirty="0">
                <a:latin typeface="Calibri"/>
                <a:cs typeface="Calibri"/>
              </a:rPr>
              <a:t>:</a:t>
            </a:r>
            <a:r>
              <a:rPr lang="ko-KR" altLang="en-US" sz="1300" b="1" spc="-5" dirty="0">
                <a:latin typeface="Calibri"/>
                <a:cs typeface="Calibri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훈련</a:t>
            </a:r>
            <a:r>
              <a:rPr lang="ko-KR" altLang="en-US" sz="1300" spc="-170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데이터에</a:t>
            </a:r>
            <a:r>
              <a:rPr lang="ko-KR" altLang="en-US" sz="1300" spc="-170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레이블이</a:t>
            </a:r>
            <a:r>
              <a:rPr lang="ko-KR" altLang="en-US" sz="1300" spc="-170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없어서</a:t>
            </a:r>
            <a:r>
              <a:rPr lang="en-US" altLang="ko-KR" sz="1300" dirty="0">
                <a:latin typeface="Calibri"/>
                <a:cs typeface="Calibri"/>
              </a:rPr>
              <a:t>,</a:t>
            </a:r>
            <a:r>
              <a:rPr lang="ko-KR" altLang="en-US" sz="1300" spc="-5" dirty="0">
                <a:latin typeface="Calibri"/>
                <a:cs typeface="Calibri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시스템이</a:t>
            </a:r>
            <a:r>
              <a:rPr lang="ko-KR" altLang="en-US" sz="1300" spc="-170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아무런</a:t>
            </a:r>
            <a:r>
              <a:rPr lang="ko-KR" altLang="en-US" sz="1300" spc="-170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도움</a:t>
            </a:r>
            <a:r>
              <a:rPr lang="ko-KR" altLang="en-US" sz="1300" spc="-170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없이</a:t>
            </a:r>
            <a:r>
              <a:rPr lang="ko-KR" altLang="en-US" sz="1300" spc="-170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학습해야</a:t>
            </a:r>
            <a:r>
              <a:rPr lang="ko-KR" altLang="en-US" sz="1300" spc="-170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한다</a:t>
            </a:r>
            <a:r>
              <a:rPr lang="en-US" altLang="ko-KR" sz="1300" dirty="0">
                <a:latin typeface="Calibri"/>
                <a:cs typeface="Calibri"/>
              </a:rPr>
              <a:t>.</a:t>
            </a:r>
          </a:p>
          <a:p>
            <a:pPr marL="698500" indent="-22860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ko-KR" altLang="en-US" sz="1300" dirty="0">
                <a:latin typeface="맑은 고딕"/>
                <a:cs typeface="맑은 고딕"/>
              </a:rPr>
              <a:t>중요한 비지도학습</a:t>
            </a:r>
            <a:r>
              <a:rPr lang="ko-KR" altLang="en-US" sz="1300" spc="-325" dirty="0">
                <a:latin typeface="맑은 고딕"/>
                <a:cs typeface="맑은 고딕"/>
              </a:rPr>
              <a:t> </a:t>
            </a:r>
            <a:r>
              <a:rPr lang="ko-KR" altLang="en-US" sz="1300" dirty="0">
                <a:latin typeface="맑은 고딕"/>
                <a:cs typeface="맑은 고딕"/>
              </a:rPr>
              <a:t>알고리즘들</a:t>
            </a:r>
          </a:p>
          <a:p>
            <a:pPr marL="1155700" lvl="1" indent="-228600">
              <a:lnSpc>
                <a:spcPct val="100000"/>
              </a:lnSpc>
              <a:spcBef>
                <a:spcPts val="113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100" dirty="0">
                <a:latin typeface="맑은 고딕"/>
                <a:cs typeface="맑은 고딕"/>
              </a:rPr>
              <a:t>군집</a:t>
            </a:r>
          </a:p>
          <a:p>
            <a:pPr marL="1612900" lvl="2" indent="-228600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en-US" altLang="ko-KR" sz="1000" spc="-5" dirty="0">
                <a:latin typeface="Calibri"/>
                <a:cs typeface="Calibri"/>
              </a:rPr>
              <a:t>k-</a:t>
            </a:r>
            <a:r>
              <a:rPr lang="ko-KR" altLang="en-US" sz="1000" spc="-5" dirty="0">
                <a:latin typeface="맑은 고딕"/>
                <a:cs typeface="맑은 고딕"/>
              </a:rPr>
              <a:t>평균</a:t>
            </a:r>
            <a:endParaRPr lang="ko-KR" altLang="en-US" sz="1000" dirty="0">
              <a:latin typeface="맑은 고딕"/>
              <a:cs typeface="맑은 고딕"/>
            </a:endParaRPr>
          </a:p>
          <a:p>
            <a:pPr marL="1612900" lvl="2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en-US" altLang="ko-KR" sz="1000" spc="-5" dirty="0" err="1">
                <a:latin typeface="Calibri"/>
                <a:cs typeface="Calibri"/>
              </a:rPr>
              <a:t>DBSCAN</a:t>
            </a:r>
            <a:endParaRPr lang="ko-KR" altLang="en-US" sz="1000" dirty="0">
              <a:latin typeface="Calibri"/>
              <a:cs typeface="Calibri"/>
            </a:endParaRPr>
          </a:p>
          <a:p>
            <a:pPr marL="1612900" lvl="2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000" dirty="0">
                <a:latin typeface="맑은 고딕"/>
                <a:cs typeface="맑은 고딕"/>
              </a:rPr>
              <a:t>계층 군집</a:t>
            </a:r>
            <a:r>
              <a:rPr lang="ko-KR" altLang="en-US" sz="1000" spc="-265" dirty="0">
                <a:latin typeface="맑은 고딕"/>
                <a:cs typeface="맑은 고딕"/>
              </a:rPr>
              <a:t> </a:t>
            </a:r>
            <a:r>
              <a:rPr lang="ko-KR" altLang="en-US" sz="1000" dirty="0">
                <a:latin typeface="맑은 고딕"/>
                <a:cs typeface="맑은 고딕"/>
              </a:rPr>
              <a:t>분석</a:t>
            </a:r>
          </a:p>
          <a:p>
            <a:pPr marL="1612900" lvl="2" indent="-22860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000" dirty="0">
                <a:latin typeface="맑은 고딕"/>
                <a:cs typeface="맑은 고딕"/>
              </a:rPr>
              <a:t>이상치</a:t>
            </a:r>
            <a:r>
              <a:rPr lang="ko-KR" altLang="en-US" sz="1000" spc="-135" dirty="0">
                <a:latin typeface="맑은 고딕"/>
                <a:cs typeface="맑은 고딕"/>
              </a:rPr>
              <a:t> </a:t>
            </a:r>
            <a:r>
              <a:rPr lang="ko-KR" altLang="en-US" sz="1000" dirty="0">
                <a:latin typeface="맑은 고딕"/>
                <a:cs typeface="맑은 고딕"/>
              </a:rPr>
              <a:t>탐지와</a:t>
            </a:r>
            <a:r>
              <a:rPr lang="ko-KR" altLang="en-US" sz="1000" spc="-135" dirty="0">
                <a:latin typeface="맑은 고딕"/>
                <a:cs typeface="맑은 고딕"/>
              </a:rPr>
              <a:t> </a:t>
            </a:r>
            <a:r>
              <a:rPr lang="ko-KR" altLang="en-US" sz="1000" dirty="0">
                <a:latin typeface="맑은 고딕"/>
                <a:cs typeface="맑은 고딕"/>
              </a:rPr>
              <a:t>특이치</a:t>
            </a:r>
            <a:r>
              <a:rPr lang="ko-KR" altLang="en-US" sz="1000" spc="-135" dirty="0">
                <a:latin typeface="맑은 고딕"/>
                <a:cs typeface="맑은 고딕"/>
              </a:rPr>
              <a:t> </a:t>
            </a:r>
            <a:r>
              <a:rPr lang="ko-KR" altLang="en-US" sz="1000" dirty="0">
                <a:latin typeface="맑은 고딕"/>
                <a:cs typeface="맑은 고딕"/>
              </a:rPr>
              <a:t>탐지</a:t>
            </a:r>
          </a:p>
          <a:p>
            <a:pPr marL="1612900" lvl="2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000" spc="-5" dirty="0">
                <a:latin typeface="맑은 고딕"/>
                <a:cs typeface="맑은 고딕"/>
              </a:rPr>
              <a:t>원</a:t>
            </a:r>
            <a:r>
              <a:rPr lang="en-US" altLang="ko-KR" sz="1000" spc="-5" dirty="0">
                <a:latin typeface="Calibri"/>
                <a:cs typeface="Calibri"/>
              </a:rPr>
              <a:t>-</a:t>
            </a:r>
            <a:r>
              <a:rPr lang="ko-KR" altLang="en-US" sz="1000" spc="-5" dirty="0">
                <a:latin typeface="맑은 고딕"/>
                <a:cs typeface="맑은 고딕"/>
              </a:rPr>
              <a:t>클래스</a:t>
            </a:r>
            <a:r>
              <a:rPr lang="ko-KR" altLang="en-US" sz="1000" spc="-135" dirty="0">
                <a:latin typeface="맑은 고딕"/>
                <a:cs typeface="맑은 고딕"/>
              </a:rPr>
              <a:t> </a:t>
            </a:r>
            <a:r>
              <a:rPr lang="en-US" altLang="ko-KR" sz="1000" spc="-5" dirty="0" err="1">
                <a:latin typeface="Calibri"/>
                <a:cs typeface="Calibri"/>
              </a:rPr>
              <a:t>SVM</a:t>
            </a:r>
            <a:endParaRPr lang="ko-KR" altLang="en-US" sz="1000" dirty="0">
              <a:latin typeface="Calibri"/>
              <a:cs typeface="Calibri"/>
            </a:endParaRPr>
          </a:p>
          <a:p>
            <a:pPr marL="1612900" lvl="2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000" dirty="0" err="1">
                <a:latin typeface="맑은 고딕"/>
                <a:cs typeface="맑은 고딕"/>
              </a:rPr>
              <a:t>아이솔레이션</a:t>
            </a:r>
            <a:r>
              <a:rPr lang="ko-KR" altLang="en-US" sz="1000" spc="-135" dirty="0">
                <a:latin typeface="맑은 고딕"/>
                <a:cs typeface="맑은 고딕"/>
              </a:rPr>
              <a:t> </a:t>
            </a:r>
            <a:r>
              <a:rPr lang="ko-KR" altLang="en-US" sz="1000" dirty="0">
                <a:latin typeface="맑은 고딕"/>
                <a:cs typeface="맑은 고딕"/>
              </a:rPr>
              <a:t>포레스트</a:t>
            </a:r>
          </a:p>
          <a:p>
            <a:pPr marL="1155700" lvl="1" indent="-228600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100" dirty="0">
                <a:latin typeface="맑은 고딕"/>
                <a:cs typeface="맑은 고딕"/>
              </a:rPr>
              <a:t>시각화와 차원</a:t>
            </a:r>
            <a:r>
              <a:rPr lang="ko-KR" altLang="en-US" sz="1100" spc="-285" dirty="0">
                <a:latin typeface="맑은 고딕"/>
                <a:cs typeface="맑은 고딕"/>
              </a:rPr>
              <a:t> </a:t>
            </a:r>
            <a:r>
              <a:rPr lang="ko-KR" altLang="en-US" sz="1100" dirty="0">
                <a:latin typeface="맑은 고딕"/>
                <a:cs typeface="맑은 고딕"/>
              </a:rPr>
              <a:t>축소</a:t>
            </a:r>
          </a:p>
          <a:p>
            <a:pPr marL="1612900" lvl="2" indent="-22860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000" dirty="0">
                <a:latin typeface="맑은 고딕"/>
                <a:cs typeface="맑은 고딕"/>
              </a:rPr>
              <a:t>주성분</a:t>
            </a:r>
            <a:r>
              <a:rPr lang="ko-KR" altLang="en-US" sz="1000" spc="-135" dirty="0">
                <a:latin typeface="맑은 고딕"/>
                <a:cs typeface="맑은 고딕"/>
              </a:rPr>
              <a:t> </a:t>
            </a:r>
            <a:r>
              <a:rPr lang="ko-KR" altLang="en-US" sz="1000" spc="-5" dirty="0">
                <a:latin typeface="맑은 고딕"/>
                <a:cs typeface="맑은 고딕"/>
              </a:rPr>
              <a:t>분석</a:t>
            </a:r>
            <a:r>
              <a:rPr lang="en-US" altLang="ko-KR" sz="1000" spc="-5" dirty="0">
                <a:latin typeface="Calibri"/>
                <a:cs typeface="Calibri"/>
              </a:rPr>
              <a:t>(</a:t>
            </a:r>
            <a:r>
              <a:rPr lang="en-US" altLang="ko-KR" sz="1000" spc="-5" dirty="0" err="1">
                <a:latin typeface="Calibri"/>
                <a:cs typeface="Calibri"/>
              </a:rPr>
              <a:t>PCA</a:t>
            </a:r>
            <a:r>
              <a:rPr lang="en-US" altLang="ko-KR" sz="1000" spc="-5" dirty="0">
                <a:latin typeface="Calibri"/>
                <a:cs typeface="Calibri"/>
              </a:rPr>
              <a:t>)</a:t>
            </a:r>
            <a:endParaRPr lang="ko-KR" altLang="en-US" sz="1000" dirty="0">
              <a:latin typeface="Calibri"/>
              <a:cs typeface="Calibri"/>
            </a:endParaRPr>
          </a:p>
          <a:p>
            <a:pPr marL="1612900" lvl="2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000" dirty="0">
                <a:latin typeface="맑은 고딕"/>
                <a:cs typeface="맑은 고딕"/>
              </a:rPr>
              <a:t>커널</a:t>
            </a:r>
            <a:r>
              <a:rPr lang="ko-KR" altLang="en-US" sz="1000" spc="-135" dirty="0">
                <a:latin typeface="맑은 고딕"/>
                <a:cs typeface="맑은 고딕"/>
              </a:rPr>
              <a:t> </a:t>
            </a:r>
            <a:r>
              <a:rPr lang="en-US" altLang="ko-KR" sz="1000" spc="-5" dirty="0" err="1">
                <a:latin typeface="Calibri"/>
                <a:cs typeface="Calibri"/>
              </a:rPr>
              <a:t>PCA</a:t>
            </a:r>
            <a:endParaRPr lang="ko-KR" altLang="en-US" sz="1000" dirty="0">
              <a:latin typeface="Calibri"/>
              <a:cs typeface="Calibri"/>
            </a:endParaRPr>
          </a:p>
          <a:p>
            <a:pPr marL="1612900" lvl="2" indent="-22860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000" dirty="0">
                <a:latin typeface="맑은 고딕"/>
                <a:cs typeface="맑은 고딕"/>
              </a:rPr>
              <a:t>지역적 선형</a:t>
            </a:r>
            <a:r>
              <a:rPr lang="ko-KR" altLang="en-US" sz="1000" spc="-265" dirty="0">
                <a:latin typeface="맑은 고딕"/>
                <a:cs typeface="맑은 고딕"/>
              </a:rPr>
              <a:t> </a:t>
            </a:r>
            <a:r>
              <a:rPr lang="ko-KR" altLang="en-US" sz="1000" dirty="0">
                <a:latin typeface="맑은 고딕"/>
                <a:cs typeface="맑은 고딕"/>
              </a:rPr>
              <a:t>임베딩</a:t>
            </a:r>
          </a:p>
          <a:p>
            <a:pPr marL="1612900" lvl="2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en-US" altLang="ko-KR" sz="1000" spc="-5" dirty="0">
                <a:latin typeface="Calibri"/>
                <a:cs typeface="Calibri"/>
              </a:rPr>
              <a:t>t-</a:t>
            </a:r>
            <a:r>
              <a:rPr lang="en-US" altLang="ko-KR" sz="1000" spc="-5" dirty="0" err="1">
                <a:latin typeface="Calibri"/>
                <a:cs typeface="Calibri"/>
              </a:rPr>
              <a:t>SNE</a:t>
            </a:r>
            <a:endParaRPr lang="ko-KR" altLang="en-US" sz="1000" dirty="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100" dirty="0">
                <a:latin typeface="맑은 고딕"/>
                <a:cs typeface="맑은 고딕"/>
              </a:rPr>
              <a:t>연관 규칙</a:t>
            </a:r>
            <a:r>
              <a:rPr lang="ko-KR" altLang="en-US" sz="1100" spc="-285" dirty="0">
                <a:latin typeface="맑은 고딕"/>
                <a:cs typeface="맑은 고딕"/>
              </a:rPr>
              <a:t> </a:t>
            </a:r>
            <a:r>
              <a:rPr lang="ko-KR" altLang="en-US" sz="1100" dirty="0">
                <a:latin typeface="맑은 고딕"/>
                <a:cs typeface="맑은 고딕"/>
              </a:rPr>
              <a:t>학습</a:t>
            </a:r>
          </a:p>
          <a:p>
            <a:pPr marL="1612900" lvl="2" indent="-228600">
              <a:lnSpc>
                <a:spcPct val="100000"/>
              </a:lnSpc>
              <a:spcBef>
                <a:spcPts val="99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000" spc="-5" dirty="0" err="1">
                <a:latin typeface="맑은 고딕"/>
                <a:cs typeface="맑은 고딕"/>
              </a:rPr>
              <a:t>어프라이어리</a:t>
            </a:r>
            <a:r>
              <a:rPr lang="en-US" altLang="ko-KR" sz="1000" spc="-5" dirty="0">
                <a:latin typeface="Calibri"/>
                <a:cs typeface="Calibri"/>
              </a:rPr>
              <a:t>(</a:t>
            </a:r>
            <a:r>
              <a:rPr lang="en-US" altLang="ko-KR" sz="1000" spc="-5" dirty="0" err="1">
                <a:latin typeface="Calibri"/>
                <a:cs typeface="Calibri"/>
              </a:rPr>
              <a:t>Apriori</a:t>
            </a:r>
            <a:r>
              <a:rPr lang="en-US" altLang="ko-KR" sz="1000" spc="-5" dirty="0">
                <a:latin typeface="Calibri"/>
                <a:cs typeface="Calibri"/>
              </a:rPr>
              <a:t>)</a:t>
            </a:r>
            <a:endParaRPr lang="ko-KR" altLang="en-US" sz="1000" dirty="0">
              <a:latin typeface="Calibri"/>
              <a:cs typeface="Calibri"/>
            </a:endParaRPr>
          </a:p>
          <a:p>
            <a:pPr marL="1612900" lvl="2" indent="-228600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lang="ko-KR" altLang="en-US" sz="1000" spc="-5" dirty="0" err="1">
                <a:latin typeface="맑은 고딕"/>
                <a:cs typeface="맑은 고딕"/>
              </a:rPr>
              <a:t>이클렛</a:t>
            </a:r>
            <a:r>
              <a:rPr lang="en-US" altLang="ko-KR" sz="1000" spc="-5" dirty="0">
                <a:latin typeface="Calibri"/>
                <a:cs typeface="Calibri"/>
              </a:rPr>
              <a:t>(Eclat)</a:t>
            </a:r>
            <a:endParaRPr lang="ko-KR" altLang="en-US" sz="10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803083B-9103-6BF4-EDB3-15A700E9923C}"/>
              </a:ext>
            </a:extLst>
          </p:cNvPr>
          <p:cNvSpPr/>
          <p:nvPr/>
        </p:nvSpPr>
        <p:spPr>
          <a:xfrm>
            <a:off x="4939332" y="1992217"/>
            <a:ext cx="6629400" cy="2752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5794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시스템의 분류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4912282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latin typeface="맑은 고딕"/>
                <a:cs typeface="맑은 고딕"/>
              </a:rPr>
              <a:t>배치</a:t>
            </a:r>
            <a:r>
              <a:rPr lang="ko-KR" altLang="en-US" sz="1600" spc="-229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학습과</a:t>
            </a:r>
            <a:r>
              <a:rPr lang="ko-KR" altLang="en-US" sz="1600" spc="-229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온라인</a:t>
            </a:r>
            <a:r>
              <a:rPr lang="ko-KR" altLang="en-US" sz="1600" spc="-229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학습</a:t>
            </a:r>
          </a:p>
          <a:p>
            <a:pPr marL="698500" indent="-228600">
              <a:lnSpc>
                <a:spcPct val="100000"/>
              </a:lnSpc>
              <a:spcBef>
                <a:spcPts val="15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ko-KR" altLang="en-US" sz="1400" b="1" dirty="0">
                <a:latin typeface="맑은 고딕"/>
                <a:cs typeface="맑은 고딕"/>
              </a:rPr>
              <a:t>배치</a:t>
            </a:r>
            <a:r>
              <a:rPr lang="ko-KR" altLang="en-US" sz="1400" b="1" spc="-204" dirty="0">
                <a:latin typeface="맑은 고딕"/>
                <a:cs typeface="맑은 고딕"/>
              </a:rPr>
              <a:t> </a:t>
            </a:r>
            <a:r>
              <a:rPr lang="ko-KR" altLang="en-US" sz="1400" b="1" dirty="0">
                <a:latin typeface="맑은 고딕"/>
                <a:cs typeface="맑은 고딕"/>
              </a:rPr>
              <a:t>학습</a:t>
            </a:r>
            <a:r>
              <a:rPr lang="en-US" altLang="ko-KR" sz="1400" b="1" dirty="0">
                <a:latin typeface="Calibri"/>
                <a:cs typeface="Calibri"/>
              </a:rPr>
              <a:t>:</a:t>
            </a:r>
            <a:r>
              <a:rPr lang="ko-KR" altLang="en-US" sz="1400" b="1" spc="-10" dirty="0">
                <a:latin typeface="Calibri"/>
                <a:cs typeface="Calibri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시스템이</a:t>
            </a:r>
            <a:r>
              <a:rPr lang="ko-KR" altLang="en-US" sz="1400" spc="-204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점진적으로</a:t>
            </a:r>
            <a:r>
              <a:rPr lang="ko-KR" altLang="en-US" sz="1400" spc="-204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학습할</a:t>
            </a:r>
            <a:r>
              <a:rPr lang="ko-KR" altLang="en-US" sz="1400" spc="-204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수</a:t>
            </a:r>
            <a:r>
              <a:rPr lang="ko-KR" altLang="en-US" sz="1400" spc="-204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없다</a:t>
            </a:r>
            <a:r>
              <a:rPr lang="en-US" altLang="ko-KR" sz="1400" dirty="0">
                <a:latin typeface="Calibri"/>
                <a:cs typeface="Calibri"/>
              </a:rPr>
              <a:t>.</a:t>
            </a:r>
          </a:p>
          <a:p>
            <a:pPr marL="698500" marR="5080" indent="-228600">
              <a:lnSpc>
                <a:spcPct val="151300"/>
              </a:lnSpc>
              <a:spcBef>
                <a:spcPts val="5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ko-KR" altLang="en-US" sz="1400" b="1" dirty="0">
                <a:latin typeface="맑은 고딕"/>
                <a:cs typeface="맑은 고딕"/>
              </a:rPr>
              <a:t>온라인</a:t>
            </a:r>
            <a:r>
              <a:rPr lang="ko-KR" altLang="en-US" sz="1400" b="1" spc="-210" dirty="0">
                <a:latin typeface="맑은 고딕"/>
                <a:cs typeface="맑은 고딕"/>
              </a:rPr>
              <a:t> </a:t>
            </a:r>
            <a:r>
              <a:rPr lang="ko-KR" altLang="en-US" sz="1400" b="1" dirty="0">
                <a:latin typeface="맑은 고딕"/>
                <a:cs typeface="맑은 고딕"/>
              </a:rPr>
              <a:t>학습</a:t>
            </a:r>
            <a:r>
              <a:rPr lang="en-US" altLang="ko-KR" sz="1400" b="1" dirty="0">
                <a:latin typeface="Calibri"/>
                <a:cs typeface="Calibri"/>
              </a:rPr>
              <a:t>:</a:t>
            </a:r>
            <a:r>
              <a:rPr lang="ko-KR" altLang="en-US" sz="1400" b="1" spc="-15" dirty="0">
                <a:latin typeface="Calibri"/>
                <a:cs typeface="Calibri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데이터를</a:t>
            </a:r>
            <a:r>
              <a:rPr lang="ko-KR" altLang="en-US" sz="1400" spc="-210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순차적으로</a:t>
            </a:r>
            <a:r>
              <a:rPr lang="ko-KR" altLang="en-US" sz="1400" spc="-210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한</a:t>
            </a:r>
            <a:r>
              <a:rPr lang="ko-KR" altLang="en-US" sz="1400" spc="-210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개씩</a:t>
            </a:r>
            <a:r>
              <a:rPr lang="ko-KR" altLang="en-US" sz="1400" spc="-210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또는</a:t>
            </a:r>
            <a:r>
              <a:rPr lang="ko-KR" altLang="en-US" sz="1400" spc="-210" dirty="0">
                <a:latin typeface="맑은 고딕"/>
                <a:cs typeface="맑은 고딕"/>
              </a:rPr>
              <a:t> </a:t>
            </a:r>
            <a:r>
              <a:rPr lang="ko-KR" altLang="en-US" sz="1400" spc="-5" dirty="0">
                <a:latin typeface="맑은 고딕"/>
                <a:cs typeface="맑은 고딕"/>
              </a:rPr>
              <a:t>미니배치</a:t>
            </a:r>
            <a:r>
              <a:rPr lang="en-US" altLang="ko-KR" sz="1400" spc="-5" dirty="0">
                <a:latin typeface="Calibri"/>
                <a:cs typeface="Calibri"/>
              </a:rPr>
              <a:t>(mini-batch)</a:t>
            </a:r>
            <a:r>
              <a:rPr lang="ko-KR" altLang="en-US" sz="1400" spc="-5" dirty="0">
                <a:latin typeface="맑은 고딕"/>
                <a:cs typeface="맑은 고딕"/>
              </a:rPr>
              <a:t>라</a:t>
            </a:r>
            <a:r>
              <a:rPr lang="ko-KR" altLang="en-US" sz="1400" spc="-210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부르는</a:t>
            </a:r>
            <a:r>
              <a:rPr lang="ko-KR" altLang="en-US" sz="1400" spc="-210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작은</a:t>
            </a:r>
            <a:r>
              <a:rPr lang="ko-KR" altLang="en-US" sz="1400" spc="-210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묶음</a:t>
            </a:r>
            <a:r>
              <a:rPr lang="ko-KR" altLang="en-US" sz="1400" spc="-210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단위로</a:t>
            </a:r>
            <a:r>
              <a:rPr lang="ko-KR" altLang="en-US" sz="1400" spc="-210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주입하여  시스템을</a:t>
            </a:r>
            <a:r>
              <a:rPr lang="ko-KR" altLang="en-US" sz="1400" spc="-204" dirty="0">
                <a:latin typeface="맑은 고딕"/>
                <a:cs typeface="맑은 고딕"/>
              </a:rPr>
              <a:t> </a:t>
            </a:r>
            <a:r>
              <a:rPr lang="ko-KR" altLang="en-US" sz="1400" dirty="0">
                <a:latin typeface="맑은 고딕"/>
                <a:cs typeface="맑은 고딕"/>
              </a:rPr>
              <a:t>훈련한다</a:t>
            </a:r>
            <a:r>
              <a:rPr lang="en-US" altLang="ko-KR" sz="1400" dirty="0">
                <a:latin typeface="Calibri"/>
                <a:cs typeface="Calibri"/>
              </a:rPr>
              <a:t>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205AA03-C355-98A2-211F-70291B3713E6}"/>
              </a:ext>
            </a:extLst>
          </p:cNvPr>
          <p:cNvSpPr/>
          <p:nvPr/>
        </p:nvSpPr>
        <p:spPr>
          <a:xfrm>
            <a:off x="3614018" y="2914666"/>
            <a:ext cx="7251765" cy="3407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2967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 err="1"/>
              <a:t>머신러닝</a:t>
            </a:r>
            <a:r>
              <a:rPr lang="ko-KR" altLang="en-US" dirty="0"/>
              <a:t> 주요 과제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47" y="1096632"/>
            <a:ext cx="11202305" cy="4912282"/>
          </a:xfrm>
        </p:spPr>
        <p:txBody>
          <a:bodyPr>
            <a:norm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ko-KR" altLang="en-US" sz="2000" dirty="0" err="1">
                <a:latin typeface="맑은 고딕"/>
                <a:cs typeface="맑은 고딕"/>
              </a:rPr>
              <a:t>머신러닝의</a:t>
            </a:r>
            <a:r>
              <a:rPr lang="ko-KR" altLang="en-US" sz="2000" spc="-2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주요</a:t>
            </a:r>
            <a:r>
              <a:rPr lang="ko-KR" altLang="en-US" sz="2000" spc="-2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작업은</a:t>
            </a:r>
            <a:r>
              <a:rPr lang="ko-KR" altLang="en-US" sz="2000" spc="-27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학습</a:t>
            </a:r>
            <a:r>
              <a:rPr lang="ko-KR" altLang="en-US" sz="2000" b="1" spc="-27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알고리즘</a:t>
            </a:r>
            <a:r>
              <a:rPr lang="ko-KR" altLang="en-US" sz="2000" dirty="0">
                <a:latin typeface="맑은 고딕"/>
                <a:cs typeface="맑은 고딕"/>
              </a:rPr>
              <a:t>을</a:t>
            </a:r>
            <a:r>
              <a:rPr lang="ko-KR" altLang="en-US" sz="2000" spc="-2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선택해서</a:t>
            </a:r>
            <a:r>
              <a:rPr lang="ko-KR" altLang="en-US" sz="2000" spc="-2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어떤</a:t>
            </a:r>
            <a:r>
              <a:rPr lang="ko-KR" altLang="en-US" sz="2000" spc="-270" dirty="0">
                <a:latin typeface="맑은 고딕"/>
                <a:cs typeface="맑은 고딕"/>
              </a:rPr>
              <a:t> </a:t>
            </a:r>
            <a:r>
              <a:rPr lang="ko-KR" altLang="en-US" sz="2000" b="1" dirty="0">
                <a:latin typeface="맑은 고딕"/>
                <a:cs typeface="맑은 고딕"/>
              </a:rPr>
              <a:t>데이터</a:t>
            </a:r>
            <a:r>
              <a:rPr lang="ko-KR" altLang="en-US" sz="2000" dirty="0">
                <a:latin typeface="맑은 고딕"/>
                <a:cs typeface="맑은 고딕"/>
              </a:rPr>
              <a:t>에</a:t>
            </a:r>
            <a:r>
              <a:rPr lang="ko-KR" altLang="en-US" sz="2000" spc="-2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훈련시키는</a:t>
            </a:r>
            <a:r>
              <a:rPr lang="ko-KR" altLang="en-US" sz="2000" spc="-270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것</a:t>
            </a:r>
          </a:p>
          <a:p>
            <a:pPr marL="698500" lvl="1" indent="-228600">
              <a:lnSpc>
                <a:spcPct val="100000"/>
              </a:lnSpc>
              <a:spcBef>
                <a:spcPts val="15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ko-KR" altLang="en-US" sz="1800" spc="-5" dirty="0">
                <a:latin typeface="맑은 고딕"/>
                <a:cs typeface="맑은 고딕"/>
              </a:rPr>
              <a:t>‘나쁜</a:t>
            </a:r>
            <a:r>
              <a:rPr lang="ko-KR" altLang="en-US" sz="1800" spc="-229" dirty="0"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latin typeface="맑은 고딕"/>
                <a:cs typeface="맑은 고딕"/>
              </a:rPr>
              <a:t>데이터’</a:t>
            </a:r>
          </a:p>
          <a:p>
            <a:pPr marL="1155700" lvl="2" indent="-228600">
              <a:lnSpc>
                <a:spcPct val="100000"/>
              </a:lnSpc>
              <a:spcBef>
                <a:spcPts val="154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600" dirty="0">
                <a:latin typeface="맑은 고딕"/>
                <a:cs typeface="맑은 고딕"/>
              </a:rPr>
              <a:t>충분하지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않은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양의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훈련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데이터</a:t>
            </a:r>
          </a:p>
          <a:p>
            <a:pPr marL="1155700" lvl="2" indent="-228600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600" dirty="0">
                <a:latin typeface="맑은 고딕"/>
                <a:cs typeface="맑은 고딕"/>
              </a:rPr>
              <a:t>대표성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없는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훈련</a:t>
            </a:r>
            <a:r>
              <a:rPr lang="ko-KR" altLang="en-US" sz="1600" spc="-204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데이터</a:t>
            </a:r>
          </a:p>
          <a:p>
            <a:pPr marL="1155700" lvl="2" indent="-228600">
              <a:lnSpc>
                <a:spcPct val="100000"/>
              </a:lnSpc>
              <a:spcBef>
                <a:spcPts val="146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600" dirty="0">
                <a:latin typeface="맑은 고딕"/>
                <a:cs typeface="맑은 고딕"/>
              </a:rPr>
              <a:t>낮은 품질의</a:t>
            </a:r>
            <a:r>
              <a:rPr lang="ko-KR" altLang="en-US" sz="1600" spc="-405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데이터</a:t>
            </a:r>
          </a:p>
          <a:p>
            <a:pPr marL="1155700" lvl="2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600" dirty="0">
                <a:latin typeface="맑은 고딕"/>
                <a:cs typeface="맑은 고딕"/>
              </a:rPr>
              <a:t>관련 없는</a:t>
            </a:r>
            <a:r>
              <a:rPr lang="ko-KR" altLang="en-US" sz="1600" spc="-405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특성</a:t>
            </a:r>
          </a:p>
          <a:p>
            <a:pPr marL="698500" lvl="1" indent="-228600">
              <a:lnSpc>
                <a:spcPct val="100000"/>
              </a:lnSpc>
              <a:spcBef>
                <a:spcPts val="157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ko-KR" altLang="en-US" sz="1800" dirty="0">
                <a:latin typeface="Calibri"/>
                <a:cs typeface="Calibri"/>
              </a:rPr>
              <a:t>‘</a:t>
            </a:r>
            <a:r>
              <a:rPr lang="ko-KR" altLang="en-US" sz="1800" dirty="0">
                <a:latin typeface="맑은 고딕"/>
                <a:cs typeface="맑은 고딕"/>
              </a:rPr>
              <a:t>나쁜</a:t>
            </a:r>
            <a:r>
              <a:rPr lang="ko-KR" altLang="en-US" sz="1800" spc="-229" dirty="0"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latin typeface="맑은 고딕"/>
                <a:cs typeface="맑은 고딕"/>
              </a:rPr>
              <a:t>알고리즘’</a:t>
            </a:r>
          </a:p>
          <a:p>
            <a:pPr marL="1155700" lvl="2" indent="-228600">
              <a:lnSpc>
                <a:spcPct val="100000"/>
              </a:lnSpc>
              <a:spcBef>
                <a:spcPts val="154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600" dirty="0">
                <a:latin typeface="맑은 고딕"/>
                <a:cs typeface="맑은 고딕"/>
              </a:rPr>
              <a:t>훈련</a:t>
            </a:r>
            <a:r>
              <a:rPr lang="ko-KR" altLang="en-US" sz="1600" spc="-25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데이터</a:t>
            </a:r>
            <a:r>
              <a:rPr lang="ko-KR" altLang="en-US" sz="1600" spc="-25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과대적합</a:t>
            </a:r>
          </a:p>
          <a:p>
            <a:pPr marL="1155700" lvl="2" indent="-22860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ko-KR" altLang="en-US" sz="1600" dirty="0">
                <a:latin typeface="맑은 고딕"/>
                <a:cs typeface="맑은 고딕"/>
              </a:rPr>
              <a:t>훈련</a:t>
            </a:r>
            <a:r>
              <a:rPr lang="ko-KR" altLang="en-US" sz="1600" spc="-25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데이터</a:t>
            </a:r>
            <a:r>
              <a:rPr lang="ko-KR" altLang="en-US" sz="1600" spc="-250" dirty="0">
                <a:latin typeface="맑은 고딕"/>
                <a:cs typeface="맑은 고딕"/>
              </a:rPr>
              <a:t> </a:t>
            </a:r>
            <a:r>
              <a:rPr lang="ko-KR" altLang="en-US" sz="1600" dirty="0">
                <a:latin typeface="맑은 고딕"/>
                <a:cs typeface="맑은 고딕"/>
              </a:rPr>
              <a:t>과소적합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8BB545B-92DD-679B-38A9-5E1067E7E741}"/>
              </a:ext>
            </a:extLst>
          </p:cNvPr>
          <p:cNvSpPr/>
          <p:nvPr/>
        </p:nvSpPr>
        <p:spPr>
          <a:xfrm>
            <a:off x="5470583" y="2994601"/>
            <a:ext cx="6209888" cy="23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2027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4203" y="1970570"/>
            <a:ext cx="2408344" cy="380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68306" y="2805458"/>
            <a:ext cx="2739490" cy="2140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175" y="4571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15515" algn="l"/>
                <a:tab pos="11108690" algn="l"/>
              </a:tabLst>
            </a:pPr>
            <a:r>
              <a:rPr dirty="0">
                <a:latin typeface="Times New Roman"/>
                <a:cs typeface="Times New Roman"/>
              </a:rPr>
              <a:t> 	</a:t>
            </a:r>
            <a:r>
              <a:rPr dirty="0"/>
              <a:t>첫 번째 머신러닝</a:t>
            </a:r>
            <a:r>
              <a:rPr spc="-100" dirty="0"/>
              <a:t> </a:t>
            </a:r>
            <a:r>
              <a:rPr dirty="0"/>
              <a:t>프로그램	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8083" y="1938280"/>
            <a:ext cx="3515832" cy="2259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68800" y="5002322"/>
            <a:ext cx="34544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175" y="41147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98495" algn="l"/>
                <a:tab pos="11108690" algn="l"/>
              </a:tabLst>
            </a:pPr>
            <a:r>
              <a:rPr dirty="0">
                <a:latin typeface="Times New Roman"/>
                <a:cs typeface="Times New Roman"/>
              </a:rPr>
              <a:t> 	</a:t>
            </a:r>
            <a:r>
              <a:rPr dirty="0"/>
              <a:t>전통적인</a:t>
            </a:r>
            <a:r>
              <a:rPr spc="-100" dirty="0"/>
              <a:t> </a:t>
            </a:r>
            <a:r>
              <a:rPr dirty="0"/>
              <a:t>프로그램	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175" y="38100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12565" algn="l"/>
                <a:tab pos="11108690" algn="l"/>
              </a:tabLst>
            </a:pPr>
            <a:r>
              <a:rPr dirty="0">
                <a:latin typeface="Times New Roman"/>
                <a:cs typeface="Times New Roman"/>
              </a:rPr>
              <a:t> 	</a:t>
            </a:r>
            <a:r>
              <a:rPr dirty="0"/>
              <a:t>도미 vs</a:t>
            </a:r>
            <a:r>
              <a:rPr spc="-100" dirty="0"/>
              <a:t> </a:t>
            </a:r>
            <a:r>
              <a:rPr dirty="0"/>
              <a:t>빙어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74917" y="2558796"/>
            <a:ext cx="564134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  <a:tabLst>
                <a:tab pos="1180465" algn="l"/>
              </a:tabLst>
            </a:pPr>
            <a:r>
              <a:rPr sz="3200" dirty="0">
                <a:latin typeface="맑은 고딕"/>
                <a:cs typeface="맑은 고딕"/>
              </a:rPr>
              <a:t>2개의	클래스(class)</a:t>
            </a:r>
            <a:endParaRPr sz="3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200" spc="-5" dirty="0">
                <a:latin typeface="맑은 고딕"/>
                <a:cs typeface="맑은 고딕"/>
              </a:rPr>
              <a:t>분류(classification)</a:t>
            </a:r>
            <a:endParaRPr sz="3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55040" algn="l"/>
              </a:tabLst>
            </a:pPr>
            <a:r>
              <a:rPr sz="3200" dirty="0">
                <a:latin typeface="맑은 고딕"/>
                <a:cs typeface="맑은 고딕"/>
              </a:rPr>
              <a:t>이진	</a:t>
            </a:r>
            <a:r>
              <a:rPr sz="3200" spc="5" dirty="0">
                <a:latin typeface="맑은 고딕"/>
                <a:cs typeface="맑은 고딕"/>
              </a:rPr>
              <a:t>분류(binary</a:t>
            </a:r>
            <a:r>
              <a:rPr sz="3200" spc="-40" dirty="0">
                <a:latin typeface="맑은 고딕"/>
                <a:cs typeface="맑은 고딕"/>
              </a:rPr>
              <a:t> </a:t>
            </a:r>
            <a:r>
              <a:rPr sz="3200" spc="-5" dirty="0">
                <a:latin typeface="맑은 고딕"/>
                <a:cs typeface="맑은 고딕"/>
              </a:rPr>
              <a:t>classification)</a:t>
            </a:r>
            <a:endParaRPr sz="3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5266" y="1789689"/>
            <a:ext cx="3605533" cy="1325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175" y="28956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8765" algn="l"/>
                <a:tab pos="11108690" algn="l"/>
              </a:tabLst>
            </a:pPr>
            <a:r>
              <a:rPr dirty="0">
                <a:latin typeface="Times New Roman"/>
                <a:cs typeface="Times New Roman"/>
              </a:rPr>
              <a:t> 	</a:t>
            </a:r>
            <a:r>
              <a:rPr dirty="0"/>
              <a:t>도미</a:t>
            </a:r>
            <a:r>
              <a:rPr spc="-100" dirty="0"/>
              <a:t> </a:t>
            </a:r>
            <a:r>
              <a:rPr dirty="0"/>
              <a:t>데이터	</a:t>
            </a:r>
          </a:p>
        </p:txBody>
      </p:sp>
      <p:sp>
        <p:nvSpPr>
          <p:cNvPr id="4" name="object 4"/>
          <p:cNvSpPr/>
          <p:nvPr/>
        </p:nvSpPr>
        <p:spPr>
          <a:xfrm>
            <a:off x="916314" y="3612486"/>
            <a:ext cx="10386128" cy="2511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인공지능과 </a:t>
            </a:r>
            <a:r>
              <a:rPr lang="ko-KR" altLang="en-US" dirty="0" err="1"/>
              <a:t>머신러닝의</a:t>
            </a:r>
            <a:r>
              <a:rPr lang="ko-KR" altLang="en-US" dirty="0"/>
              <a:t>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6302264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인공지능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Arial" panose="020B0604020202020204" pitchFamily="34" charset="0"/>
              </a:rPr>
              <a:t>기계학습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FF0000"/>
                </a:solidFill>
                <a:latin typeface="Arial" panose="020B0604020202020204" pitchFamily="34" charset="0"/>
              </a:rPr>
              <a:t>머신러닝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Arial" panose="020B0604020202020204" pitchFamily="34" charset="0"/>
              </a:rPr>
              <a:t>딥러닝</a:t>
            </a: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지식 기반 시스템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문서 관리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지원 시스템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지능형 에이전트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온라인 쇼핑몰 구매 이력 분석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로보틱스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제조업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전문가 시스템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의료 진단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CFCD478-B8B8-5879-A644-7E9CC699E6B6}"/>
              </a:ext>
            </a:extLst>
          </p:cNvPr>
          <p:cNvSpPr/>
          <p:nvPr/>
        </p:nvSpPr>
        <p:spPr>
          <a:xfrm>
            <a:off x="7984888" y="1331525"/>
            <a:ext cx="3216512" cy="3909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3456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1970" y="2981959"/>
            <a:ext cx="4618182" cy="1483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175" y="13715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2615" algn="l"/>
                <a:tab pos="11108690" algn="l"/>
              </a:tabLst>
            </a:pPr>
            <a:r>
              <a:rPr dirty="0">
                <a:latin typeface="Times New Roman"/>
                <a:cs typeface="Times New Roman"/>
              </a:rPr>
              <a:t> 	</a:t>
            </a:r>
            <a:r>
              <a:rPr spc="-10" dirty="0"/>
              <a:t>산점도(scatter</a:t>
            </a:r>
            <a:r>
              <a:rPr spc="-70" dirty="0"/>
              <a:t> </a:t>
            </a:r>
            <a:r>
              <a:rPr spc="-5" dirty="0"/>
              <a:t>plot)	</a:t>
            </a:r>
          </a:p>
        </p:txBody>
      </p:sp>
      <p:sp>
        <p:nvSpPr>
          <p:cNvPr id="4" name="object 4"/>
          <p:cNvSpPr/>
          <p:nvPr/>
        </p:nvSpPr>
        <p:spPr>
          <a:xfrm>
            <a:off x="6209029" y="2362200"/>
            <a:ext cx="4895273" cy="3246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2050" y="2089150"/>
            <a:ext cx="9652000" cy="264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175" y="22859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8765" algn="l"/>
                <a:tab pos="11108690" algn="l"/>
              </a:tabLst>
            </a:pPr>
            <a:r>
              <a:rPr dirty="0">
                <a:latin typeface="Times New Roman"/>
                <a:cs typeface="Times New Roman"/>
              </a:rPr>
              <a:t> 	</a:t>
            </a:r>
            <a:r>
              <a:rPr dirty="0"/>
              <a:t>빙어</a:t>
            </a:r>
            <a:r>
              <a:rPr spc="-100" dirty="0"/>
              <a:t> </a:t>
            </a:r>
            <a:r>
              <a:rPr dirty="0"/>
              <a:t>데이터	</a:t>
            </a:r>
          </a:p>
        </p:txBody>
      </p:sp>
      <p:sp>
        <p:nvSpPr>
          <p:cNvPr id="4" name="object 4"/>
          <p:cNvSpPr/>
          <p:nvPr/>
        </p:nvSpPr>
        <p:spPr>
          <a:xfrm>
            <a:off x="6479540" y="3329940"/>
            <a:ext cx="5016498" cy="3327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4119" y="2200755"/>
            <a:ext cx="4521200" cy="519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175" y="44195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2140" algn="l"/>
                <a:tab pos="11108690" algn="l"/>
              </a:tabLst>
            </a:pPr>
            <a:r>
              <a:rPr dirty="0">
                <a:latin typeface="Times New Roman"/>
                <a:cs typeface="Times New Roman"/>
              </a:rPr>
              <a:t> 	</a:t>
            </a:r>
            <a:r>
              <a:rPr dirty="0"/>
              <a:t>도미와 빙어</a:t>
            </a:r>
            <a:r>
              <a:rPr spc="-100" dirty="0"/>
              <a:t> </a:t>
            </a:r>
            <a:r>
              <a:rPr dirty="0"/>
              <a:t>합치기	</a:t>
            </a:r>
          </a:p>
        </p:txBody>
      </p:sp>
      <p:sp>
        <p:nvSpPr>
          <p:cNvPr id="4" name="object 4"/>
          <p:cNvSpPr/>
          <p:nvPr/>
        </p:nvSpPr>
        <p:spPr>
          <a:xfrm>
            <a:off x="1150619" y="3251200"/>
            <a:ext cx="5232400" cy="2343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12709" y="2922270"/>
            <a:ext cx="2940050" cy="264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76719" y="4394200"/>
            <a:ext cx="589280" cy="238760"/>
          </a:xfrm>
          <a:custGeom>
            <a:avLst/>
            <a:gdLst/>
            <a:ahLst/>
            <a:cxnLst/>
            <a:rect l="l" t="t" r="r" b="b"/>
            <a:pathLst>
              <a:path w="589279" h="238760">
                <a:moveTo>
                  <a:pt x="469900" y="0"/>
                </a:moveTo>
                <a:lnTo>
                  <a:pt x="469900" y="59689"/>
                </a:lnTo>
                <a:lnTo>
                  <a:pt x="0" y="59689"/>
                </a:lnTo>
                <a:lnTo>
                  <a:pt x="0" y="179069"/>
                </a:lnTo>
                <a:lnTo>
                  <a:pt x="469900" y="179069"/>
                </a:lnTo>
                <a:lnTo>
                  <a:pt x="469900" y="238760"/>
                </a:lnTo>
                <a:lnTo>
                  <a:pt x="589279" y="119380"/>
                </a:lnTo>
                <a:lnTo>
                  <a:pt x="4699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76719" y="4394200"/>
            <a:ext cx="589280" cy="238760"/>
          </a:xfrm>
          <a:custGeom>
            <a:avLst/>
            <a:gdLst/>
            <a:ahLst/>
            <a:cxnLst/>
            <a:rect l="l" t="t" r="r" b="b"/>
            <a:pathLst>
              <a:path w="589279" h="238760">
                <a:moveTo>
                  <a:pt x="0" y="59689"/>
                </a:moveTo>
                <a:lnTo>
                  <a:pt x="469900" y="59689"/>
                </a:lnTo>
                <a:lnTo>
                  <a:pt x="469900" y="0"/>
                </a:lnTo>
                <a:lnTo>
                  <a:pt x="589280" y="119380"/>
                </a:lnTo>
                <a:lnTo>
                  <a:pt x="469900" y="238760"/>
                </a:lnTo>
                <a:lnTo>
                  <a:pt x="469900" y="179070"/>
                </a:lnTo>
                <a:lnTo>
                  <a:pt x="0" y="179070"/>
                </a:lnTo>
                <a:lnTo>
                  <a:pt x="0" y="5968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18087" y="2529332"/>
            <a:ext cx="34690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사이킷런이 기대하는 데이터</a:t>
            </a:r>
            <a:r>
              <a:rPr sz="1800" spc="-9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형태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1600" y="2035671"/>
            <a:ext cx="6807200" cy="309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175" y="44195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8765" algn="l"/>
                <a:tab pos="11108690" algn="l"/>
              </a:tabLst>
            </a:pPr>
            <a:r>
              <a:rPr dirty="0">
                <a:latin typeface="Times New Roman"/>
                <a:cs typeface="Times New Roman"/>
              </a:rPr>
              <a:t> 	</a:t>
            </a:r>
            <a:r>
              <a:rPr dirty="0"/>
              <a:t>리스트</a:t>
            </a:r>
            <a:r>
              <a:rPr spc="-100" dirty="0"/>
              <a:t> </a:t>
            </a:r>
            <a:r>
              <a:rPr dirty="0"/>
              <a:t>내포	</a:t>
            </a:r>
          </a:p>
        </p:txBody>
      </p:sp>
      <p:sp>
        <p:nvSpPr>
          <p:cNvPr id="4" name="object 4"/>
          <p:cNvSpPr/>
          <p:nvPr/>
        </p:nvSpPr>
        <p:spPr>
          <a:xfrm>
            <a:off x="848348" y="2963321"/>
            <a:ext cx="10428995" cy="2737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1559" y="2704234"/>
            <a:ext cx="9237682" cy="1187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175" y="28956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68165" algn="l"/>
                <a:tab pos="11108690" algn="l"/>
              </a:tabLst>
            </a:pPr>
            <a:r>
              <a:rPr dirty="0">
                <a:latin typeface="Times New Roman"/>
                <a:cs typeface="Times New Roman"/>
              </a:rPr>
              <a:t> 	</a:t>
            </a:r>
            <a:r>
              <a:rPr dirty="0"/>
              <a:t>정답</a:t>
            </a:r>
            <a:r>
              <a:rPr spc="-100" dirty="0"/>
              <a:t> </a:t>
            </a:r>
            <a:r>
              <a:rPr dirty="0"/>
              <a:t>준비	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7050" y="2334983"/>
            <a:ext cx="8083550" cy="265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175" y="321563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3815" algn="l"/>
                <a:tab pos="11108690" algn="l"/>
              </a:tabLst>
            </a:pPr>
            <a:r>
              <a:rPr u="none" strike="sngStrike" dirty="0">
                <a:latin typeface="Times New Roman"/>
                <a:cs typeface="Times New Roman"/>
              </a:rPr>
              <a:t> 	</a:t>
            </a:r>
            <a:r>
              <a:rPr u="none" strike="sngStrike" spc="-70" dirty="0"/>
              <a:t>k-최근접</a:t>
            </a:r>
            <a:r>
              <a:rPr u="none" strike="sngStrike" spc="-80" dirty="0"/>
              <a:t> </a:t>
            </a:r>
            <a:r>
              <a:rPr u="none" strike="sngStrike" dirty="0"/>
              <a:t>이웃	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029" y="2277764"/>
            <a:ext cx="5016499" cy="3327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175" y="65532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31540" algn="l"/>
                <a:tab pos="11108690" algn="l"/>
              </a:tabLst>
            </a:pPr>
            <a:r>
              <a:rPr dirty="0">
                <a:latin typeface="Times New Roman"/>
                <a:cs typeface="Times New Roman"/>
              </a:rPr>
              <a:t> 	</a:t>
            </a:r>
            <a:r>
              <a:rPr dirty="0"/>
              <a:t>새로운 생선</a:t>
            </a:r>
            <a:r>
              <a:rPr spc="-100" dirty="0"/>
              <a:t> </a:t>
            </a:r>
            <a:r>
              <a:rPr dirty="0"/>
              <a:t>예측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95444" y="2645155"/>
            <a:ext cx="2358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길이 </a:t>
            </a:r>
            <a:r>
              <a:rPr sz="1800" spc="-5" dirty="0">
                <a:latin typeface="맑은 고딕"/>
                <a:cs typeface="맑은 고딕"/>
              </a:rPr>
              <a:t>30cm, </a:t>
            </a:r>
            <a:r>
              <a:rPr sz="1800" dirty="0">
                <a:latin typeface="맑은 고딕"/>
                <a:cs typeface="맑은 고딕"/>
              </a:rPr>
              <a:t>무게: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600g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96777" y="2991609"/>
            <a:ext cx="825500" cy="445134"/>
          </a:xfrm>
          <a:custGeom>
            <a:avLst/>
            <a:gdLst/>
            <a:ahLst/>
            <a:cxnLst/>
            <a:rect l="l" t="t" r="r" b="b"/>
            <a:pathLst>
              <a:path w="825500" h="445135">
                <a:moveTo>
                  <a:pt x="756340" y="411677"/>
                </a:moveTo>
                <a:lnTo>
                  <a:pt x="739819" y="442447"/>
                </a:lnTo>
                <a:lnTo>
                  <a:pt x="824978" y="444925"/>
                </a:lnTo>
                <a:lnTo>
                  <a:pt x="805759" y="417685"/>
                </a:lnTo>
                <a:lnTo>
                  <a:pt x="767530" y="417685"/>
                </a:lnTo>
                <a:lnTo>
                  <a:pt x="756340" y="411677"/>
                </a:lnTo>
                <a:close/>
              </a:path>
              <a:path w="825500" h="445135">
                <a:moveTo>
                  <a:pt x="759344" y="406082"/>
                </a:moveTo>
                <a:lnTo>
                  <a:pt x="756340" y="411677"/>
                </a:lnTo>
                <a:lnTo>
                  <a:pt x="767530" y="417685"/>
                </a:lnTo>
                <a:lnTo>
                  <a:pt x="770534" y="412090"/>
                </a:lnTo>
                <a:lnTo>
                  <a:pt x="759344" y="406082"/>
                </a:lnTo>
                <a:close/>
              </a:path>
              <a:path w="825500" h="445135">
                <a:moveTo>
                  <a:pt x="775864" y="375312"/>
                </a:moveTo>
                <a:lnTo>
                  <a:pt x="759344" y="406082"/>
                </a:lnTo>
                <a:lnTo>
                  <a:pt x="770534" y="412090"/>
                </a:lnTo>
                <a:lnTo>
                  <a:pt x="767530" y="417685"/>
                </a:lnTo>
                <a:lnTo>
                  <a:pt x="805759" y="417685"/>
                </a:lnTo>
                <a:lnTo>
                  <a:pt x="775864" y="375312"/>
                </a:lnTo>
                <a:close/>
              </a:path>
              <a:path w="825500" h="445135">
                <a:moveTo>
                  <a:pt x="3003" y="0"/>
                </a:moveTo>
                <a:lnTo>
                  <a:pt x="0" y="5594"/>
                </a:lnTo>
                <a:lnTo>
                  <a:pt x="756340" y="411677"/>
                </a:lnTo>
                <a:lnTo>
                  <a:pt x="759344" y="406082"/>
                </a:lnTo>
                <a:lnTo>
                  <a:pt x="3003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62812" y="3166903"/>
            <a:ext cx="3759200" cy="1028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1100" y="2203590"/>
            <a:ext cx="6915150" cy="356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175" y="56388"/>
            <a:ext cx="1112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8765" algn="l"/>
                <a:tab pos="11108690" algn="l"/>
              </a:tabLst>
            </a:pPr>
            <a:r>
              <a:rPr dirty="0">
                <a:latin typeface="Times New Roman"/>
                <a:cs typeface="Times New Roman"/>
              </a:rPr>
              <a:t> 	</a:t>
            </a:r>
            <a:r>
              <a:rPr dirty="0"/>
              <a:t>무조건</a:t>
            </a:r>
            <a:r>
              <a:rPr spc="-100" dirty="0"/>
              <a:t> </a:t>
            </a:r>
            <a:r>
              <a:rPr dirty="0"/>
              <a:t>도미	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16" y="774191"/>
            <a:ext cx="10259568" cy="5309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400" y="952500"/>
            <a:ext cx="9855200" cy="4953000"/>
          </a:xfrm>
          <a:custGeom>
            <a:avLst/>
            <a:gdLst/>
            <a:ahLst/>
            <a:cxnLst/>
            <a:rect l="l" t="t" r="r" b="b"/>
            <a:pathLst>
              <a:path w="9855200" h="4953000">
                <a:moveTo>
                  <a:pt x="0" y="0"/>
                </a:moveTo>
                <a:lnTo>
                  <a:pt x="9855200" y="0"/>
                </a:lnTo>
                <a:lnTo>
                  <a:pt x="9855200" y="4952999"/>
                </a:lnTo>
                <a:lnTo>
                  <a:pt x="0" y="4952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6300" y="3429000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45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5934" y="188812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100"/>
              </a:spcBef>
            </a:pPr>
            <a:r>
              <a:rPr dirty="0"/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5835934" y="271881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5934" y="352062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03574" y="3459988"/>
            <a:ext cx="2832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3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6548" y="2615362"/>
            <a:ext cx="2286000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b="1" spc="50" dirty="0">
                <a:solidFill>
                  <a:srgbClr val="262626"/>
                </a:solidFill>
                <a:latin typeface="Segoe UI Symbol"/>
                <a:cs typeface="Segoe UI Symbol"/>
              </a:rPr>
              <a:t>CONTENTS</a:t>
            </a:r>
            <a:endParaRPr sz="35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74337" y="196545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맑은 고딕"/>
                <a:cs typeface="맑은 고딕"/>
              </a:rPr>
              <a:t>복습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0462" y="2589964"/>
            <a:ext cx="5226685" cy="826135"/>
          </a:xfrm>
          <a:prstGeom prst="rect">
            <a:avLst/>
          </a:prstGeom>
          <a:ln w="38100">
            <a:solidFill>
              <a:srgbClr val="5B9BD5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635"/>
              </a:spcBef>
              <a:tabLst>
                <a:tab pos="1246505" algn="l"/>
              </a:tabLst>
            </a:pPr>
            <a:r>
              <a:rPr sz="4000" dirty="0">
                <a:latin typeface="Calibri"/>
                <a:cs typeface="Calibri"/>
              </a:rPr>
              <a:t>2	</a:t>
            </a:r>
            <a:r>
              <a:rPr sz="2400" b="1" spc="-5" dirty="0">
                <a:latin typeface="맑은 고딕"/>
                <a:cs typeface="맑은 고딕"/>
              </a:rPr>
              <a:t>학습/검증 </a:t>
            </a:r>
            <a:r>
              <a:rPr sz="2400" b="1" dirty="0">
                <a:latin typeface="맑은 고딕"/>
                <a:cs typeface="맑은 고딕"/>
              </a:rPr>
              <a:t>데이터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74337" y="3632707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맑은 고딕"/>
                <a:cs typeface="맑은 고딕"/>
              </a:rPr>
              <a:t>표준화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0919" y="2156476"/>
            <a:ext cx="3831771" cy="310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97387" y="2238755"/>
            <a:ext cx="5215890" cy="315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1" spc="-70" dirty="0">
                <a:solidFill>
                  <a:srgbClr val="57565A"/>
                </a:solidFill>
                <a:latin typeface="경기천년바탕OTF Bold"/>
                <a:cs typeface="경기천년바탕OTF Bold"/>
              </a:rPr>
              <a:t>의문점</a:t>
            </a:r>
            <a:r>
              <a:rPr sz="2000" b="0" spc="-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: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학습에 사용된 샘플 데이터는 이미</a:t>
            </a:r>
            <a:r>
              <a:rPr sz="2000" b="0" spc="-30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기계가</a:t>
            </a:r>
            <a:endParaRPr sz="2000">
              <a:latin typeface="맑은 고딕 Semilight"/>
              <a:cs typeface="맑은 고딕 Semi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7565A"/>
              </a:buClr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91770">
              <a:lnSpc>
                <a:spcPct val="100000"/>
              </a:lnSpc>
            </a:pP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알고있는 </a:t>
            </a:r>
            <a:r>
              <a:rPr sz="2000" b="0" spc="-1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데이터..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모두 맞추는게 당연한 </a:t>
            </a:r>
            <a:r>
              <a:rPr sz="2000" b="0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것</a:t>
            </a:r>
            <a:r>
              <a:rPr sz="2000" b="0" spc="-20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04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아닌가?</a:t>
            </a:r>
            <a:endParaRPr sz="2000">
              <a:latin typeface="맑은 고딕 Semilight"/>
              <a:cs typeface="맑은 고딕 Semilight"/>
            </a:endParaRPr>
          </a:p>
          <a:p>
            <a:pPr marL="333375" lvl="1" indent="-140970">
              <a:lnSpc>
                <a:spcPct val="100000"/>
              </a:lnSpc>
              <a:spcBef>
                <a:spcPts val="2105"/>
              </a:spcBef>
              <a:buChar char="-"/>
              <a:tabLst>
                <a:tab pos="334010" algn="l"/>
              </a:tabLst>
            </a:pPr>
            <a:r>
              <a:rPr sz="1600" spc="125" dirty="0">
                <a:solidFill>
                  <a:srgbClr val="57565A"/>
                </a:solidFill>
                <a:latin typeface="휴먼편지체"/>
                <a:cs typeface="휴먼편지체"/>
              </a:rPr>
              <a:t>중간고사</a:t>
            </a:r>
            <a:r>
              <a:rPr sz="1600" spc="-220" dirty="0">
                <a:solidFill>
                  <a:srgbClr val="57565A"/>
                </a:solidFill>
                <a:latin typeface="휴먼편지체"/>
                <a:cs typeface="휴먼편지체"/>
              </a:rPr>
              <a:t> </a:t>
            </a:r>
            <a:r>
              <a:rPr sz="1600" spc="25" dirty="0">
                <a:solidFill>
                  <a:srgbClr val="57565A"/>
                </a:solidFill>
                <a:latin typeface="휴먼편지체"/>
                <a:cs typeface="휴먼편지체"/>
              </a:rPr>
              <a:t>시험문제와</a:t>
            </a:r>
            <a:r>
              <a:rPr sz="1600" spc="-220" dirty="0">
                <a:solidFill>
                  <a:srgbClr val="57565A"/>
                </a:solidFill>
                <a:latin typeface="휴먼편지체"/>
                <a:cs typeface="휴먼편지체"/>
              </a:rPr>
              <a:t> </a:t>
            </a:r>
            <a:r>
              <a:rPr sz="1600" spc="125" dirty="0">
                <a:solidFill>
                  <a:srgbClr val="57565A"/>
                </a:solidFill>
                <a:latin typeface="휴먼편지체"/>
                <a:cs typeface="휴먼편지체"/>
              </a:rPr>
              <a:t>답을</a:t>
            </a:r>
            <a:r>
              <a:rPr sz="1600" spc="-220" dirty="0">
                <a:solidFill>
                  <a:srgbClr val="57565A"/>
                </a:solidFill>
                <a:latin typeface="휴먼편지체"/>
                <a:cs typeface="휴먼편지체"/>
              </a:rPr>
              <a:t> </a:t>
            </a:r>
            <a:r>
              <a:rPr sz="1600" spc="125" dirty="0">
                <a:solidFill>
                  <a:srgbClr val="57565A"/>
                </a:solidFill>
                <a:latin typeface="휴먼편지체"/>
                <a:cs typeface="휴먼편지체"/>
              </a:rPr>
              <a:t>알려주고</a:t>
            </a:r>
            <a:r>
              <a:rPr sz="1600" spc="-220" dirty="0">
                <a:solidFill>
                  <a:srgbClr val="57565A"/>
                </a:solidFill>
                <a:latin typeface="휴먼편지체"/>
                <a:cs typeface="휴먼편지체"/>
              </a:rPr>
              <a:t> </a:t>
            </a:r>
            <a:r>
              <a:rPr sz="1600" spc="-35" dirty="0">
                <a:solidFill>
                  <a:srgbClr val="57565A"/>
                </a:solidFill>
                <a:latin typeface="휴먼편지체"/>
                <a:cs typeface="휴먼편지체"/>
              </a:rPr>
              <a:t>시험</a:t>
            </a:r>
            <a:r>
              <a:rPr sz="1600" spc="-220" dirty="0">
                <a:solidFill>
                  <a:srgbClr val="57565A"/>
                </a:solidFill>
                <a:latin typeface="휴먼편지체"/>
                <a:cs typeface="휴먼편지체"/>
              </a:rPr>
              <a:t> </a:t>
            </a:r>
            <a:r>
              <a:rPr sz="1600" spc="300" dirty="0">
                <a:solidFill>
                  <a:srgbClr val="57565A"/>
                </a:solidFill>
                <a:latin typeface="휴먼편지체"/>
                <a:cs typeface="휴먼편지체"/>
              </a:rPr>
              <a:t>보는</a:t>
            </a:r>
            <a:r>
              <a:rPr sz="1600" spc="-220" dirty="0">
                <a:solidFill>
                  <a:srgbClr val="57565A"/>
                </a:solidFill>
                <a:latin typeface="휴먼편지체"/>
                <a:cs typeface="휴먼편지체"/>
              </a:rPr>
              <a:t> </a:t>
            </a:r>
            <a:r>
              <a:rPr sz="1600" spc="-35" dirty="0">
                <a:solidFill>
                  <a:srgbClr val="57565A"/>
                </a:solidFill>
                <a:latin typeface="휴먼편지체"/>
                <a:cs typeface="휴먼편지체"/>
              </a:rPr>
              <a:t>격</a:t>
            </a:r>
            <a:endParaRPr sz="1600">
              <a:latin typeface="휴먼편지체"/>
              <a:cs typeface="휴먼편지체"/>
            </a:endParaRPr>
          </a:p>
          <a:p>
            <a:pPr marL="192405" marR="314325" indent="-179705">
              <a:lnSpc>
                <a:spcPts val="4800"/>
              </a:lnSpc>
              <a:spcBef>
                <a:spcPts val="35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1" spc="-40" dirty="0">
                <a:solidFill>
                  <a:srgbClr val="57565A"/>
                </a:solidFill>
                <a:latin typeface="경기천년바탕OTF Bold"/>
                <a:cs typeface="경기천년바탕OTF Bold"/>
              </a:rPr>
              <a:t>가설</a:t>
            </a:r>
            <a:r>
              <a:rPr sz="2000" b="0" spc="-4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: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기계가 학습을 마친 </a:t>
            </a:r>
            <a:r>
              <a:rPr sz="2000" b="0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후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처음 보는 데이터로  평가를 해야해야 공정할</a:t>
            </a:r>
            <a:r>
              <a:rPr sz="2000" b="0" spc="-1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듯</a:t>
            </a:r>
            <a:endParaRPr sz="2000">
              <a:latin typeface="맑은 고딕 Semilight"/>
              <a:cs typeface="맑은 고딕 Semilight"/>
            </a:endParaRPr>
          </a:p>
          <a:p>
            <a:pPr marL="333375" lvl="1" indent="-140970">
              <a:lnSpc>
                <a:spcPct val="100000"/>
              </a:lnSpc>
              <a:spcBef>
                <a:spcPts val="1545"/>
              </a:spcBef>
              <a:buChar char="-"/>
              <a:tabLst>
                <a:tab pos="334010" algn="l"/>
              </a:tabLst>
            </a:pPr>
            <a:r>
              <a:rPr sz="1600" spc="100" dirty="0">
                <a:solidFill>
                  <a:srgbClr val="57565A"/>
                </a:solidFill>
                <a:latin typeface="휴먼편지체"/>
                <a:cs typeface="휴먼편지체"/>
              </a:rPr>
              <a:t>연습문제와</a:t>
            </a:r>
            <a:r>
              <a:rPr sz="1600" spc="-220" dirty="0">
                <a:solidFill>
                  <a:srgbClr val="57565A"/>
                </a:solidFill>
                <a:latin typeface="휴먼편지체"/>
                <a:cs typeface="휴먼편지체"/>
              </a:rPr>
              <a:t> </a:t>
            </a:r>
            <a:r>
              <a:rPr sz="1600" spc="100" dirty="0">
                <a:solidFill>
                  <a:srgbClr val="57565A"/>
                </a:solidFill>
                <a:latin typeface="휴먼편지체"/>
                <a:cs typeface="휴먼편지체"/>
              </a:rPr>
              <a:t>시험문제는</a:t>
            </a:r>
            <a:r>
              <a:rPr sz="1600" spc="-220" dirty="0">
                <a:solidFill>
                  <a:srgbClr val="57565A"/>
                </a:solidFill>
                <a:latin typeface="휴먼편지체"/>
                <a:cs typeface="휴먼편지체"/>
              </a:rPr>
              <a:t> </a:t>
            </a:r>
            <a:r>
              <a:rPr sz="1600" spc="-35" dirty="0">
                <a:solidFill>
                  <a:srgbClr val="57565A"/>
                </a:solidFill>
                <a:latin typeface="휴먼편지체"/>
                <a:cs typeface="휴먼편지체"/>
              </a:rPr>
              <a:t>달라야</a:t>
            </a:r>
            <a:r>
              <a:rPr sz="1600" spc="-220" dirty="0">
                <a:solidFill>
                  <a:srgbClr val="57565A"/>
                </a:solidFill>
                <a:latin typeface="휴먼편지체"/>
                <a:cs typeface="휴먼편지체"/>
              </a:rPr>
              <a:t> </a:t>
            </a:r>
            <a:r>
              <a:rPr sz="1600" spc="-40" dirty="0">
                <a:solidFill>
                  <a:srgbClr val="57565A"/>
                </a:solidFill>
                <a:latin typeface="휴먼편지체"/>
                <a:cs typeface="휴먼편지체"/>
              </a:rPr>
              <a:t>한다!</a:t>
            </a:r>
            <a:endParaRPr sz="1600">
              <a:latin typeface="휴먼편지체"/>
              <a:cs typeface="휴먼편지체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390" y="214883"/>
            <a:ext cx="787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의문점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인공지능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0339615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인공지능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  <a:cs typeface="맑은 고딕"/>
              </a:rPr>
              <a:t>인간의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b="1" dirty="0">
                <a:latin typeface="맑은 고딕"/>
                <a:cs typeface="맑은 고딕"/>
              </a:rPr>
              <a:t>지능</a:t>
            </a:r>
            <a:r>
              <a:rPr lang="ko-KR" altLang="en-US" sz="2400" dirty="0">
                <a:latin typeface="맑은 고딕"/>
                <a:cs typeface="맑은 고딕"/>
              </a:rPr>
              <a:t>으로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할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수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있는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맑은 고딕"/>
                <a:cs typeface="맑은 고딕"/>
              </a:rPr>
              <a:t>사고</a:t>
            </a:r>
            <a:r>
              <a:rPr lang="en-US" altLang="ko-KR" sz="2400" dirty="0">
                <a:latin typeface="Calibri"/>
                <a:cs typeface="Calibri"/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  <a:latin typeface="맑은 고딕"/>
                <a:cs typeface="맑은 고딕"/>
              </a:rPr>
              <a:t>학습</a:t>
            </a:r>
            <a:r>
              <a:rPr lang="en-US" altLang="ko-KR" sz="2400" dirty="0">
                <a:latin typeface="Calibri"/>
                <a:cs typeface="Calibri"/>
              </a:rPr>
              <a:t>, </a:t>
            </a:r>
            <a:r>
              <a:rPr lang="ko-KR" altLang="en-US" sz="2400" dirty="0">
                <a:latin typeface="맑은 고딕"/>
                <a:cs typeface="맑은 고딕"/>
              </a:rPr>
              <a:t>자기개발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등을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컴퓨터가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할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수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있도록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하는</a:t>
            </a:r>
            <a:r>
              <a:rPr lang="ko-KR" altLang="en-US" sz="2400" spc="-229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방법</a:t>
            </a:r>
            <a:endParaRPr lang="en-US" altLang="ko-KR" sz="2400" dirty="0">
              <a:latin typeface="맑은 고딕"/>
              <a:cs typeface="맑은 고딕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주로 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cs typeface="맑은 고딕"/>
              </a:rPr>
              <a:t>기계학습</a:t>
            </a:r>
            <a:r>
              <a:rPr lang="ko-KR" altLang="en-US" dirty="0">
                <a:latin typeface="맑은 고딕"/>
                <a:cs typeface="맑은 고딕"/>
              </a:rPr>
              <a:t> 알고리즘 활용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특정한 과제에 대해 경험을 통해 성능을 </a:t>
            </a:r>
            <a:r>
              <a:rPr lang="ko-KR" altLang="en-US" dirty="0" err="1">
                <a:latin typeface="맑은 고딕"/>
                <a:cs typeface="맑은 고딕"/>
              </a:rPr>
              <a:t>향상시키는것</a:t>
            </a:r>
            <a:endParaRPr lang="en-US" altLang="ko-KR" dirty="0">
              <a:latin typeface="맑은 고딕"/>
              <a:cs typeface="맑은 고딕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기계학습</a:t>
            </a:r>
            <a:endParaRPr lang="en-US" altLang="ko-KR" dirty="0">
              <a:latin typeface="맑은 고딕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경험을 통해</a:t>
            </a:r>
            <a:endParaRPr lang="en-US" altLang="ko-KR" dirty="0">
              <a:latin typeface="맑은 고딕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맑은 고딕"/>
                <a:cs typeface="맑은 고딕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cs typeface="맑은 고딕"/>
              </a:rPr>
              <a:t>빅</a:t>
            </a:r>
            <a:r>
              <a:rPr lang="en-US" altLang="ko-KR" dirty="0">
                <a:solidFill>
                  <a:srgbClr val="FF0000"/>
                </a:solidFill>
                <a:latin typeface="맑은 고딕"/>
                <a:cs typeface="맑은 고딕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cs typeface="맑은 고딕"/>
              </a:rPr>
              <a:t>데이터</a:t>
            </a:r>
            <a:r>
              <a:rPr lang="ko-KR" altLang="en-US" dirty="0">
                <a:latin typeface="맑은 고딕"/>
                <a:cs typeface="맑은 고딕"/>
              </a:rPr>
              <a:t>를 모아서</a:t>
            </a:r>
            <a:endParaRPr lang="en-US" altLang="ko-KR" dirty="0">
              <a:latin typeface="맑은 고딕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패턴을 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cs typeface="맑은 고딕"/>
              </a:rPr>
              <a:t>분석</a:t>
            </a:r>
            <a:r>
              <a:rPr lang="ko-KR" altLang="en-US" dirty="0">
                <a:latin typeface="맑은 고딕"/>
                <a:cs typeface="맑은 고딕"/>
              </a:rPr>
              <a:t>하여</a:t>
            </a:r>
            <a:endParaRPr lang="en-US" altLang="ko-KR" dirty="0">
              <a:latin typeface="맑은 고딕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특정 문제를 해결한다</a:t>
            </a:r>
            <a:endParaRPr lang="en-US" altLang="ko-KR" dirty="0">
              <a:latin typeface="맑은 고딕"/>
              <a:cs typeface="맑은 고딕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빅데이터</a:t>
            </a:r>
            <a:r>
              <a:rPr lang="en-US" altLang="ko-KR" dirty="0">
                <a:latin typeface="맑은 고딕"/>
                <a:cs typeface="맑은 고딕"/>
              </a:rPr>
              <a:t>: </a:t>
            </a:r>
            <a:r>
              <a:rPr lang="ko-KR" altLang="en-US" dirty="0">
                <a:latin typeface="맑은 고딕"/>
                <a:cs typeface="맑은 고딕"/>
              </a:rPr>
              <a:t>인공지능</a:t>
            </a:r>
            <a:r>
              <a:rPr lang="en-US" altLang="ko-KR" dirty="0">
                <a:latin typeface="맑은 고딕"/>
                <a:cs typeface="맑은 고딕"/>
              </a:rPr>
              <a:t>/</a:t>
            </a:r>
            <a:r>
              <a:rPr lang="ko-KR" altLang="en-US" dirty="0">
                <a:latin typeface="맑은 고딕"/>
                <a:cs typeface="맑은 고딕"/>
              </a:rPr>
              <a:t>기계학습을 실현할 수 있는 데이터</a:t>
            </a: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A66753E-AA1C-C0DF-6329-D77BF12CE5D5}"/>
              </a:ext>
            </a:extLst>
          </p:cNvPr>
          <p:cNvSpPr/>
          <p:nvPr/>
        </p:nvSpPr>
        <p:spPr>
          <a:xfrm>
            <a:off x="8882742" y="2759529"/>
            <a:ext cx="2318657" cy="2481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65339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3015" y="3764498"/>
            <a:ext cx="5029199" cy="163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0272" y="3382243"/>
            <a:ext cx="4692851" cy="2344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179" y="931429"/>
            <a:ext cx="325755" cy="327025"/>
          </a:xfrm>
          <a:custGeom>
            <a:avLst/>
            <a:gdLst/>
            <a:ahLst/>
            <a:cxnLst/>
            <a:rect l="l" t="t" r="r" b="b"/>
            <a:pathLst>
              <a:path w="325755" h="327025">
                <a:moveTo>
                  <a:pt x="162866" y="0"/>
                </a:moveTo>
                <a:lnTo>
                  <a:pt x="119570" y="5832"/>
                </a:lnTo>
                <a:lnTo>
                  <a:pt x="80664" y="22292"/>
                </a:lnTo>
                <a:lnTo>
                  <a:pt x="47702" y="47824"/>
                </a:lnTo>
                <a:lnTo>
                  <a:pt x="22236" y="80870"/>
                </a:lnTo>
                <a:lnTo>
                  <a:pt x="5817" y="119875"/>
                </a:lnTo>
                <a:lnTo>
                  <a:pt x="0" y="163282"/>
                </a:lnTo>
                <a:lnTo>
                  <a:pt x="5817" y="206689"/>
                </a:lnTo>
                <a:lnTo>
                  <a:pt x="22236" y="245694"/>
                </a:lnTo>
                <a:lnTo>
                  <a:pt x="47702" y="278741"/>
                </a:lnTo>
                <a:lnTo>
                  <a:pt x="80664" y="304272"/>
                </a:lnTo>
                <a:lnTo>
                  <a:pt x="119570" y="320732"/>
                </a:lnTo>
                <a:lnTo>
                  <a:pt x="162866" y="326565"/>
                </a:lnTo>
                <a:lnTo>
                  <a:pt x="206162" y="320732"/>
                </a:lnTo>
                <a:lnTo>
                  <a:pt x="245068" y="304272"/>
                </a:lnTo>
                <a:lnTo>
                  <a:pt x="278030" y="278741"/>
                </a:lnTo>
                <a:lnTo>
                  <a:pt x="303496" y="245694"/>
                </a:lnTo>
                <a:lnTo>
                  <a:pt x="319915" y="206689"/>
                </a:lnTo>
                <a:lnTo>
                  <a:pt x="325732" y="163282"/>
                </a:lnTo>
                <a:lnTo>
                  <a:pt x="319915" y="119875"/>
                </a:lnTo>
                <a:lnTo>
                  <a:pt x="303496" y="80870"/>
                </a:lnTo>
                <a:lnTo>
                  <a:pt x="278030" y="47824"/>
                </a:lnTo>
                <a:lnTo>
                  <a:pt x="245068" y="22292"/>
                </a:lnTo>
                <a:lnTo>
                  <a:pt x="206162" y="5832"/>
                </a:lnTo>
                <a:lnTo>
                  <a:pt x="162866" y="0"/>
                </a:lnTo>
                <a:close/>
              </a:path>
            </a:pathLst>
          </a:custGeom>
          <a:solidFill>
            <a:srgbClr val="222A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1818" y="1005257"/>
            <a:ext cx="178454" cy="178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2350" y="860043"/>
            <a:ext cx="8080375" cy="169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5" dirty="0">
                <a:latin typeface="맑은 고딕"/>
                <a:cs typeface="맑은 고딕"/>
              </a:rPr>
              <a:t>Train </a:t>
            </a:r>
            <a:r>
              <a:rPr sz="2800" b="1" dirty="0">
                <a:latin typeface="맑은 고딕"/>
                <a:cs typeface="맑은 고딕"/>
              </a:rPr>
              <a:t>/ </a:t>
            </a:r>
            <a:r>
              <a:rPr sz="2800" b="1" spc="-75" dirty="0">
                <a:latin typeface="맑은 고딕"/>
                <a:cs typeface="맑은 고딕"/>
              </a:rPr>
              <a:t>Test </a:t>
            </a:r>
            <a:r>
              <a:rPr sz="2800" b="1" dirty="0">
                <a:latin typeface="맑은 고딕"/>
                <a:cs typeface="맑은 고딕"/>
              </a:rPr>
              <a:t>데이터는 어떻게 나누면</a:t>
            </a:r>
            <a:r>
              <a:rPr sz="2800" b="1" spc="90" dirty="0">
                <a:latin typeface="맑은 고딕"/>
                <a:cs typeface="맑은 고딕"/>
              </a:rPr>
              <a:t> </a:t>
            </a:r>
            <a:r>
              <a:rPr sz="2800" b="1" dirty="0">
                <a:latin typeface="맑은 고딕"/>
                <a:cs typeface="맑은 고딕"/>
              </a:rPr>
              <a:t>될까?</a:t>
            </a:r>
            <a:endParaRPr sz="2800">
              <a:latin typeface="맑은 고딕"/>
              <a:cs typeface="맑은 고딕"/>
            </a:endParaRPr>
          </a:p>
          <a:p>
            <a:pPr marL="356235" indent="-179705">
              <a:lnSpc>
                <a:spcPct val="100000"/>
              </a:lnSpc>
              <a:spcBef>
                <a:spcPts val="2625"/>
              </a:spcBef>
              <a:buFont typeface="Arial"/>
              <a:buChar char="•"/>
              <a:tabLst>
                <a:tab pos="356870" algn="l"/>
              </a:tabLst>
            </a:pP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일단 훈련 데이터 일부를 평가 데이터로</a:t>
            </a:r>
            <a:r>
              <a:rPr sz="2000" b="0" spc="-34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2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떼어낸다.</a:t>
            </a:r>
            <a:endParaRPr sz="2000">
              <a:latin typeface="맑은 고딕 Semilight"/>
              <a:cs typeface="맑은 고딕 Semi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7565A"/>
              </a:buClr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6235" indent="-179705">
              <a:lnSpc>
                <a:spcPct val="100000"/>
              </a:lnSpc>
              <a:buFont typeface="Arial"/>
              <a:buChar char="•"/>
              <a:tabLst>
                <a:tab pos="356870" algn="l"/>
              </a:tabLst>
            </a:pP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간단하게 처음부터 </a:t>
            </a:r>
            <a:r>
              <a:rPr sz="2000" b="0" spc="-16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35개를 </a:t>
            </a:r>
            <a:r>
              <a:rPr sz="2000" b="0" spc="-8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train으로, </a:t>
            </a:r>
            <a:r>
              <a:rPr sz="2000" b="0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이 후 </a:t>
            </a:r>
            <a:r>
              <a:rPr sz="2000" b="0" spc="-1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14개를 </a:t>
            </a:r>
            <a:r>
              <a:rPr sz="2000" b="0" spc="-4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test로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나누면 어떻게</a:t>
            </a:r>
            <a:r>
              <a:rPr sz="2000" b="0" spc="-8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18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될까?</a:t>
            </a:r>
            <a:endParaRPr sz="2000">
              <a:latin typeface="맑은 고딕 Semilight"/>
              <a:cs typeface="맑은 고딕 Semi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1384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문제의</a:t>
            </a:r>
            <a:r>
              <a:rPr sz="2000" b="1" spc="-9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제기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5818" y="1789230"/>
            <a:ext cx="8083550" cy="224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1130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가설</a:t>
            </a:r>
            <a:r>
              <a:rPr sz="2000" b="1" spc="-9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실험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7240" y="4579620"/>
            <a:ext cx="2225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0" spc="6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0.0?? </a:t>
            </a:r>
            <a:r>
              <a:rPr sz="2000" b="0" spc="-2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0점??</a:t>
            </a:r>
            <a:r>
              <a:rPr sz="2000" b="0" spc="-20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why??</a:t>
            </a:r>
            <a:endParaRPr sz="2000">
              <a:latin typeface="맑은 고딕 Semilight"/>
              <a:cs typeface="맑은 고딕 Semi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62389" y="3429000"/>
            <a:ext cx="1675130" cy="299720"/>
          </a:xfrm>
          <a:custGeom>
            <a:avLst/>
            <a:gdLst/>
            <a:ahLst/>
            <a:cxnLst/>
            <a:rect l="l" t="t" r="r" b="b"/>
            <a:pathLst>
              <a:path w="1675129" h="299720">
                <a:moveTo>
                  <a:pt x="0" y="49890"/>
                </a:moveTo>
                <a:lnTo>
                  <a:pt x="3920" y="30471"/>
                </a:lnTo>
                <a:lnTo>
                  <a:pt x="14612" y="14612"/>
                </a:lnTo>
                <a:lnTo>
                  <a:pt x="30471" y="3920"/>
                </a:lnTo>
                <a:lnTo>
                  <a:pt x="49890" y="0"/>
                </a:lnTo>
                <a:lnTo>
                  <a:pt x="1624798" y="0"/>
                </a:lnTo>
                <a:lnTo>
                  <a:pt x="1644217" y="3920"/>
                </a:lnTo>
                <a:lnTo>
                  <a:pt x="1660076" y="14612"/>
                </a:lnTo>
                <a:lnTo>
                  <a:pt x="1670768" y="30471"/>
                </a:lnTo>
                <a:lnTo>
                  <a:pt x="1674689" y="49890"/>
                </a:lnTo>
                <a:lnTo>
                  <a:pt x="1674689" y="249445"/>
                </a:lnTo>
                <a:lnTo>
                  <a:pt x="1670768" y="268864"/>
                </a:lnTo>
                <a:lnTo>
                  <a:pt x="1660076" y="284723"/>
                </a:lnTo>
                <a:lnTo>
                  <a:pt x="1644217" y="295415"/>
                </a:lnTo>
                <a:lnTo>
                  <a:pt x="1624798" y="299336"/>
                </a:lnTo>
                <a:lnTo>
                  <a:pt x="49890" y="299336"/>
                </a:lnTo>
                <a:lnTo>
                  <a:pt x="30471" y="295415"/>
                </a:lnTo>
                <a:lnTo>
                  <a:pt x="14612" y="284723"/>
                </a:lnTo>
                <a:lnTo>
                  <a:pt x="3920" y="268864"/>
                </a:lnTo>
                <a:lnTo>
                  <a:pt x="0" y="249445"/>
                </a:lnTo>
                <a:lnTo>
                  <a:pt x="0" y="4989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3315" y="3429000"/>
            <a:ext cx="1840864" cy="299720"/>
          </a:xfrm>
          <a:custGeom>
            <a:avLst/>
            <a:gdLst/>
            <a:ahLst/>
            <a:cxnLst/>
            <a:rect l="l" t="t" r="r" b="b"/>
            <a:pathLst>
              <a:path w="1840865" h="299720">
                <a:moveTo>
                  <a:pt x="0" y="49891"/>
                </a:moveTo>
                <a:lnTo>
                  <a:pt x="3920" y="30471"/>
                </a:lnTo>
                <a:lnTo>
                  <a:pt x="14612" y="14612"/>
                </a:lnTo>
                <a:lnTo>
                  <a:pt x="30471" y="3920"/>
                </a:lnTo>
                <a:lnTo>
                  <a:pt x="49890" y="0"/>
                </a:lnTo>
                <a:lnTo>
                  <a:pt x="1790897" y="0"/>
                </a:lnTo>
                <a:lnTo>
                  <a:pt x="1810316" y="3920"/>
                </a:lnTo>
                <a:lnTo>
                  <a:pt x="1826175" y="14612"/>
                </a:lnTo>
                <a:lnTo>
                  <a:pt x="1836867" y="30471"/>
                </a:lnTo>
                <a:lnTo>
                  <a:pt x="1840788" y="49891"/>
                </a:lnTo>
                <a:lnTo>
                  <a:pt x="1840788" y="249445"/>
                </a:lnTo>
                <a:lnTo>
                  <a:pt x="1836867" y="268864"/>
                </a:lnTo>
                <a:lnTo>
                  <a:pt x="1826175" y="284723"/>
                </a:lnTo>
                <a:lnTo>
                  <a:pt x="1810316" y="295415"/>
                </a:lnTo>
                <a:lnTo>
                  <a:pt x="1790897" y="299336"/>
                </a:lnTo>
                <a:lnTo>
                  <a:pt x="49890" y="299336"/>
                </a:lnTo>
                <a:lnTo>
                  <a:pt x="30471" y="295415"/>
                </a:lnTo>
                <a:lnTo>
                  <a:pt x="14612" y="284723"/>
                </a:lnTo>
                <a:lnTo>
                  <a:pt x="3920" y="268864"/>
                </a:lnTo>
                <a:lnTo>
                  <a:pt x="0" y="249445"/>
                </a:lnTo>
                <a:lnTo>
                  <a:pt x="0" y="498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2576" y="3275989"/>
            <a:ext cx="4215061" cy="2159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30133" y="3275989"/>
            <a:ext cx="4430999" cy="2159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96309" y="1010411"/>
            <a:ext cx="1001395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1" spc="-100" dirty="0">
                <a:latin typeface="경기천년바탕OTF Bold"/>
                <a:cs typeface="경기천년바탕OTF Bold"/>
              </a:rPr>
              <a:t>데이터 </a:t>
            </a:r>
            <a:r>
              <a:rPr sz="2000" b="1" spc="-70" dirty="0">
                <a:latin typeface="경기천년바탕OTF Bold"/>
                <a:cs typeface="경기천년바탕OTF Bold"/>
              </a:rPr>
              <a:t>편향이란?</a:t>
            </a:r>
            <a:r>
              <a:rPr sz="2000" b="0" spc="-70" dirty="0">
                <a:latin typeface="맑은 고딕 Semilight"/>
                <a:cs typeface="맑은 고딕 Semilight"/>
              </a:rPr>
              <a:t>: </a:t>
            </a:r>
            <a:r>
              <a:rPr sz="2000" b="0" spc="-240" dirty="0">
                <a:latin typeface="맑은 고딕 Semilight"/>
                <a:cs typeface="맑은 고딕 Semilight"/>
              </a:rPr>
              <a:t>학습/평가 </a:t>
            </a:r>
            <a:r>
              <a:rPr sz="2000" b="0" spc="-275" dirty="0">
                <a:latin typeface="맑은 고딕 Semilight"/>
                <a:cs typeface="맑은 고딕 Semilight"/>
              </a:rPr>
              <a:t>데이터가 각기 이질적인 데이터로 분포되어 있는</a:t>
            </a:r>
            <a:r>
              <a:rPr sz="2000" b="0" spc="-11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상황</a:t>
            </a:r>
            <a:endParaRPr sz="2000">
              <a:latin typeface="맑은 고딕 Semilight"/>
              <a:cs typeface="맑은 고딕 Semi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2000" b="0" spc="40" dirty="0">
                <a:latin typeface="맑은 고딕 Semilight"/>
                <a:cs typeface="맑은 고딕 Semilight"/>
              </a:rPr>
              <a:t>-</a:t>
            </a:r>
            <a:r>
              <a:rPr sz="2000" b="0" spc="-45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전체를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대변하지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않는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데이터가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표본에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많이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포함되는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경우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5" dirty="0">
                <a:latin typeface="맑은 고딕 Semilight"/>
                <a:cs typeface="맑은 고딕 Semilight"/>
              </a:rPr>
              <a:t>(exceptional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0" dirty="0">
                <a:latin typeface="맑은 고딕 Semilight"/>
                <a:cs typeface="맑은 고딕 Semilight"/>
              </a:rPr>
              <a:t>한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데이터가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많이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00" dirty="0">
                <a:latin typeface="맑은 고딕 Semilight"/>
                <a:cs typeface="맑은 고딕 Semilight"/>
              </a:rPr>
              <a:t>들어감)</a:t>
            </a:r>
            <a:endParaRPr sz="2000">
              <a:latin typeface="맑은 고딕 Semilight"/>
              <a:cs typeface="맑은 고딕 Semi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92405" indent="-179705">
              <a:lnSpc>
                <a:spcPct val="100000"/>
              </a:lnSpc>
              <a:buFont typeface="Arial"/>
              <a:buChar char="•"/>
              <a:tabLst>
                <a:tab pos="192405" algn="l"/>
              </a:tabLst>
            </a:pPr>
            <a:r>
              <a:rPr sz="2000" b="0" strike="sngStrike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간단하게 처음부터 </a:t>
            </a:r>
            <a:r>
              <a:rPr sz="2000" b="0" strike="sngStrike" spc="-16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35개를 </a:t>
            </a:r>
            <a:r>
              <a:rPr sz="2000" b="0" strike="sngStrike" spc="-8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train으로, </a:t>
            </a:r>
            <a:r>
              <a:rPr sz="2000" b="0" strike="sngStrike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이 후 </a:t>
            </a:r>
            <a:r>
              <a:rPr sz="2000" b="0" strike="sngStrike" spc="-1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14개를 </a:t>
            </a:r>
            <a:r>
              <a:rPr sz="2000" b="0" strike="sngStrike" spc="-4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test로 </a:t>
            </a:r>
            <a:r>
              <a:rPr sz="2000" b="0" strike="sngStrike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나누면 어떻게 </a:t>
            </a:r>
            <a:r>
              <a:rPr sz="2000" b="0" strike="sngStrike" spc="-18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될까</a:t>
            </a:r>
            <a:r>
              <a:rPr sz="2000" b="0" strike="noStrike" spc="-18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? </a:t>
            </a:r>
            <a:r>
              <a:rPr sz="2000" b="0" strike="noStrike" spc="-1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(편향 </a:t>
            </a:r>
            <a:r>
              <a:rPr sz="2000" b="0" strike="noStrike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발생</a:t>
            </a:r>
            <a:r>
              <a:rPr sz="2000" b="0" strike="noStrike" spc="-24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trike="noStrike" spc="-1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가능)</a:t>
            </a:r>
            <a:endParaRPr sz="2000">
              <a:latin typeface="맑은 고딕 Semilight"/>
              <a:cs typeface="맑은 고딕 Semi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1384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데이터</a:t>
            </a:r>
            <a:r>
              <a:rPr sz="2000" b="1" spc="-9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편향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2576" y="3275989"/>
            <a:ext cx="4215061" cy="2159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30133" y="3275989"/>
            <a:ext cx="4430999" cy="2159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96309" y="1010411"/>
            <a:ext cx="7967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  <a:tab pos="5125720" algn="l"/>
              </a:tabLst>
            </a:pPr>
            <a:r>
              <a:rPr sz="2000" b="0" spc="-275" dirty="0">
                <a:latin typeface="맑은 고딕 Semilight"/>
                <a:cs typeface="맑은 고딕 Semilight"/>
              </a:rPr>
              <a:t>데이터  편향을  방지하기  위해</a:t>
            </a:r>
            <a:r>
              <a:rPr sz="2000" b="0" spc="-200" dirty="0">
                <a:latin typeface="맑은 고딕 Semilight"/>
                <a:cs typeface="맑은 고딕 Semilight"/>
              </a:rPr>
              <a:t> </a:t>
            </a:r>
            <a:r>
              <a:rPr sz="2000" b="0" spc="-240" dirty="0">
                <a:latin typeface="맑은 고딕 Semilight"/>
                <a:cs typeface="맑은 고딕 Semilight"/>
              </a:rPr>
              <a:t>학습/평가</a:t>
            </a:r>
            <a:r>
              <a:rPr sz="2000" b="0" spc="-45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데이터를	무작위로 섞어 데이터를</a:t>
            </a:r>
            <a:r>
              <a:rPr sz="2000" b="0" spc="-24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제작</a:t>
            </a:r>
            <a:endParaRPr sz="2000">
              <a:latin typeface="맑은 고딕 Semilight"/>
              <a:cs typeface="맑은 고딕 Semi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2849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Random Sampling</a:t>
            </a:r>
            <a:r>
              <a:rPr sz="2000" b="1" spc="-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5129" y="1520785"/>
            <a:ext cx="2142879" cy="1821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10607" y="1915103"/>
            <a:ext cx="4286080" cy="1593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0622" y="2751532"/>
            <a:ext cx="2657387" cy="1821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97162" y="4572870"/>
            <a:ext cx="2724757" cy="1821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6368" y="3812377"/>
            <a:ext cx="2751861" cy="2156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20541" y="1127606"/>
            <a:ext cx="813329" cy="8695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15481" y="2093467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nu</a:t>
            </a:r>
            <a:r>
              <a:rPr sz="1800" dirty="0">
                <a:latin typeface="맑은 고딕"/>
                <a:cs typeface="맑은 고딕"/>
              </a:rPr>
              <a:t>m</a:t>
            </a:r>
            <a:r>
              <a:rPr sz="1800" spc="-10" dirty="0">
                <a:latin typeface="맑은 고딕"/>
                <a:cs typeface="맑은 고딕"/>
              </a:rPr>
              <a:t>p</a:t>
            </a:r>
            <a:r>
              <a:rPr sz="1800" spc="-120" dirty="0">
                <a:latin typeface="맑은 고딕"/>
                <a:cs typeface="맑은 고딕"/>
              </a:rPr>
              <a:t>y</a:t>
            </a:r>
            <a:r>
              <a:rPr sz="1800" spc="0" dirty="0">
                <a:latin typeface="맑은 고딕"/>
                <a:cs typeface="맑은 고딕"/>
              </a:rPr>
              <a:t>.</a:t>
            </a:r>
            <a:r>
              <a:rPr sz="1800" spc="-5" dirty="0">
                <a:latin typeface="맑은 고딕"/>
                <a:cs typeface="맑은 고딕"/>
              </a:rPr>
              <a:t>o</a:t>
            </a:r>
            <a:r>
              <a:rPr sz="1800" spc="-25" dirty="0">
                <a:latin typeface="맑은 고딕"/>
                <a:cs typeface="맑은 고딕"/>
              </a:rPr>
              <a:t>r</a:t>
            </a:r>
            <a:r>
              <a:rPr sz="1800" dirty="0">
                <a:latin typeface="맑은 고딕"/>
                <a:cs typeface="맑은 고딕"/>
              </a:rPr>
              <a:t>g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2849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Random Sampling</a:t>
            </a:r>
            <a:r>
              <a:rPr sz="2000" b="1" spc="-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309" y="1010411"/>
            <a:ext cx="38665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0" spc="-100" dirty="0">
                <a:latin typeface="맑은 고딕 Semilight"/>
                <a:cs typeface="맑은 고딕 Semilight"/>
              </a:rPr>
              <a:t>numpy를 </a:t>
            </a:r>
            <a:r>
              <a:rPr sz="2000" b="0" spc="-275" dirty="0">
                <a:latin typeface="맑은 고딕 Semilight"/>
                <a:cs typeface="맑은 고딕 Semilight"/>
              </a:rPr>
              <a:t>활용한 </a:t>
            </a:r>
            <a:r>
              <a:rPr sz="2000" b="0" spc="-80" dirty="0">
                <a:latin typeface="맑은 고딕 Semilight"/>
                <a:cs typeface="맑은 고딕 Semilight"/>
              </a:rPr>
              <a:t>Random</a:t>
            </a:r>
            <a:r>
              <a:rPr sz="2000" b="0" spc="-70" dirty="0">
                <a:latin typeface="맑은 고딕 Semilight"/>
                <a:cs typeface="맑은 고딕 Semilight"/>
              </a:rPr>
              <a:t> Sampling</a:t>
            </a:r>
            <a:endParaRPr sz="2000">
              <a:latin typeface="맑은 고딕 Semilight"/>
              <a:cs typeface="맑은 고딕 Semi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0922" y="1821935"/>
            <a:ext cx="4570133" cy="1918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36032" y="3934862"/>
            <a:ext cx="7731864" cy="2425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26258" y="1960377"/>
            <a:ext cx="2821255" cy="1911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2849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Random Sampling</a:t>
            </a:r>
            <a:r>
              <a:rPr sz="2000" b="1" spc="-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471" y="2723921"/>
            <a:ext cx="5552870" cy="2347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73862" y="2137435"/>
            <a:ext cx="5682352" cy="3769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2849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Random Sampling</a:t>
            </a:r>
            <a:r>
              <a:rPr sz="2000" b="1" spc="-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191" y="1630679"/>
            <a:ext cx="2776728" cy="1386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5152" y="2383535"/>
            <a:ext cx="1853184" cy="1630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89703" y="1740407"/>
            <a:ext cx="2590800" cy="1328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1415" y="3099816"/>
            <a:ext cx="2663951" cy="1301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42504" y="1892807"/>
            <a:ext cx="1810511" cy="1536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82256" y="2846832"/>
            <a:ext cx="2243328" cy="1539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23247" y="2267711"/>
            <a:ext cx="2298192" cy="1539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4416" y="4959095"/>
            <a:ext cx="2895600" cy="12161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73167" y="4998719"/>
            <a:ext cx="1795272" cy="12161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3031" y="4855463"/>
            <a:ext cx="2493264" cy="16550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8390" y="214883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정리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75447" y="2490216"/>
            <a:ext cx="2834640" cy="1645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2751" y="2154935"/>
            <a:ext cx="6876288" cy="2706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5357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맑은 고딕"/>
                <a:cs typeface="맑은 고딕"/>
              </a:rPr>
              <a:t>scikit-learn을 </a:t>
            </a:r>
            <a:r>
              <a:rPr sz="2000" b="1" dirty="0">
                <a:latin typeface="맑은 고딕"/>
                <a:cs typeface="맑은 고딕"/>
              </a:rPr>
              <a:t>활용한 </a:t>
            </a:r>
            <a:r>
              <a:rPr sz="2000" b="1" spc="-5" dirty="0">
                <a:latin typeface="맑은 고딕"/>
                <a:cs typeface="맑은 고딕"/>
              </a:rPr>
              <a:t>Random Sampling</a:t>
            </a:r>
            <a:r>
              <a:rPr sz="2000" b="1" spc="-4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511" y="4343400"/>
            <a:ext cx="3998976" cy="1152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6207" y="2478023"/>
            <a:ext cx="7348728" cy="819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5357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맑은 고딕"/>
                <a:cs typeface="맑은 고딕"/>
              </a:rPr>
              <a:t>scikit-learn을 </a:t>
            </a:r>
            <a:r>
              <a:rPr sz="2000" b="1" dirty="0">
                <a:latin typeface="맑은 고딕"/>
                <a:cs typeface="맑은 고딕"/>
              </a:rPr>
              <a:t>활용한 </a:t>
            </a:r>
            <a:r>
              <a:rPr sz="2000" b="1" spc="-5" dirty="0">
                <a:latin typeface="맑은 고딕"/>
                <a:cs typeface="맑은 고딕"/>
              </a:rPr>
              <a:t>Random Sampling</a:t>
            </a:r>
            <a:r>
              <a:rPr sz="2000" b="1" spc="-4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6763658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b="1" spc="50" dirty="0">
                <a:latin typeface="Abadi" panose="020B0604020104020204" pitchFamily="34" charset="0"/>
                <a:cs typeface="경기천년바탕OTF Bold"/>
              </a:rPr>
              <a:t>데이터 </a:t>
            </a:r>
            <a:r>
              <a:rPr lang="ko-KR" altLang="en-US" b="1" spc="25" dirty="0">
                <a:latin typeface="Abadi" panose="020B0604020104020204" pitchFamily="34" charset="0"/>
                <a:cs typeface="경기천년바탕OTF Bold"/>
              </a:rPr>
              <a:t>분석</a:t>
            </a:r>
            <a:r>
              <a:rPr lang="en-US" altLang="ko-KR" spc="25" dirty="0">
                <a:latin typeface="맑은 고딕"/>
                <a:cs typeface="맑은 고딕"/>
              </a:rPr>
              <a:t>:</a:t>
            </a:r>
            <a:r>
              <a:rPr lang="ko-KR" altLang="en-US" spc="509" dirty="0">
                <a:latin typeface="맑은 고딕"/>
                <a:cs typeface="맑은 고딕"/>
              </a:rPr>
              <a:t> </a:t>
            </a:r>
            <a:r>
              <a:rPr lang="ko-KR" altLang="en-US" b="1" spc="-10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관측된 </a:t>
            </a:r>
            <a:r>
              <a:rPr lang="ko-KR" altLang="en-US" spc="-10" dirty="0">
                <a:latin typeface="나눔고딕"/>
                <a:cs typeface="나눔고딕"/>
              </a:rPr>
              <a:t>데이터를 설명할 </a:t>
            </a:r>
            <a:r>
              <a:rPr lang="ko-KR" altLang="en-US" dirty="0">
                <a:latin typeface="나눔고딕"/>
                <a:cs typeface="나눔고딕"/>
              </a:rPr>
              <a:t>수 </a:t>
            </a:r>
            <a:r>
              <a:rPr lang="ko-KR" altLang="en-US" spc="-5" dirty="0">
                <a:latin typeface="나눔고딕"/>
                <a:cs typeface="나눔고딕"/>
              </a:rPr>
              <a:t>있는 </a:t>
            </a:r>
            <a:r>
              <a:rPr lang="ko-KR" altLang="en-US" b="1" spc="30" dirty="0">
                <a:latin typeface="Abadi" panose="020B0604020104020204" pitchFamily="34" charset="0"/>
                <a:cs typeface="경기천년바탕OTF Bold"/>
              </a:rPr>
              <a:t>특징 </a:t>
            </a:r>
            <a:r>
              <a:rPr lang="en-US" altLang="ko-KR" spc="-5" dirty="0">
                <a:latin typeface="맑은 고딕"/>
                <a:cs typeface="맑은 고딕"/>
              </a:rPr>
              <a:t>(</a:t>
            </a:r>
            <a:r>
              <a:rPr lang="ko-KR" altLang="en-US" spc="-5" dirty="0">
                <a:latin typeface="나눔고딕"/>
                <a:cs typeface="나눔고딕"/>
              </a:rPr>
              <a:t>대푯값</a:t>
            </a:r>
            <a:r>
              <a:rPr lang="en-US" altLang="ko-KR" spc="-5" dirty="0">
                <a:latin typeface="맑은 고딕"/>
                <a:cs typeface="맑은 고딕"/>
              </a:rPr>
              <a:t>)</a:t>
            </a:r>
            <a:r>
              <a:rPr lang="ko-KR" altLang="en-US" spc="-5" dirty="0">
                <a:latin typeface="나눔고딕"/>
                <a:cs typeface="나눔고딕"/>
              </a:rPr>
              <a:t>을 </a:t>
            </a:r>
            <a:r>
              <a:rPr lang="ko-KR" altLang="en-US" spc="-10" dirty="0">
                <a:latin typeface="나눔고딕"/>
                <a:cs typeface="나눔고딕"/>
              </a:rPr>
              <a:t>찾아내고 </a:t>
            </a:r>
            <a:r>
              <a:rPr lang="ko-KR" altLang="en-US" b="1" spc="5" dirty="0">
                <a:latin typeface="Abadi" panose="020B0604020104020204" pitchFamily="34" charset="0"/>
                <a:cs typeface="경기천년바탕OTF Bold"/>
              </a:rPr>
              <a:t>분석</a:t>
            </a:r>
            <a:r>
              <a:rPr lang="ko-KR" altLang="en-US" spc="5" dirty="0">
                <a:latin typeface="나눔고딕"/>
                <a:cs typeface="나눔고딕"/>
              </a:rPr>
              <a:t>하는 </a:t>
            </a:r>
            <a:r>
              <a:rPr lang="ko-KR" altLang="en-US" dirty="0">
                <a:latin typeface="나눔고딕"/>
                <a:cs typeface="나눔고딕"/>
              </a:rPr>
              <a:t>것</a:t>
            </a:r>
            <a:endParaRPr lang="en-US" altLang="ko-KR" dirty="0">
              <a:latin typeface="나눔고딕"/>
              <a:cs typeface="나눔고딕"/>
            </a:endParaRP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r>
              <a:rPr lang="ko-KR" altLang="en-US" spc="-5" dirty="0">
                <a:latin typeface="나눔고딕"/>
                <a:cs typeface="나눔고딕"/>
              </a:rPr>
              <a:t>우리반 </a:t>
            </a:r>
            <a:r>
              <a:rPr lang="ko-KR" altLang="en-US" dirty="0">
                <a:latin typeface="맑은 고딕"/>
                <a:cs typeface="맑은 고딕"/>
              </a:rPr>
              <a:t>영어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수학 점수는 어떤 상관관계가</a:t>
            </a:r>
            <a:r>
              <a:rPr lang="ko-KR" altLang="en-US" spc="125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있을까</a:t>
            </a:r>
            <a:r>
              <a:rPr lang="en-US" altLang="ko-KR" dirty="0">
                <a:latin typeface="맑은 고딕"/>
                <a:cs typeface="맑은 고딕"/>
              </a:rPr>
              <a:t>?</a:t>
            </a: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영어를 잘하는 친구들이 수학도</a:t>
            </a:r>
            <a:r>
              <a:rPr lang="ko-KR" altLang="en-US" spc="-10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잘할까</a:t>
            </a:r>
            <a:r>
              <a:rPr lang="en-US" altLang="ko-KR" dirty="0">
                <a:latin typeface="맑은 고딕"/>
                <a:cs typeface="맑은 고딕"/>
              </a:rPr>
              <a:t>?</a:t>
            </a: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2400" spc="-5" dirty="0">
                <a:latin typeface="나눔고딕"/>
                <a:cs typeface="나눔고딕"/>
              </a:rPr>
              <a:t>전체 </a:t>
            </a:r>
            <a:r>
              <a:rPr lang="ko-KR" altLang="en-US" sz="2400" spc="-10" dirty="0">
                <a:latin typeface="나눔고딕"/>
                <a:cs typeface="나눔고딕"/>
              </a:rPr>
              <a:t>데이터 </a:t>
            </a:r>
            <a:r>
              <a:rPr lang="en-US" altLang="ko-KR" sz="2400" spc="-5" dirty="0">
                <a:latin typeface="맑은 고딕"/>
                <a:cs typeface="맑은 고딕"/>
              </a:rPr>
              <a:t>(</a:t>
            </a:r>
            <a:r>
              <a:rPr lang="ko-KR" altLang="en-US" sz="2400" spc="-5" dirty="0">
                <a:latin typeface="나눔고딕"/>
                <a:cs typeface="나눔고딕"/>
              </a:rPr>
              <a:t>모집단</a:t>
            </a:r>
            <a:r>
              <a:rPr lang="en-US" altLang="ko-KR" sz="2400" spc="-5" dirty="0">
                <a:latin typeface="맑은 고딕"/>
                <a:cs typeface="맑은 고딕"/>
              </a:rPr>
              <a:t>)</a:t>
            </a:r>
            <a:r>
              <a:rPr lang="ko-KR" altLang="en-US" sz="2400" spc="-5" dirty="0">
                <a:latin typeface="나눔고딕"/>
                <a:cs typeface="나눔고딕"/>
              </a:rPr>
              <a:t>를 </a:t>
            </a:r>
            <a:r>
              <a:rPr lang="ko-KR" altLang="en-US" sz="2400" spc="-10" dirty="0">
                <a:latin typeface="나눔고딕"/>
                <a:cs typeface="나눔고딕"/>
              </a:rPr>
              <a:t>획득할 </a:t>
            </a:r>
            <a:r>
              <a:rPr lang="ko-KR" altLang="en-US" sz="2400" dirty="0">
                <a:latin typeface="나눔고딕"/>
                <a:cs typeface="나눔고딕"/>
              </a:rPr>
              <a:t>수 </a:t>
            </a:r>
            <a:r>
              <a:rPr lang="ko-KR" altLang="en-US" sz="2400" spc="-5" dirty="0">
                <a:latin typeface="나눔고딕"/>
                <a:cs typeface="나눔고딕"/>
              </a:rPr>
              <a:t>없을 </a:t>
            </a:r>
            <a:r>
              <a:rPr lang="ko-KR" altLang="en-US" sz="2400" dirty="0">
                <a:latin typeface="나눔고딕"/>
                <a:cs typeface="나눔고딕"/>
              </a:rPr>
              <a:t>때 </a:t>
            </a:r>
            <a:r>
              <a:rPr lang="ko-KR" altLang="en-US" sz="2400" b="1" spc="-10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관측된 </a:t>
            </a:r>
            <a:r>
              <a:rPr lang="ko-KR" altLang="en-US" sz="2400" spc="-10" dirty="0">
                <a:latin typeface="나눔고딕"/>
                <a:cs typeface="나눔고딕"/>
              </a:rPr>
              <a:t>데이터로 </a:t>
            </a:r>
            <a:r>
              <a:rPr lang="ko-KR" altLang="en-US" sz="2400" b="1" spc="35" dirty="0">
                <a:latin typeface="Abadi" panose="020B0604020104020204" pitchFamily="34" charset="0"/>
                <a:cs typeface="경기천년바탕OTF Bold"/>
              </a:rPr>
              <a:t>전체 데이터의 </a:t>
            </a:r>
            <a:r>
              <a:rPr lang="ko-KR" altLang="en-US" sz="2400" b="1" spc="2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특징</a:t>
            </a:r>
            <a:r>
              <a:rPr lang="ko-KR" altLang="en-US" sz="2400" spc="25" dirty="0">
                <a:latin typeface="나눔고딕"/>
                <a:cs typeface="나눔고딕"/>
              </a:rPr>
              <a:t>을  </a:t>
            </a:r>
            <a:r>
              <a:rPr lang="ko-KR" altLang="en-US" sz="2400" dirty="0">
                <a:latin typeface="나눔고딕"/>
                <a:cs typeface="나눔고딕"/>
              </a:rPr>
              <a:t>알 수 </a:t>
            </a:r>
            <a:r>
              <a:rPr lang="ko-KR" altLang="en-US" sz="2400" spc="-10" dirty="0">
                <a:latin typeface="나눔고딕"/>
                <a:cs typeface="나눔고딕"/>
              </a:rPr>
              <a:t>있을까</a:t>
            </a:r>
            <a:r>
              <a:rPr lang="en-US" altLang="ko-KR" sz="2400" spc="-10" dirty="0">
                <a:latin typeface="맑은 고딕"/>
                <a:cs typeface="맑은 고딕"/>
              </a:rPr>
              <a:t>? </a:t>
            </a:r>
            <a:r>
              <a:rPr lang="ko-KR" altLang="en-US" sz="2400" spc="-10" dirty="0">
                <a:latin typeface="나눔고딕"/>
                <a:cs typeface="나눔고딕"/>
              </a:rPr>
              <a:t>얼마나</a:t>
            </a:r>
            <a:r>
              <a:rPr lang="ko-KR" altLang="en-US" sz="2400" spc="509" dirty="0">
                <a:latin typeface="나눔고딕"/>
                <a:cs typeface="나눔고딕"/>
              </a:rPr>
              <a:t> </a:t>
            </a:r>
            <a:r>
              <a:rPr lang="ko-KR" altLang="en-US" sz="2400" spc="-10" dirty="0">
                <a:latin typeface="나눔고딕"/>
                <a:cs typeface="나눔고딕"/>
              </a:rPr>
              <a:t>정확할까</a:t>
            </a:r>
            <a:r>
              <a:rPr lang="en-US" altLang="ko-KR" sz="2400" spc="-10" dirty="0">
                <a:latin typeface="맑은 고딕"/>
                <a:cs typeface="맑은 고딕"/>
              </a:rPr>
              <a:t>?</a:t>
            </a:r>
            <a:endParaRPr lang="en-US" altLang="ko-KR" dirty="0">
              <a:latin typeface="맑은 고딕"/>
              <a:cs typeface="맑은 고딕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2D29BA2-1582-D01C-45F7-2DF52D763B8C}"/>
              </a:ext>
            </a:extLst>
          </p:cNvPr>
          <p:cNvSpPr/>
          <p:nvPr/>
        </p:nvSpPr>
        <p:spPr>
          <a:xfrm>
            <a:off x="7652662" y="2353163"/>
            <a:ext cx="3607786" cy="3751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36058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5357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맑은 고딕"/>
                <a:cs typeface="맑은 고딕"/>
              </a:rPr>
              <a:t>scikit-learn을 </a:t>
            </a:r>
            <a:r>
              <a:rPr sz="2000" b="1" dirty="0">
                <a:latin typeface="맑은 고딕"/>
                <a:cs typeface="맑은 고딕"/>
              </a:rPr>
              <a:t>활용한 </a:t>
            </a:r>
            <a:r>
              <a:rPr sz="2000" b="1" spc="-5" dirty="0">
                <a:latin typeface="맑은 고딕"/>
                <a:cs typeface="맑은 고딕"/>
              </a:rPr>
              <a:t>Random Sampling</a:t>
            </a:r>
            <a:r>
              <a:rPr sz="2000" b="1" spc="-4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6309" y="1010411"/>
            <a:ext cx="954278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0" spc="-275" dirty="0">
                <a:latin typeface="맑은 고딕 Semilight"/>
                <a:cs typeface="맑은 고딕 Semilight"/>
              </a:rPr>
              <a:t>랜덤샘플링의 경우에도 샘플링 편향이 발생할 </a:t>
            </a:r>
            <a:r>
              <a:rPr sz="2000" b="0" spc="-270" dirty="0">
                <a:latin typeface="맑은 고딕 Semilight"/>
                <a:cs typeface="맑은 고딕 Semilight"/>
              </a:rPr>
              <a:t>수 </a:t>
            </a:r>
            <a:r>
              <a:rPr sz="2000" b="0" spc="-275" dirty="0">
                <a:latin typeface="맑은 고딕 Semilight"/>
                <a:cs typeface="맑은 고딕 Semilight"/>
              </a:rPr>
              <a:t>있지</a:t>
            </a:r>
            <a:r>
              <a:rPr sz="2000" b="0" spc="-120" dirty="0">
                <a:latin typeface="맑은 고딕 Semilight"/>
                <a:cs typeface="맑은 고딕 Semilight"/>
              </a:rPr>
              <a:t> </a:t>
            </a:r>
            <a:r>
              <a:rPr sz="2000" b="0" spc="-204" dirty="0">
                <a:latin typeface="맑은 고딕 Semilight"/>
                <a:cs typeface="맑은 고딕 Semilight"/>
              </a:rPr>
              <a:t>않을까?</a:t>
            </a:r>
            <a:endParaRPr sz="2000">
              <a:latin typeface="맑은 고딕 Semilight"/>
              <a:cs typeface="맑은 고딕 Semilight"/>
            </a:endParaRPr>
          </a:p>
          <a:p>
            <a:pPr marL="391795" marR="5080" indent="-200025">
              <a:lnSpc>
                <a:spcPct val="200000"/>
              </a:lnSpc>
            </a:pPr>
            <a:r>
              <a:rPr sz="2000" b="0" spc="40" dirty="0">
                <a:latin typeface="맑은 고딕 Semilight"/>
                <a:cs typeface="맑은 고딕 Semilight"/>
              </a:rPr>
              <a:t>- </a:t>
            </a:r>
            <a:r>
              <a:rPr sz="2000" b="0" spc="-275" dirty="0">
                <a:latin typeface="맑은 고딕 Semilight"/>
                <a:cs typeface="맑은 고딕 Semilight"/>
              </a:rPr>
              <a:t>예를 </a:t>
            </a:r>
            <a:r>
              <a:rPr sz="2000" b="0" spc="-185" dirty="0">
                <a:latin typeface="맑은 고딕 Semilight"/>
                <a:cs typeface="맑은 고딕 Semilight"/>
              </a:rPr>
              <a:t>들어, </a:t>
            </a:r>
            <a:r>
              <a:rPr sz="2000" b="0" spc="-275" dirty="0">
                <a:latin typeface="맑은 고딕 Semilight"/>
                <a:cs typeface="맑은 고딕 Semilight"/>
              </a:rPr>
              <a:t>전체 데이터 </a:t>
            </a:r>
            <a:r>
              <a:rPr sz="2000" b="0" spc="-270" dirty="0">
                <a:latin typeface="맑은 고딕 Semilight"/>
                <a:cs typeface="맑은 고딕 Semilight"/>
              </a:rPr>
              <a:t>중 </a:t>
            </a:r>
            <a:r>
              <a:rPr sz="2000" b="0" spc="-95" dirty="0">
                <a:latin typeface="맑은 고딕 Semilight"/>
                <a:cs typeface="맑은 고딕 Semilight"/>
              </a:rPr>
              <a:t>도미(35) </a:t>
            </a:r>
            <a:r>
              <a:rPr sz="2000" b="0" spc="-90" dirty="0">
                <a:latin typeface="맑은 고딕 Semilight"/>
                <a:cs typeface="맑은 고딕 Semilight"/>
              </a:rPr>
              <a:t>빙어(14) </a:t>
            </a:r>
            <a:r>
              <a:rPr sz="2000" b="0" spc="-275" dirty="0">
                <a:latin typeface="맑은 고딕 Semilight"/>
                <a:cs typeface="맑은 고딕 Semilight"/>
              </a:rPr>
              <a:t>이면 </a:t>
            </a:r>
            <a:r>
              <a:rPr sz="2000" b="0" spc="-55" dirty="0">
                <a:latin typeface="맑은 고딕 Semilight"/>
                <a:cs typeface="맑은 고딕 Semilight"/>
              </a:rPr>
              <a:t>2.5:1의 </a:t>
            </a:r>
            <a:r>
              <a:rPr sz="2000" b="0" spc="-275" dirty="0">
                <a:latin typeface="맑은 고딕 Semilight"/>
                <a:cs typeface="맑은 고딕 Semilight"/>
              </a:rPr>
              <a:t>비율인데 </a:t>
            </a:r>
            <a:r>
              <a:rPr sz="2000" b="0" spc="-150" dirty="0">
                <a:latin typeface="맑은 고딕 Semilight"/>
                <a:cs typeface="맑은 고딕 Semilight"/>
              </a:rPr>
              <a:t>13개의 </a:t>
            </a:r>
            <a:r>
              <a:rPr sz="2000" b="0" spc="-275" dirty="0">
                <a:latin typeface="맑은 고딕 Semilight"/>
                <a:cs typeface="맑은 고딕 Semilight"/>
              </a:rPr>
              <a:t>테스트 데이터 </a:t>
            </a:r>
            <a:r>
              <a:rPr sz="2000" b="0" spc="-270" dirty="0">
                <a:latin typeface="맑은 고딕 Semilight"/>
                <a:cs typeface="맑은 고딕 Semilight"/>
              </a:rPr>
              <a:t>중  </a:t>
            </a:r>
            <a:r>
              <a:rPr sz="2000" b="0" spc="-275" dirty="0">
                <a:latin typeface="맑은 고딕 Semilight"/>
                <a:cs typeface="맑은 고딕 Semilight"/>
              </a:rPr>
              <a:t>도미 </a:t>
            </a:r>
            <a:r>
              <a:rPr sz="2000" b="0" spc="60" dirty="0">
                <a:latin typeface="맑은 고딕 Semilight"/>
                <a:cs typeface="맑은 고딕 Semilight"/>
              </a:rPr>
              <a:t>10 </a:t>
            </a:r>
            <a:r>
              <a:rPr sz="2000" b="0" spc="-275" dirty="0">
                <a:latin typeface="맑은 고딕 Semilight"/>
                <a:cs typeface="맑은 고딕 Semilight"/>
              </a:rPr>
              <a:t>빙어 </a:t>
            </a:r>
            <a:r>
              <a:rPr sz="2000" b="0" spc="-185" dirty="0">
                <a:latin typeface="맑은 고딕 Semilight"/>
                <a:cs typeface="맑은 고딕 Semilight"/>
              </a:rPr>
              <a:t>3이면 </a:t>
            </a:r>
            <a:r>
              <a:rPr sz="2000" b="0" spc="5" dirty="0">
                <a:latin typeface="맑은 고딕 Semilight"/>
                <a:cs typeface="맑은 고딕 Semilight"/>
              </a:rPr>
              <a:t>3.3:1 </a:t>
            </a:r>
            <a:r>
              <a:rPr sz="2000" b="0" spc="-185" dirty="0">
                <a:latin typeface="맑은 고딕 Semilight"/>
                <a:cs typeface="맑은 고딕 Semilight"/>
              </a:rPr>
              <a:t>이다. </a:t>
            </a:r>
            <a:r>
              <a:rPr sz="2000" b="0" spc="-195" dirty="0">
                <a:latin typeface="맑은 고딕 Semilight"/>
                <a:cs typeface="맑은 고딕 Semilight"/>
              </a:rPr>
              <a:t>(샘플링 </a:t>
            </a:r>
            <a:r>
              <a:rPr sz="2000" b="0" spc="-275" dirty="0">
                <a:latin typeface="맑은 고딕 Semilight"/>
                <a:cs typeface="맑은 고딕 Semilight"/>
              </a:rPr>
              <a:t>편향이 약간 </a:t>
            </a:r>
            <a:r>
              <a:rPr sz="2000" b="0" spc="-200" dirty="0">
                <a:latin typeface="맑은 고딕 Semilight"/>
                <a:cs typeface="맑은 고딕 Semilight"/>
              </a:rPr>
              <a:t>발생함) </a:t>
            </a:r>
            <a:r>
              <a:rPr sz="2000" b="0" spc="-275" dirty="0">
                <a:latin typeface="맑은 고딕 Semilight"/>
                <a:cs typeface="맑은 고딕 Semilight"/>
              </a:rPr>
              <a:t>이를 해결하기 위해 </a:t>
            </a:r>
            <a:r>
              <a:rPr sz="2000" b="0" spc="5" dirty="0">
                <a:latin typeface="맑은 고딕 Semilight"/>
                <a:cs typeface="맑은 고딕 Semilight"/>
              </a:rPr>
              <a:t>stratify</a:t>
            </a:r>
            <a:r>
              <a:rPr sz="2000" b="0" spc="-36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활용</a:t>
            </a:r>
            <a:endParaRPr sz="2000">
              <a:latin typeface="맑은 고딕 Semilight"/>
              <a:cs typeface="맑은 고딕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21630" y="2847227"/>
            <a:ext cx="4807364" cy="3705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1154" y="3940555"/>
            <a:ext cx="368236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solidFill>
                  <a:srgbClr val="7B6D6D"/>
                </a:solidFill>
                <a:latin typeface="맑은 고딕"/>
                <a:cs typeface="맑은 고딕"/>
              </a:rPr>
              <a:t>도미와</a:t>
            </a:r>
            <a:r>
              <a:rPr sz="1800" spc="-250" dirty="0">
                <a:solidFill>
                  <a:srgbClr val="7B6D6D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7B6D6D"/>
                </a:solidFill>
                <a:latin typeface="맑은 고딕"/>
                <a:cs typeface="맑은 고딕"/>
              </a:rPr>
              <a:t>빙어를</a:t>
            </a:r>
            <a:r>
              <a:rPr sz="1800" spc="-250" dirty="0">
                <a:solidFill>
                  <a:srgbClr val="7B6D6D"/>
                </a:solidFill>
                <a:latin typeface="맑은 고딕"/>
                <a:cs typeface="맑은 고딕"/>
              </a:rPr>
              <a:t> </a:t>
            </a:r>
            <a:r>
              <a:rPr sz="1800" spc="-15" dirty="0">
                <a:solidFill>
                  <a:srgbClr val="7B6D6D"/>
                </a:solidFill>
                <a:latin typeface="Calibri"/>
                <a:cs typeface="Calibri"/>
              </a:rPr>
              <a:t>strata</a:t>
            </a:r>
            <a:r>
              <a:rPr sz="1800" spc="-15" dirty="0">
                <a:solidFill>
                  <a:srgbClr val="7B6D6D"/>
                </a:solidFill>
                <a:latin typeface="맑은 고딕"/>
                <a:cs typeface="맑은 고딕"/>
              </a:rPr>
              <a:t>그룹으로</a:t>
            </a:r>
            <a:r>
              <a:rPr sz="1800" spc="-250" dirty="0">
                <a:solidFill>
                  <a:srgbClr val="7B6D6D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7B6D6D"/>
                </a:solidFill>
                <a:latin typeface="맑은 고딕"/>
                <a:cs typeface="맑은 고딕"/>
              </a:rPr>
              <a:t>나누고  각</a:t>
            </a:r>
            <a:r>
              <a:rPr sz="1800" spc="-235" dirty="0">
                <a:solidFill>
                  <a:srgbClr val="7B6D6D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7B6D6D"/>
                </a:solidFill>
                <a:latin typeface="맑은 고딕"/>
                <a:cs typeface="맑은 고딕"/>
              </a:rPr>
              <a:t>그룹에서</a:t>
            </a:r>
            <a:r>
              <a:rPr sz="1800" spc="-235" dirty="0">
                <a:solidFill>
                  <a:srgbClr val="7B6D6D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7B6D6D"/>
                </a:solidFill>
                <a:latin typeface="맑은 고딕"/>
                <a:cs typeface="맑은 고딕"/>
              </a:rPr>
              <a:t>무작위로</a:t>
            </a:r>
            <a:r>
              <a:rPr sz="1800" spc="-235" dirty="0">
                <a:solidFill>
                  <a:srgbClr val="7B6D6D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7B6D6D"/>
                </a:solidFill>
                <a:latin typeface="맑은 고딕"/>
                <a:cs typeface="맑은 고딕"/>
              </a:rPr>
              <a:t>샘플링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5166" y="6660895"/>
            <a:ext cx="4756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맑은 고딕"/>
                <a:cs typeface="맑은 고딕"/>
              </a:rPr>
              <a:t>그림출처:</a:t>
            </a:r>
            <a:r>
              <a:rPr sz="900" spc="40" dirty="0">
                <a:latin typeface="맑은 고딕"/>
                <a:cs typeface="맑은 고딕"/>
              </a:rPr>
              <a:t> </a:t>
            </a:r>
            <a:r>
              <a:rPr sz="900" spc="-5" dirty="0">
                <a:latin typeface="맑은 고딕"/>
                <a:cs typeface="맑은 고딕"/>
              </a:rPr>
              <a:t>https://blog.naver.com/PostView.nhn?blogId=wndrlf2003&amp;logNo=221519081282</a:t>
            </a:r>
            <a:endParaRPr sz="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16" y="774191"/>
            <a:ext cx="10259568" cy="5309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400" y="952500"/>
            <a:ext cx="9855200" cy="4953000"/>
          </a:xfrm>
          <a:custGeom>
            <a:avLst/>
            <a:gdLst/>
            <a:ahLst/>
            <a:cxnLst/>
            <a:rect l="l" t="t" r="r" b="b"/>
            <a:pathLst>
              <a:path w="9855200" h="4953000">
                <a:moveTo>
                  <a:pt x="0" y="0"/>
                </a:moveTo>
                <a:lnTo>
                  <a:pt x="9855200" y="0"/>
                </a:lnTo>
                <a:lnTo>
                  <a:pt x="9855200" y="4952999"/>
                </a:lnTo>
                <a:lnTo>
                  <a:pt x="0" y="4952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6300" y="3429000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45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5934" y="188812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100"/>
              </a:spcBef>
            </a:pPr>
            <a:r>
              <a:rPr dirty="0"/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5835934" y="271881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5934" y="352062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16274" y="3459988"/>
            <a:ext cx="2705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3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6548" y="2615362"/>
            <a:ext cx="2286000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b="1" spc="50" dirty="0">
                <a:solidFill>
                  <a:srgbClr val="262626"/>
                </a:solidFill>
                <a:latin typeface="Segoe UI Symbol"/>
                <a:cs typeface="Segoe UI Symbol"/>
              </a:rPr>
              <a:t>CONTENTS</a:t>
            </a:r>
            <a:endParaRPr sz="35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74337" y="196545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맑은 고딕"/>
                <a:cs typeface="맑은 고딕"/>
              </a:rPr>
              <a:t>복습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3574" y="2861564"/>
            <a:ext cx="3171190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080"/>
              </a:lnSpc>
              <a:tabLst>
                <a:tab pos="782955" algn="l"/>
              </a:tabLst>
            </a:pPr>
            <a:r>
              <a:rPr sz="4000" dirty="0">
                <a:latin typeface="Calibri"/>
                <a:cs typeface="Calibri"/>
              </a:rPr>
              <a:t>2	</a:t>
            </a:r>
            <a:r>
              <a:rPr sz="2400" b="1" spc="-5" dirty="0">
                <a:latin typeface="맑은 고딕"/>
                <a:cs typeface="맑은 고딕"/>
              </a:rPr>
              <a:t>학습/검증</a:t>
            </a:r>
            <a:r>
              <a:rPr sz="2400" b="1" spc="-7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데이터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87037" y="3632707"/>
            <a:ext cx="1949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맑은 고딕"/>
                <a:cs typeface="맑은 고딕"/>
              </a:rPr>
              <a:t>데이터</a:t>
            </a:r>
            <a:r>
              <a:rPr sz="2400" b="1" spc="-8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표준화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02107" y="3421045"/>
            <a:ext cx="5226685" cy="826135"/>
          </a:xfrm>
          <a:custGeom>
            <a:avLst/>
            <a:gdLst/>
            <a:ahLst/>
            <a:cxnLst/>
            <a:rect l="l" t="t" r="r" b="b"/>
            <a:pathLst>
              <a:path w="5226684" h="826135">
                <a:moveTo>
                  <a:pt x="0" y="0"/>
                </a:moveTo>
                <a:lnTo>
                  <a:pt x="5226341" y="0"/>
                </a:lnTo>
                <a:lnTo>
                  <a:pt x="5226341" y="825861"/>
                </a:lnTo>
                <a:lnTo>
                  <a:pt x="0" y="82586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7928" y="2828544"/>
            <a:ext cx="2676144" cy="1648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39189" y="3160267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150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390" y="214883"/>
            <a:ext cx="2832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처음 보는 데이터의</a:t>
            </a:r>
            <a:r>
              <a:rPr sz="2000" b="1" spc="-11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예측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624" y="1667255"/>
            <a:ext cx="6199632" cy="2316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02295" y="1697735"/>
            <a:ext cx="3566159" cy="2365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02295" y="4200144"/>
            <a:ext cx="3566159" cy="2365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4711" y="4245863"/>
            <a:ext cx="5501640" cy="2206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2832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처음 보는 데이터의</a:t>
            </a:r>
            <a:r>
              <a:rPr sz="2000" b="1" spc="-11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예측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6526" y="3677411"/>
            <a:ext cx="23469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0" spc="-5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25 </a:t>
            </a:r>
            <a:r>
              <a:rPr sz="2000" b="0" spc="-1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cm인데</a:t>
            </a:r>
            <a:r>
              <a:rPr sz="2000" b="0" spc="-10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2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빙어라고?</a:t>
            </a:r>
            <a:endParaRPr sz="2000">
              <a:latin typeface="맑은 고딕 Semilight"/>
              <a:cs typeface="맑은 고딕 Semi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2320" y="4617211"/>
            <a:ext cx="607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65A"/>
                </a:solidFill>
                <a:latin typeface="휴먼편지체"/>
                <a:cs typeface="휴먼편지체"/>
              </a:rPr>
              <a:t>X</a:t>
            </a:r>
            <a:r>
              <a:rPr sz="1200" spc="220" dirty="0">
                <a:solidFill>
                  <a:srgbClr val="57565A"/>
                </a:solidFill>
                <a:latin typeface="휴먼편지체"/>
                <a:cs typeface="휴먼편지체"/>
              </a:rPr>
              <a:t>축</a:t>
            </a:r>
            <a:r>
              <a:rPr sz="1200" dirty="0">
                <a:solidFill>
                  <a:srgbClr val="57565A"/>
                </a:solidFill>
                <a:latin typeface="휴먼편지체"/>
                <a:cs typeface="휴먼편지체"/>
              </a:rPr>
              <a:t>(</a:t>
            </a:r>
            <a:r>
              <a:rPr sz="1200" spc="-35" dirty="0">
                <a:solidFill>
                  <a:srgbClr val="57565A"/>
                </a:solidFill>
                <a:latin typeface="휴먼편지체"/>
                <a:cs typeface="휴먼편지체"/>
              </a:rPr>
              <a:t>길이</a:t>
            </a:r>
            <a:r>
              <a:rPr sz="1200" spc="10" dirty="0">
                <a:solidFill>
                  <a:srgbClr val="57565A"/>
                </a:solidFill>
                <a:latin typeface="휴먼편지체"/>
                <a:cs typeface="휴먼편지체"/>
              </a:rPr>
              <a:t>)</a:t>
            </a:r>
            <a:endParaRPr sz="1200">
              <a:latin typeface="휴먼편지체"/>
              <a:cs typeface="휴먼편지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31783" y="4617211"/>
            <a:ext cx="8743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115" algn="l"/>
              </a:tabLst>
            </a:pPr>
            <a:r>
              <a:rPr sz="1200" spc="90" dirty="0">
                <a:solidFill>
                  <a:srgbClr val="57565A"/>
                </a:solidFill>
                <a:latin typeface="휴먼편지체"/>
                <a:cs typeface="휴먼편지체"/>
              </a:rPr>
              <a:t>,	</a:t>
            </a:r>
            <a:r>
              <a:rPr sz="1200" spc="25" dirty="0">
                <a:solidFill>
                  <a:srgbClr val="57565A"/>
                </a:solidFill>
                <a:latin typeface="휴먼편지체"/>
                <a:cs typeface="휴먼편지체"/>
              </a:rPr>
              <a:t>Y</a:t>
            </a:r>
            <a:r>
              <a:rPr sz="1200" spc="220" dirty="0">
                <a:solidFill>
                  <a:srgbClr val="57565A"/>
                </a:solidFill>
                <a:latin typeface="휴먼편지체"/>
                <a:cs typeface="휴먼편지체"/>
              </a:rPr>
              <a:t>축</a:t>
            </a:r>
            <a:r>
              <a:rPr sz="1200" dirty="0">
                <a:solidFill>
                  <a:srgbClr val="57565A"/>
                </a:solidFill>
                <a:latin typeface="휴먼편지체"/>
                <a:cs typeface="휴먼편지체"/>
              </a:rPr>
              <a:t>(</a:t>
            </a:r>
            <a:r>
              <a:rPr sz="1200" spc="95" dirty="0">
                <a:solidFill>
                  <a:srgbClr val="57565A"/>
                </a:solidFill>
                <a:latin typeface="휴먼편지체"/>
                <a:cs typeface="휴먼편지체"/>
              </a:rPr>
              <a:t>무게</a:t>
            </a:r>
            <a:r>
              <a:rPr sz="1200" spc="10" dirty="0">
                <a:solidFill>
                  <a:srgbClr val="57565A"/>
                </a:solidFill>
                <a:latin typeface="휴먼편지체"/>
                <a:cs typeface="휴먼편지체"/>
              </a:rPr>
              <a:t>)</a:t>
            </a:r>
            <a:endParaRPr sz="1200">
              <a:latin typeface="휴먼편지체"/>
              <a:cs typeface="휴먼편지체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2120" y="1883664"/>
            <a:ext cx="3361944" cy="223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67400" y="4261103"/>
            <a:ext cx="5833872" cy="2081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304" y="4261103"/>
            <a:ext cx="3465576" cy="2234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5208" y="1792223"/>
            <a:ext cx="5282184" cy="2084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7784" y="5429820"/>
            <a:ext cx="2135505" cy="0"/>
          </a:xfrm>
          <a:custGeom>
            <a:avLst/>
            <a:gdLst/>
            <a:ahLst/>
            <a:cxnLst/>
            <a:rect l="l" t="t" r="r" b="b"/>
            <a:pathLst>
              <a:path w="2135504">
                <a:moveTo>
                  <a:pt x="0" y="1"/>
                </a:moveTo>
                <a:lnTo>
                  <a:pt x="2135217" y="0"/>
                </a:lnTo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6659" y="6185182"/>
            <a:ext cx="417195" cy="165100"/>
          </a:xfrm>
          <a:custGeom>
            <a:avLst/>
            <a:gdLst/>
            <a:ahLst/>
            <a:cxnLst/>
            <a:rect l="l" t="t" r="r" b="b"/>
            <a:pathLst>
              <a:path w="417195" h="165100">
                <a:moveTo>
                  <a:pt x="0" y="27510"/>
                </a:moveTo>
                <a:lnTo>
                  <a:pt x="2161" y="16802"/>
                </a:lnTo>
                <a:lnTo>
                  <a:pt x="8057" y="8057"/>
                </a:lnTo>
                <a:lnTo>
                  <a:pt x="16802" y="2161"/>
                </a:lnTo>
                <a:lnTo>
                  <a:pt x="27510" y="0"/>
                </a:lnTo>
                <a:lnTo>
                  <a:pt x="389120" y="0"/>
                </a:lnTo>
                <a:lnTo>
                  <a:pt x="399828" y="2161"/>
                </a:lnTo>
                <a:lnTo>
                  <a:pt x="408573" y="8057"/>
                </a:lnTo>
                <a:lnTo>
                  <a:pt x="414469" y="16802"/>
                </a:lnTo>
                <a:lnTo>
                  <a:pt x="416631" y="27510"/>
                </a:lnTo>
                <a:lnTo>
                  <a:pt x="416631" y="137550"/>
                </a:lnTo>
                <a:lnTo>
                  <a:pt x="414469" y="148258"/>
                </a:lnTo>
                <a:lnTo>
                  <a:pt x="408573" y="157003"/>
                </a:lnTo>
                <a:lnTo>
                  <a:pt x="399828" y="162899"/>
                </a:lnTo>
                <a:lnTo>
                  <a:pt x="389120" y="165061"/>
                </a:lnTo>
                <a:lnTo>
                  <a:pt x="27510" y="165061"/>
                </a:lnTo>
                <a:lnTo>
                  <a:pt x="16802" y="162899"/>
                </a:lnTo>
                <a:lnTo>
                  <a:pt x="8057" y="157003"/>
                </a:lnTo>
                <a:lnTo>
                  <a:pt x="2161" y="148258"/>
                </a:lnTo>
                <a:lnTo>
                  <a:pt x="0" y="137550"/>
                </a:lnTo>
                <a:lnTo>
                  <a:pt x="0" y="2751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64467" y="3803695"/>
            <a:ext cx="417195" cy="165100"/>
          </a:xfrm>
          <a:custGeom>
            <a:avLst/>
            <a:gdLst/>
            <a:ahLst/>
            <a:cxnLst/>
            <a:rect l="l" t="t" r="r" b="b"/>
            <a:pathLst>
              <a:path w="417195" h="165100">
                <a:moveTo>
                  <a:pt x="0" y="27510"/>
                </a:moveTo>
                <a:lnTo>
                  <a:pt x="2161" y="16802"/>
                </a:lnTo>
                <a:lnTo>
                  <a:pt x="8057" y="8057"/>
                </a:lnTo>
                <a:lnTo>
                  <a:pt x="16802" y="2161"/>
                </a:lnTo>
                <a:lnTo>
                  <a:pt x="27510" y="0"/>
                </a:lnTo>
                <a:lnTo>
                  <a:pt x="389120" y="0"/>
                </a:lnTo>
                <a:lnTo>
                  <a:pt x="399828" y="2161"/>
                </a:lnTo>
                <a:lnTo>
                  <a:pt x="408573" y="8057"/>
                </a:lnTo>
                <a:lnTo>
                  <a:pt x="414469" y="16802"/>
                </a:lnTo>
                <a:lnTo>
                  <a:pt x="416631" y="27510"/>
                </a:lnTo>
                <a:lnTo>
                  <a:pt x="416631" y="137550"/>
                </a:lnTo>
                <a:lnTo>
                  <a:pt x="414469" y="148258"/>
                </a:lnTo>
                <a:lnTo>
                  <a:pt x="408573" y="157003"/>
                </a:lnTo>
                <a:lnTo>
                  <a:pt x="399828" y="162899"/>
                </a:lnTo>
                <a:lnTo>
                  <a:pt x="389120" y="165061"/>
                </a:lnTo>
                <a:lnTo>
                  <a:pt x="27510" y="165061"/>
                </a:lnTo>
                <a:lnTo>
                  <a:pt x="16802" y="162899"/>
                </a:lnTo>
                <a:lnTo>
                  <a:pt x="8057" y="157003"/>
                </a:lnTo>
                <a:lnTo>
                  <a:pt x="2161" y="148258"/>
                </a:lnTo>
                <a:lnTo>
                  <a:pt x="0" y="137550"/>
                </a:lnTo>
                <a:lnTo>
                  <a:pt x="0" y="2751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8390" y="214883"/>
            <a:ext cx="2832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처음 보는 데이터의</a:t>
            </a:r>
            <a:r>
              <a:rPr sz="2000" b="1" spc="-11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예측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8179" y="931429"/>
            <a:ext cx="325755" cy="327025"/>
          </a:xfrm>
          <a:custGeom>
            <a:avLst/>
            <a:gdLst/>
            <a:ahLst/>
            <a:cxnLst/>
            <a:rect l="l" t="t" r="r" b="b"/>
            <a:pathLst>
              <a:path w="325755" h="327025">
                <a:moveTo>
                  <a:pt x="162866" y="0"/>
                </a:moveTo>
                <a:lnTo>
                  <a:pt x="119570" y="5832"/>
                </a:lnTo>
                <a:lnTo>
                  <a:pt x="80664" y="22292"/>
                </a:lnTo>
                <a:lnTo>
                  <a:pt x="47702" y="47824"/>
                </a:lnTo>
                <a:lnTo>
                  <a:pt x="22236" y="80870"/>
                </a:lnTo>
                <a:lnTo>
                  <a:pt x="5817" y="119875"/>
                </a:lnTo>
                <a:lnTo>
                  <a:pt x="0" y="163282"/>
                </a:lnTo>
                <a:lnTo>
                  <a:pt x="5817" y="206689"/>
                </a:lnTo>
                <a:lnTo>
                  <a:pt x="22236" y="245694"/>
                </a:lnTo>
                <a:lnTo>
                  <a:pt x="47702" y="278741"/>
                </a:lnTo>
                <a:lnTo>
                  <a:pt x="80664" y="304272"/>
                </a:lnTo>
                <a:lnTo>
                  <a:pt x="119570" y="320732"/>
                </a:lnTo>
                <a:lnTo>
                  <a:pt x="162866" y="326565"/>
                </a:lnTo>
                <a:lnTo>
                  <a:pt x="206162" y="320732"/>
                </a:lnTo>
                <a:lnTo>
                  <a:pt x="245068" y="304272"/>
                </a:lnTo>
                <a:lnTo>
                  <a:pt x="278030" y="278741"/>
                </a:lnTo>
                <a:lnTo>
                  <a:pt x="303496" y="245694"/>
                </a:lnTo>
                <a:lnTo>
                  <a:pt x="319915" y="206689"/>
                </a:lnTo>
                <a:lnTo>
                  <a:pt x="325732" y="163282"/>
                </a:lnTo>
                <a:lnTo>
                  <a:pt x="319915" y="119875"/>
                </a:lnTo>
                <a:lnTo>
                  <a:pt x="303496" y="80870"/>
                </a:lnTo>
                <a:lnTo>
                  <a:pt x="278030" y="47824"/>
                </a:lnTo>
                <a:lnTo>
                  <a:pt x="245068" y="22292"/>
                </a:lnTo>
                <a:lnTo>
                  <a:pt x="206162" y="5832"/>
                </a:lnTo>
                <a:lnTo>
                  <a:pt x="162866" y="0"/>
                </a:lnTo>
                <a:close/>
              </a:path>
            </a:pathLst>
          </a:custGeom>
          <a:solidFill>
            <a:srgbClr val="222A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1818" y="1005257"/>
            <a:ext cx="178454" cy="1789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32350" y="860043"/>
            <a:ext cx="6434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맑은 고딕"/>
                <a:cs typeface="맑은 고딕"/>
              </a:rPr>
              <a:t>X축과 </a:t>
            </a:r>
            <a:r>
              <a:rPr sz="2800" b="1" dirty="0">
                <a:latin typeface="맑은 고딕"/>
                <a:cs typeface="맑은 고딕"/>
              </a:rPr>
              <a:t>Y축의 값의 범위를 같게</a:t>
            </a:r>
            <a:r>
              <a:rPr sz="2800" b="1" spc="-85" dirty="0">
                <a:latin typeface="맑은 고딕"/>
                <a:cs typeface="맑은 고딕"/>
              </a:rPr>
              <a:t> </a:t>
            </a:r>
            <a:r>
              <a:rPr sz="2800" b="1" dirty="0">
                <a:latin typeface="맑은 고딕"/>
                <a:cs typeface="맑은 고딕"/>
              </a:rPr>
              <a:t>그려보면</a:t>
            </a:r>
            <a:endParaRPr sz="2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2235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학습 데이터</a:t>
            </a:r>
            <a:r>
              <a:rPr sz="2000" b="1" spc="-10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표준화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8179" y="931429"/>
            <a:ext cx="325755" cy="327025"/>
          </a:xfrm>
          <a:custGeom>
            <a:avLst/>
            <a:gdLst/>
            <a:ahLst/>
            <a:cxnLst/>
            <a:rect l="l" t="t" r="r" b="b"/>
            <a:pathLst>
              <a:path w="325755" h="327025">
                <a:moveTo>
                  <a:pt x="162866" y="0"/>
                </a:moveTo>
                <a:lnTo>
                  <a:pt x="119570" y="5832"/>
                </a:lnTo>
                <a:lnTo>
                  <a:pt x="80664" y="22292"/>
                </a:lnTo>
                <a:lnTo>
                  <a:pt x="47702" y="47824"/>
                </a:lnTo>
                <a:lnTo>
                  <a:pt x="22236" y="80870"/>
                </a:lnTo>
                <a:lnTo>
                  <a:pt x="5817" y="119875"/>
                </a:lnTo>
                <a:lnTo>
                  <a:pt x="0" y="163282"/>
                </a:lnTo>
                <a:lnTo>
                  <a:pt x="5817" y="206689"/>
                </a:lnTo>
                <a:lnTo>
                  <a:pt x="22236" y="245694"/>
                </a:lnTo>
                <a:lnTo>
                  <a:pt x="47702" y="278741"/>
                </a:lnTo>
                <a:lnTo>
                  <a:pt x="80664" y="304272"/>
                </a:lnTo>
                <a:lnTo>
                  <a:pt x="119570" y="320732"/>
                </a:lnTo>
                <a:lnTo>
                  <a:pt x="162866" y="326565"/>
                </a:lnTo>
                <a:lnTo>
                  <a:pt x="206162" y="320732"/>
                </a:lnTo>
                <a:lnTo>
                  <a:pt x="245068" y="304272"/>
                </a:lnTo>
                <a:lnTo>
                  <a:pt x="278030" y="278741"/>
                </a:lnTo>
                <a:lnTo>
                  <a:pt x="303496" y="245694"/>
                </a:lnTo>
                <a:lnTo>
                  <a:pt x="319915" y="206689"/>
                </a:lnTo>
                <a:lnTo>
                  <a:pt x="325732" y="163282"/>
                </a:lnTo>
                <a:lnTo>
                  <a:pt x="319915" y="119875"/>
                </a:lnTo>
                <a:lnTo>
                  <a:pt x="303496" y="80870"/>
                </a:lnTo>
                <a:lnTo>
                  <a:pt x="278030" y="47824"/>
                </a:lnTo>
                <a:lnTo>
                  <a:pt x="245068" y="22292"/>
                </a:lnTo>
                <a:lnTo>
                  <a:pt x="206162" y="5832"/>
                </a:lnTo>
                <a:lnTo>
                  <a:pt x="162866" y="0"/>
                </a:lnTo>
                <a:close/>
              </a:path>
            </a:pathLst>
          </a:custGeom>
          <a:solidFill>
            <a:srgbClr val="222A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1818" y="1005257"/>
            <a:ext cx="178454" cy="178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4629" y="1701086"/>
            <a:ext cx="203200" cy="20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2350" y="860043"/>
            <a:ext cx="10591800" cy="289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맑은 고딕"/>
                <a:cs typeface="맑은 고딕"/>
              </a:rPr>
              <a:t>정규분포</a:t>
            </a:r>
            <a:r>
              <a:rPr sz="2800" b="1" spc="-5" dirty="0">
                <a:latin typeface="맑은 고딕"/>
                <a:cs typeface="맑은 고딕"/>
              </a:rPr>
              <a:t> </a:t>
            </a:r>
            <a:r>
              <a:rPr sz="2800" b="1" dirty="0">
                <a:latin typeface="맑은 고딕"/>
                <a:cs typeface="맑은 고딕"/>
              </a:rPr>
              <a:t>표준화</a:t>
            </a:r>
            <a:endParaRPr sz="2800">
              <a:latin typeface="맑은 고딕"/>
              <a:cs typeface="맑은 고딕"/>
            </a:endParaRPr>
          </a:p>
          <a:p>
            <a:pPr marL="356235" marR="1446530" indent="-179705">
              <a:lnSpc>
                <a:spcPct val="200000"/>
              </a:lnSpc>
              <a:spcBef>
                <a:spcPts val="55"/>
              </a:spcBef>
              <a:buFont typeface="Arial"/>
              <a:buChar char="•"/>
              <a:tabLst>
                <a:tab pos="356870" algn="l"/>
                <a:tab pos="5321935" algn="l"/>
              </a:tabLst>
            </a:pP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정규  분포의  표준화는  평균이</a:t>
            </a:r>
            <a:r>
              <a:rPr sz="2000" b="0" spc="-19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2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m이고</a:t>
            </a:r>
            <a:r>
              <a:rPr sz="2000" b="0" spc="-4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표준편차가	</a:t>
            </a:r>
            <a:r>
              <a:rPr sz="2000" b="0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인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정규 분포를 따르는 확률변수 </a:t>
            </a:r>
            <a:r>
              <a:rPr sz="2000" b="0" spc="-13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X를 </a:t>
            </a:r>
            <a:r>
              <a:rPr sz="2000" b="0" spc="-130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평균이 </a:t>
            </a:r>
            <a:r>
              <a:rPr sz="2000" b="0" spc="-12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0</a:t>
            </a:r>
            <a:r>
              <a:rPr sz="2000" b="0" spc="-12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이고 </a:t>
            </a:r>
            <a:r>
              <a:rPr sz="2000" b="0" spc="-27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표준편차가 </a:t>
            </a:r>
            <a:r>
              <a:rPr sz="2000" b="0" spc="-16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1</a:t>
            </a:r>
            <a:r>
              <a:rPr sz="2000" b="0" spc="-16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인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표준정규분포를 따르는 </a:t>
            </a:r>
            <a:r>
              <a:rPr sz="2000" b="0" spc="-27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확률변수 </a:t>
            </a:r>
            <a:r>
              <a:rPr sz="2000" b="0" spc="-180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Z</a:t>
            </a:r>
            <a:r>
              <a:rPr sz="2000" b="0" spc="-18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로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바꾸는 것을</a:t>
            </a:r>
            <a:r>
              <a:rPr sz="2000" b="0" spc="-9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2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의미한다.</a:t>
            </a:r>
            <a:endParaRPr sz="2000">
              <a:latin typeface="맑은 고딕 Semilight"/>
              <a:cs typeface="맑은 고딕 Semilight"/>
            </a:endParaRPr>
          </a:p>
          <a:p>
            <a:pPr marL="356235" marR="5080" indent="-179705">
              <a:lnSpc>
                <a:spcPct val="200000"/>
              </a:lnSpc>
              <a:buFont typeface="Arial"/>
              <a:buChar char="•"/>
              <a:tabLst>
                <a:tab pos="356870" algn="l"/>
              </a:tabLst>
            </a:pP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수학 영어 시험 </a:t>
            </a:r>
            <a:r>
              <a:rPr sz="2000" b="0" spc="-21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점수가,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수학 점수는 평균이 </a:t>
            </a:r>
            <a:r>
              <a:rPr sz="2000" b="0" spc="12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80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표준편차가 </a:t>
            </a:r>
            <a:r>
              <a:rPr sz="2000" b="0" spc="5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20,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영어 점수는 평균이 </a:t>
            </a:r>
            <a:r>
              <a:rPr sz="2000" b="0" spc="10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60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표준편차 </a:t>
            </a:r>
            <a:r>
              <a:rPr sz="2000" b="0" spc="-5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10일 </a:t>
            </a:r>
            <a:r>
              <a:rPr sz="2000" b="0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때 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수학 </a:t>
            </a:r>
            <a:r>
              <a:rPr sz="2000" b="0" spc="6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90,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영어 </a:t>
            </a:r>
            <a:r>
              <a:rPr sz="2000" b="0" spc="12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80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받았을 </a:t>
            </a:r>
            <a:r>
              <a:rPr sz="2000" b="0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때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상대적으로 어떤 점수를 </a:t>
            </a:r>
            <a:r>
              <a:rPr sz="2000" b="0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잘 본</a:t>
            </a:r>
            <a:r>
              <a:rPr sz="2000" b="0" spc="-22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18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걸까?</a:t>
            </a:r>
            <a:endParaRPr sz="2000">
              <a:latin typeface="맑은 고딕 Semilight"/>
              <a:cs typeface="맑은 고딕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6334" y="4646676"/>
            <a:ext cx="57645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0" spc="4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-</a:t>
            </a:r>
            <a:r>
              <a:rPr sz="2000" b="0" spc="-5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공정한</a:t>
            </a:r>
            <a:r>
              <a:rPr sz="2000" b="0" spc="-5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상대</a:t>
            </a:r>
            <a:r>
              <a:rPr sz="2000" b="0" spc="-5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평가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를</a:t>
            </a:r>
            <a:r>
              <a:rPr sz="2000" b="0" spc="-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위해</a:t>
            </a:r>
            <a:r>
              <a:rPr sz="2000" b="0" spc="-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정규</a:t>
            </a:r>
            <a:r>
              <a:rPr sz="2000" b="0" spc="-5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분포의</a:t>
            </a:r>
            <a:r>
              <a:rPr sz="2000" b="0" spc="-5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표준화가</a:t>
            </a:r>
            <a:r>
              <a:rPr sz="2000" b="0" spc="-55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20" dirty="0">
                <a:solidFill>
                  <a:srgbClr val="FF0000"/>
                </a:solidFill>
                <a:latin typeface="맑은 고딕 Semilight"/>
                <a:cs typeface="맑은 고딕 Semilight"/>
              </a:rPr>
              <a:t>필요</a:t>
            </a:r>
            <a:r>
              <a:rPr sz="2000" b="0" spc="-22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하다.</a:t>
            </a:r>
            <a:endParaRPr sz="2000">
              <a:latin typeface="맑은 고딕 Semilight"/>
              <a:cs typeface="맑은 고딕 Semi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</a:pP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각각 점수가 상위 </a:t>
            </a:r>
            <a:r>
              <a:rPr sz="2000" b="0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몇 </a:t>
            </a:r>
            <a:r>
              <a:rPr sz="2000" b="0" spc="-13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%에</a:t>
            </a:r>
            <a:r>
              <a:rPr sz="2000" b="0" spc="-29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2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위치하나?</a:t>
            </a:r>
            <a:endParaRPr sz="2000">
              <a:latin typeface="맑은 고딕 Semilight"/>
              <a:cs typeface="맑은 고딕 Semi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63758" y="1972274"/>
            <a:ext cx="1219200" cy="50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30956" y="4192026"/>
            <a:ext cx="3087342" cy="24183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39911" y="4032503"/>
            <a:ext cx="3624072" cy="1228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7512" y="3291839"/>
            <a:ext cx="3776472" cy="2584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6240" y="3398520"/>
            <a:ext cx="3776471" cy="217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2235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학습 데이터</a:t>
            </a:r>
            <a:r>
              <a:rPr sz="2000" b="1" spc="-10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표준화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179" y="931429"/>
            <a:ext cx="325755" cy="327025"/>
          </a:xfrm>
          <a:custGeom>
            <a:avLst/>
            <a:gdLst/>
            <a:ahLst/>
            <a:cxnLst/>
            <a:rect l="l" t="t" r="r" b="b"/>
            <a:pathLst>
              <a:path w="325755" h="327025">
                <a:moveTo>
                  <a:pt x="162866" y="0"/>
                </a:moveTo>
                <a:lnTo>
                  <a:pt x="119570" y="5832"/>
                </a:lnTo>
                <a:lnTo>
                  <a:pt x="80664" y="22292"/>
                </a:lnTo>
                <a:lnTo>
                  <a:pt x="47702" y="47824"/>
                </a:lnTo>
                <a:lnTo>
                  <a:pt x="22236" y="80870"/>
                </a:lnTo>
                <a:lnTo>
                  <a:pt x="5817" y="119875"/>
                </a:lnTo>
                <a:lnTo>
                  <a:pt x="0" y="163282"/>
                </a:lnTo>
                <a:lnTo>
                  <a:pt x="5817" y="206689"/>
                </a:lnTo>
                <a:lnTo>
                  <a:pt x="22236" y="245694"/>
                </a:lnTo>
                <a:lnTo>
                  <a:pt x="47702" y="278741"/>
                </a:lnTo>
                <a:lnTo>
                  <a:pt x="80664" y="304272"/>
                </a:lnTo>
                <a:lnTo>
                  <a:pt x="119570" y="320732"/>
                </a:lnTo>
                <a:lnTo>
                  <a:pt x="162866" y="326565"/>
                </a:lnTo>
                <a:lnTo>
                  <a:pt x="206162" y="320732"/>
                </a:lnTo>
                <a:lnTo>
                  <a:pt x="245068" y="304272"/>
                </a:lnTo>
                <a:lnTo>
                  <a:pt x="278030" y="278741"/>
                </a:lnTo>
                <a:lnTo>
                  <a:pt x="303496" y="245694"/>
                </a:lnTo>
                <a:lnTo>
                  <a:pt x="319915" y="206689"/>
                </a:lnTo>
                <a:lnTo>
                  <a:pt x="325732" y="163282"/>
                </a:lnTo>
                <a:lnTo>
                  <a:pt x="319915" y="119875"/>
                </a:lnTo>
                <a:lnTo>
                  <a:pt x="303496" y="80870"/>
                </a:lnTo>
                <a:lnTo>
                  <a:pt x="278030" y="47824"/>
                </a:lnTo>
                <a:lnTo>
                  <a:pt x="245068" y="22292"/>
                </a:lnTo>
                <a:lnTo>
                  <a:pt x="206162" y="5832"/>
                </a:lnTo>
                <a:lnTo>
                  <a:pt x="162866" y="0"/>
                </a:lnTo>
                <a:close/>
              </a:path>
            </a:pathLst>
          </a:custGeom>
          <a:solidFill>
            <a:srgbClr val="222A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1818" y="1005257"/>
            <a:ext cx="178454" cy="178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2350" y="860043"/>
            <a:ext cx="6817995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맑은 고딕"/>
                <a:cs typeface="맑은 고딕"/>
              </a:rPr>
              <a:t>정규분포</a:t>
            </a:r>
            <a:r>
              <a:rPr sz="2800" b="1" spc="-5" dirty="0">
                <a:latin typeface="맑은 고딕"/>
                <a:cs typeface="맑은 고딕"/>
              </a:rPr>
              <a:t> </a:t>
            </a:r>
            <a:r>
              <a:rPr sz="2800" b="1" dirty="0">
                <a:latin typeface="맑은 고딕"/>
                <a:cs typeface="맑은 고딕"/>
              </a:rPr>
              <a:t>표준화</a:t>
            </a:r>
            <a:endParaRPr sz="2800">
              <a:latin typeface="맑은 고딕"/>
              <a:cs typeface="맑은 고딕"/>
            </a:endParaRPr>
          </a:p>
          <a:p>
            <a:pPr marL="356235" indent="-179705">
              <a:lnSpc>
                <a:spcPct val="100000"/>
              </a:lnSpc>
              <a:spcBef>
                <a:spcPts val="2455"/>
              </a:spcBef>
              <a:buFont typeface="Arial"/>
              <a:buChar char="•"/>
              <a:tabLst>
                <a:tab pos="356870" algn="l"/>
              </a:tabLst>
            </a:pP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길이와</a:t>
            </a:r>
            <a:r>
              <a:rPr sz="2000" b="0" spc="-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무게를</a:t>
            </a:r>
            <a:r>
              <a:rPr sz="2000" b="0" spc="-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공정한</a:t>
            </a:r>
            <a:r>
              <a:rPr sz="2000" b="0" spc="-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기준에서</a:t>
            </a:r>
            <a:r>
              <a:rPr sz="2000" b="0" spc="-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평가해볼</a:t>
            </a:r>
            <a:r>
              <a:rPr sz="2000" b="0" spc="-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수</a:t>
            </a:r>
            <a:r>
              <a:rPr sz="2000" b="0" spc="-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있도록</a:t>
            </a:r>
            <a:r>
              <a:rPr sz="2000" b="0" spc="-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표준화</a:t>
            </a:r>
            <a:r>
              <a:rPr sz="2000" b="0" spc="-5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해보자</a:t>
            </a:r>
            <a:endParaRPr sz="2000">
              <a:latin typeface="맑은 고딕 Semilight"/>
              <a:cs typeface="맑은 고딕 Semi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6235">
              <a:lnSpc>
                <a:spcPct val="100000"/>
              </a:lnSpc>
            </a:pPr>
            <a:r>
              <a:rPr sz="2000" b="0" spc="4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-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표준화 </a:t>
            </a:r>
            <a:r>
              <a:rPr sz="2000" b="0" spc="-27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할 때 </a:t>
            </a:r>
            <a:r>
              <a:rPr sz="2000" b="0" spc="-130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36개의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샘플만 가지고 하는</a:t>
            </a:r>
            <a:r>
              <a:rPr sz="2000" b="0" spc="-3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204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이유는?</a:t>
            </a:r>
            <a:endParaRPr sz="2000">
              <a:latin typeface="맑은 고딕 Semilight"/>
              <a:cs typeface="맑은 고딕 Semi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255" y="2642616"/>
            <a:ext cx="3395472" cy="2289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63128" y="4319015"/>
            <a:ext cx="3483864" cy="2289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01968" y="2764535"/>
            <a:ext cx="4870704" cy="15575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8390" y="224027"/>
            <a:ext cx="2235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학습 데이터</a:t>
            </a:r>
            <a:r>
              <a:rPr sz="2000" b="1" spc="-10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표준화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179" y="931429"/>
            <a:ext cx="325755" cy="327025"/>
          </a:xfrm>
          <a:custGeom>
            <a:avLst/>
            <a:gdLst/>
            <a:ahLst/>
            <a:cxnLst/>
            <a:rect l="l" t="t" r="r" b="b"/>
            <a:pathLst>
              <a:path w="325755" h="327025">
                <a:moveTo>
                  <a:pt x="162866" y="0"/>
                </a:moveTo>
                <a:lnTo>
                  <a:pt x="119570" y="5832"/>
                </a:lnTo>
                <a:lnTo>
                  <a:pt x="80664" y="22292"/>
                </a:lnTo>
                <a:lnTo>
                  <a:pt x="47702" y="47824"/>
                </a:lnTo>
                <a:lnTo>
                  <a:pt x="22236" y="80870"/>
                </a:lnTo>
                <a:lnTo>
                  <a:pt x="5817" y="119875"/>
                </a:lnTo>
                <a:lnTo>
                  <a:pt x="0" y="163282"/>
                </a:lnTo>
                <a:lnTo>
                  <a:pt x="5817" y="206689"/>
                </a:lnTo>
                <a:lnTo>
                  <a:pt x="22236" y="245694"/>
                </a:lnTo>
                <a:lnTo>
                  <a:pt x="47702" y="278741"/>
                </a:lnTo>
                <a:lnTo>
                  <a:pt x="80664" y="304272"/>
                </a:lnTo>
                <a:lnTo>
                  <a:pt x="119570" y="320732"/>
                </a:lnTo>
                <a:lnTo>
                  <a:pt x="162866" y="326565"/>
                </a:lnTo>
                <a:lnTo>
                  <a:pt x="206162" y="320732"/>
                </a:lnTo>
                <a:lnTo>
                  <a:pt x="245068" y="304272"/>
                </a:lnTo>
                <a:lnTo>
                  <a:pt x="278030" y="278741"/>
                </a:lnTo>
                <a:lnTo>
                  <a:pt x="303496" y="245694"/>
                </a:lnTo>
                <a:lnTo>
                  <a:pt x="319915" y="206689"/>
                </a:lnTo>
                <a:lnTo>
                  <a:pt x="325732" y="163282"/>
                </a:lnTo>
                <a:lnTo>
                  <a:pt x="319915" y="119875"/>
                </a:lnTo>
                <a:lnTo>
                  <a:pt x="303496" y="80870"/>
                </a:lnTo>
                <a:lnTo>
                  <a:pt x="278030" y="47824"/>
                </a:lnTo>
                <a:lnTo>
                  <a:pt x="245068" y="22292"/>
                </a:lnTo>
                <a:lnTo>
                  <a:pt x="206162" y="5832"/>
                </a:lnTo>
                <a:lnTo>
                  <a:pt x="162866" y="0"/>
                </a:lnTo>
                <a:close/>
              </a:path>
            </a:pathLst>
          </a:custGeom>
          <a:solidFill>
            <a:srgbClr val="222A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1818" y="1005257"/>
            <a:ext cx="178454" cy="178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4464" y="4319015"/>
            <a:ext cx="3569208" cy="2368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2350" y="860043"/>
            <a:ext cx="6667500" cy="106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맑은 고딕"/>
                <a:cs typeface="맑은 고딕"/>
              </a:rPr>
              <a:t>표준화 이후</a:t>
            </a:r>
            <a:r>
              <a:rPr sz="2800" b="1" spc="-10" dirty="0">
                <a:latin typeface="맑은 고딕"/>
                <a:cs typeface="맑은 고딕"/>
              </a:rPr>
              <a:t> </a:t>
            </a:r>
            <a:r>
              <a:rPr sz="2800" b="1" dirty="0">
                <a:latin typeface="맑은 고딕"/>
                <a:cs typeface="맑은 고딕"/>
              </a:rPr>
              <a:t>시각화</a:t>
            </a:r>
            <a:endParaRPr sz="2800">
              <a:latin typeface="맑은 고딕"/>
              <a:cs typeface="맑은 고딕"/>
            </a:endParaRPr>
          </a:p>
          <a:p>
            <a:pPr marL="356235" indent="-179705">
              <a:lnSpc>
                <a:spcPct val="100000"/>
              </a:lnSpc>
              <a:spcBef>
                <a:spcPts val="2455"/>
              </a:spcBef>
              <a:buFont typeface="Arial"/>
              <a:buChar char="•"/>
              <a:tabLst>
                <a:tab pos="356870" algn="l"/>
              </a:tabLst>
            </a:pP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학습데이터는 표준화 하고 </a:t>
            </a:r>
            <a:r>
              <a:rPr sz="2000" b="0" spc="-13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Test데이터를 </a:t>
            </a:r>
            <a:r>
              <a:rPr sz="2000" b="0" spc="-27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표준화 하지 않을</a:t>
            </a:r>
            <a:r>
              <a:rPr sz="2000" b="0" spc="-28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 </a:t>
            </a:r>
            <a:r>
              <a:rPr sz="2000" b="0" spc="-185" dirty="0">
                <a:solidFill>
                  <a:srgbClr val="57565A"/>
                </a:solidFill>
                <a:latin typeface="맑은 고딕 Semilight"/>
                <a:cs typeface="맑은 고딕 Semilight"/>
              </a:rPr>
              <a:t>경우?</a:t>
            </a:r>
            <a:endParaRPr sz="2000">
              <a:latin typeface="맑은 고딕 Semilight"/>
              <a:cs typeface="맑은 고딕 Semiligh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223" y="1688591"/>
            <a:ext cx="5992367" cy="40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0903" y="2054351"/>
            <a:ext cx="5071872" cy="3328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3340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전처리 데이터를 이용한</a:t>
            </a:r>
            <a:r>
              <a:rPr sz="2000" b="1" spc="-11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실험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7986" y="4988952"/>
            <a:ext cx="6108700" cy="132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8390" y="214883"/>
            <a:ext cx="1816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오늘 핵심 한</a:t>
            </a:r>
            <a:r>
              <a:rPr sz="2000" b="1" spc="-11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줄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4634" y="1335459"/>
            <a:ext cx="7799135" cy="2560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9795" y="3274889"/>
            <a:ext cx="1510665" cy="299720"/>
          </a:xfrm>
          <a:custGeom>
            <a:avLst/>
            <a:gdLst/>
            <a:ahLst/>
            <a:cxnLst/>
            <a:rect l="l" t="t" r="r" b="b"/>
            <a:pathLst>
              <a:path w="1510664" h="299720">
                <a:moveTo>
                  <a:pt x="0" y="49890"/>
                </a:moveTo>
                <a:lnTo>
                  <a:pt x="3920" y="30471"/>
                </a:lnTo>
                <a:lnTo>
                  <a:pt x="14612" y="14612"/>
                </a:lnTo>
                <a:lnTo>
                  <a:pt x="30471" y="3920"/>
                </a:lnTo>
                <a:lnTo>
                  <a:pt x="49890" y="0"/>
                </a:lnTo>
                <a:lnTo>
                  <a:pt x="1460408" y="0"/>
                </a:lnTo>
                <a:lnTo>
                  <a:pt x="1479827" y="3920"/>
                </a:lnTo>
                <a:lnTo>
                  <a:pt x="1495686" y="14612"/>
                </a:lnTo>
                <a:lnTo>
                  <a:pt x="1506378" y="30471"/>
                </a:lnTo>
                <a:lnTo>
                  <a:pt x="1510299" y="49890"/>
                </a:lnTo>
                <a:lnTo>
                  <a:pt x="1510299" y="249445"/>
                </a:lnTo>
                <a:lnTo>
                  <a:pt x="1506378" y="268864"/>
                </a:lnTo>
                <a:lnTo>
                  <a:pt x="1495686" y="284723"/>
                </a:lnTo>
                <a:lnTo>
                  <a:pt x="1479827" y="295415"/>
                </a:lnTo>
                <a:lnTo>
                  <a:pt x="1460408" y="299336"/>
                </a:lnTo>
                <a:lnTo>
                  <a:pt x="49890" y="299336"/>
                </a:lnTo>
                <a:lnTo>
                  <a:pt x="30471" y="295415"/>
                </a:lnTo>
                <a:lnTo>
                  <a:pt x="14612" y="284723"/>
                </a:lnTo>
                <a:lnTo>
                  <a:pt x="3920" y="268864"/>
                </a:lnTo>
                <a:lnTo>
                  <a:pt x="0" y="249445"/>
                </a:lnTo>
                <a:lnTo>
                  <a:pt x="0" y="4989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8320" y="3274889"/>
            <a:ext cx="1828800" cy="299720"/>
          </a:xfrm>
          <a:custGeom>
            <a:avLst/>
            <a:gdLst/>
            <a:ahLst/>
            <a:cxnLst/>
            <a:rect l="l" t="t" r="r" b="b"/>
            <a:pathLst>
              <a:path w="1828800" h="299720">
                <a:moveTo>
                  <a:pt x="0" y="49890"/>
                </a:moveTo>
                <a:lnTo>
                  <a:pt x="3920" y="30470"/>
                </a:lnTo>
                <a:lnTo>
                  <a:pt x="14612" y="14612"/>
                </a:lnTo>
                <a:lnTo>
                  <a:pt x="30470" y="3920"/>
                </a:lnTo>
                <a:lnTo>
                  <a:pt x="49889" y="0"/>
                </a:lnTo>
                <a:lnTo>
                  <a:pt x="1778908" y="0"/>
                </a:lnTo>
                <a:lnTo>
                  <a:pt x="1798327" y="3920"/>
                </a:lnTo>
                <a:lnTo>
                  <a:pt x="1814185" y="14612"/>
                </a:lnTo>
                <a:lnTo>
                  <a:pt x="1824877" y="30470"/>
                </a:lnTo>
                <a:lnTo>
                  <a:pt x="1828798" y="49890"/>
                </a:lnTo>
                <a:lnTo>
                  <a:pt x="1828798" y="249446"/>
                </a:lnTo>
                <a:lnTo>
                  <a:pt x="1824877" y="268865"/>
                </a:lnTo>
                <a:lnTo>
                  <a:pt x="1814185" y="284723"/>
                </a:lnTo>
                <a:lnTo>
                  <a:pt x="1798327" y="295415"/>
                </a:lnTo>
                <a:lnTo>
                  <a:pt x="1778908" y="299336"/>
                </a:lnTo>
                <a:lnTo>
                  <a:pt x="49889" y="299336"/>
                </a:lnTo>
                <a:lnTo>
                  <a:pt x="30470" y="295415"/>
                </a:lnTo>
                <a:lnTo>
                  <a:pt x="14612" y="284723"/>
                </a:lnTo>
                <a:lnTo>
                  <a:pt x="3920" y="268865"/>
                </a:lnTo>
                <a:lnTo>
                  <a:pt x="0" y="249446"/>
                </a:lnTo>
                <a:lnTo>
                  <a:pt x="0" y="4989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2742" y="5642366"/>
            <a:ext cx="1645920" cy="299720"/>
          </a:xfrm>
          <a:custGeom>
            <a:avLst/>
            <a:gdLst/>
            <a:ahLst/>
            <a:cxnLst/>
            <a:rect l="l" t="t" r="r" b="b"/>
            <a:pathLst>
              <a:path w="1645920" h="299720">
                <a:moveTo>
                  <a:pt x="0" y="49891"/>
                </a:moveTo>
                <a:lnTo>
                  <a:pt x="3920" y="30471"/>
                </a:lnTo>
                <a:lnTo>
                  <a:pt x="14612" y="14612"/>
                </a:lnTo>
                <a:lnTo>
                  <a:pt x="30471" y="3920"/>
                </a:lnTo>
                <a:lnTo>
                  <a:pt x="49891" y="0"/>
                </a:lnTo>
                <a:lnTo>
                  <a:pt x="1595686" y="0"/>
                </a:lnTo>
                <a:lnTo>
                  <a:pt x="1615105" y="3920"/>
                </a:lnTo>
                <a:lnTo>
                  <a:pt x="1630964" y="14612"/>
                </a:lnTo>
                <a:lnTo>
                  <a:pt x="1641656" y="30471"/>
                </a:lnTo>
                <a:lnTo>
                  <a:pt x="1645577" y="49891"/>
                </a:lnTo>
                <a:lnTo>
                  <a:pt x="1645577" y="249444"/>
                </a:lnTo>
                <a:lnTo>
                  <a:pt x="1641656" y="268864"/>
                </a:lnTo>
                <a:lnTo>
                  <a:pt x="1630964" y="284723"/>
                </a:lnTo>
                <a:lnTo>
                  <a:pt x="1615105" y="295415"/>
                </a:lnTo>
                <a:lnTo>
                  <a:pt x="1595686" y="299336"/>
                </a:lnTo>
                <a:lnTo>
                  <a:pt x="49891" y="299336"/>
                </a:lnTo>
                <a:lnTo>
                  <a:pt x="30471" y="295415"/>
                </a:lnTo>
                <a:lnTo>
                  <a:pt x="14612" y="284723"/>
                </a:lnTo>
                <a:lnTo>
                  <a:pt x="3920" y="268864"/>
                </a:lnTo>
                <a:lnTo>
                  <a:pt x="0" y="249444"/>
                </a:lnTo>
                <a:lnTo>
                  <a:pt x="0" y="498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79422" y="5652641"/>
            <a:ext cx="1744345" cy="299720"/>
          </a:xfrm>
          <a:custGeom>
            <a:avLst/>
            <a:gdLst/>
            <a:ahLst/>
            <a:cxnLst/>
            <a:rect l="l" t="t" r="r" b="b"/>
            <a:pathLst>
              <a:path w="1744345" h="299720">
                <a:moveTo>
                  <a:pt x="0" y="49890"/>
                </a:moveTo>
                <a:lnTo>
                  <a:pt x="3920" y="30470"/>
                </a:lnTo>
                <a:lnTo>
                  <a:pt x="14612" y="14612"/>
                </a:lnTo>
                <a:lnTo>
                  <a:pt x="30470" y="3920"/>
                </a:lnTo>
                <a:lnTo>
                  <a:pt x="49890" y="0"/>
                </a:lnTo>
                <a:lnTo>
                  <a:pt x="1694111" y="0"/>
                </a:lnTo>
                <a:lnTo>
                  <a:pt x="1713530" y="3920"/>
                </a:lnTo>
                <a:lnTo>
                  <a:pt x="1729388" y="14612"/>
                </a:lnTo>
                <a:lnTo>
                  <a:pt x="1740080" y="30470"/>
                </a:lnTo>
                <a:lnTo>
                  <a:pt x="1744001" y="49890"/>
                </a:lnTo>
                <a:lnTo>
                  <a:pt x="1744001" y="249445"/>
                </a:lnTo>
                <a:lnTo>
                  <a:pt x="1740080" y="268865"/>
                </a:lnTo>
                <a:lnTo>
                  <a:pt x="1729388" y="284723"/>
                </a:lnTo>
                <a:lnTo>
                  <a:pt x="1713530" y="295415"/>
                </a:lnTo>
                <a:lnTo>
                  <a:pt x="1694111" y="299336"/>
                </a:lnTo>
                <a:lnTo>
                  <a:pt x="49890" y="299336"/>
                </a:lnTo>
                <a:lnTo>
                  <a:pt x="30470" y="295415"/>
                </a:lnTo>
                <a:lnTo>
                  <a:pt x="14612" y="284723"/>
                </a:lnTo>
                <a:lnTo>
                  <a:pt x="3920" y="268865"/>
                </a:lnTo>
                <a:lnTo>
                  <a:pt x="0" y="249445"/>
                </a:lnTo>
                <a:lnTo>
                  <a:pt x="0" y="4989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41787" y="3881628"/>
            <a:ext cx="6584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95" dirty="0">
                <a:solidFill>
                  <a:srgbClr val="57565A"/>
                </a:solidFill>
                <a:latin typeface="휴먼편지체"/>
                <a:cs typeface="휴먼편지체"/>
              </a:rPr>
              <a:t>V</a:t>
            </a:r>
            <a:r>
              <a:rPr sz="3200" spc="105" dirty="0">
                <a:solidFill>
                  <a:srgbClr val="57565A"/>
                </a:solidFill>
                <a:latin typeface="휴먼편지체"/>
                <a:cs typeface="휴먼편지체"/>
              </a:rPr>
              <a:t>.</a:t>
            </a:r>
            <a:r>
              <a:rPr sz="3200" spc="125" dirty="0">
                <a:solidFill>
                  <a:srgbClr val="57565A"/>
                </a:solidFill>
                <a:latin typeface="휴먼편지체"/>
                <a:cs typeface="휴먼편지체"/>
              </a:rPr>
              <a:t>S</a:t>
            </a:r>
            <a:r>
              <a:rPr sz="3200" spc="409" dirty="0">
                <a:solidFill>
                  <a:srgbClr val="57565A"/>
                </a:solidFill>
                <a:latin typeface="휴먼편지체"/>
                <a:cs typeface="휴먼편지체"/>
              </a:rPr>
              <a:t>.</a:t>
            </a:r>
            <a:endParaRPr sz="3200">
              <a:latin typeface="휴먼편지체"/>
              <a:cs typeface="휴먼편지체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6763658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b="1" spc="25" dirty="0">
                <a:latin typeface="Abadi" panose="020B0604020104020204" pitchFamily="34" charset="0"/>
                <a:cs typeface="경기천년바탕OTF Bold"/>
              </a:rPr>
              <a:t>좁은 의미의 </a:t>
            </a:r>
            <a:r>
              <a:rPr lang="ko-KR" altLang="en-US" sz="2800" b="1" spc="25" dirty="0">
                <a:latin typeface="Abadi" panose="020B0604020104020204" pitchFamily="34" charset="0"/>
                <a:cs typeface="경기천년바탕OTF Bold"/>
              </a:rPr>
              <a:t>기계학습</a:t>
            </a:r>
            <a:r>
              <a:rPr lang="en-US" altLang="ko-KR" sz="2800" spc="25" dirty="0">
                <a:latin typeface="맑은 고딕"/>
                <a:cs typeface="맑은 고딕"/>
              </a:rPr>
              <a:t>: </a:t>
            </a:r>
            <a:r>
              <a:rPr lang="ko-KR" altLang="en-US" sz="2800" spc="-5" dirty="0">
                <a:latin typeface="나눔고딕"/>
                <a:cs typeface="나눔고딕"/>
              </a:rPr>
              <a:t>관측 </a:t>
            </a:r>
            <a:r>
              <a:rPr lang="ko-KR" altLang="en-US" sz="2800" spc="-10" dirty="0">
                <a:latin typeface="나눔고딕"/>
                <a:cs typeface="나눔고딕"/>
              </a:rPr>
              <a:t>데이터 </a:t>
            </a:r>
            <a:r>
              <a:rPr lang="en-US" altLang="ko-KR" sz="2800" spc="-5" dirty="0">
                <a:latin typeface="맑은 고딕"/>
                <a:cs typeface="맑은 고딕"/>
              </a:rPr>
              <a:t>(</a:t>
            </a:r>
            <a:r>
              <a:rPr lang="ko-KR" altLang="en-US" sz="2800" spc="-5" dirty="0">
                <a:latin typeface="나눔고딕"/>
                <a:cs typeface="나눔고딕"/>
              </a:rPr>
              <a:t>표본</a:t>
            </a:r>
            <a:r>
              <a:rPr lang="en-US" altLang="ko-KR" sz="2800" spc="-5" dirty="0">
                <a:latin typeface="맑은 고딕"/>
                <a:cs typeface="맑은 고딕"/>
              </a:rPr>
              <a:t>)</a:t>
            </a:r>
            <a:r>
              <a:rPr lang="ko-KR" altLang="en-US" sz="2800" spc="-5" dirty="0">
                <a:latin typeface="나눔고딕"/>
                <a:cs typeface="나눔고딕"/>
              </a:rPr>
              <a:t>를 </a:t>
            </a:r>
            <a:r>
              <a:rPr lang="ko-KR" altLang="en-US" sz="2800" spc="-10" dirty="0">
                <a:latin typeface="나눔고딕"/>
                <a:cs typeface="나눔고딕"/>
              </a:rPr>
              <a:t>활용해 </a:t>
            </a:r>
            <a:r>
              <a:rPr lang="ko-KR" altLang="en-US" sz="2800" spc="-5" dirty="0">
                <a:latin typeface="나눔고딕"/>
                <a:cs typeface="나눔고딕"/>
              </a:rPr>
              <a:t>전체 </a:t>
            </a:r>
            <a:r>
              <a:rPr lang="ko-KR" altLang="en-US" sz="2800" spc="-10" dirty="0">
                <a:latin typeface="나눔고딕"/>
                <a:cs typeface="나눔고딕"/>
              </a:rPr>
              <a:t>데이터</a:t>
            </a:r>
            <a:r>
              <a:rPr lang="en-US" altLang="ko-KR" sz="2800" spc="-10" dirty="0">
                <a:latin typeface="맑은 고딕"/>
                <a:cs typeface="맑은 고딕"/>
              </a:rPr>
              <a:t>(</a:t>
            </a:r>
            <a:r>
              <a:rPr lang="ko-KR" altLang="en-US" sz="2800" spc="-10" dirty="0">
                <a:latin typeface="나눔고딕"/>
                <a:cs typeface="나눔고딕"/>
              </a:rPr>
              <a:t>모집단</a:t>
            </a:r>
            <a:r>
              <a:rPr lang="en-US" altLang="ko-KR" sz="2800" spc="-10" dirty="0">
                <a:latin typeface="맑은 고딕"/>
                <a:cs typeface="맑은 고딕"/>
              </a:rPr>
              <a:t>)</a:t>
            </a:r>
            <a:r>
              <a:rPr lang="ko-KR" altLang="en-US" sz="2800" spc="-10" dirty="0">
                <a:latin typeface="나눔고딕"/>
                <a:cs typeface="나눔고딕"/>
              </a:rPr>
              <a:t>를 최적으로 모사하는  프로그램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D278A1A-C11E-E828-A8CA-423C3B7F057A}"/>
              </a:ext>
            </a:extLst>
          </p:cNvPr>
          <p:cNvSpPr/>
          <p:nvPr/>
        </p:nvSpPr>
        <p:spPr>
          <a:xfrm>
            <a:off x="2429521" y="2473329"/>
            <a:ext cx="3674629" cy="3745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64A68EA-3E03-30C2-3F2E-FC7794EC80CF}"/>
              </a:ext>
            </a:extLst>
          </p:cNvPr>
          <p:cNvSpPr/>
          <p:nvPr/>
        </p:nvSpPr>
        <p:spPr>
          <a:xfrm>
            <a:off x="8624230" y="1487643"/>
            <a:ext cx="1974949" cy="1116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983A7F7-9732-D67C-4CB8-36A442F2061C}"/>
              </a:ext>
            </a:extLst>
          </p:cNvPr>
          <p:cNvSpPr txBox="1"/>
          <p:nvPr/>
        </p:nvSpPr>
        <p:spPr>
          <a:xfrm>
            <a:off x="7324181" y="3858259"/>
            <a:ext cx="2969111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800" spc="-5" dirty="0" err="1">
                <a:latin typeface="나눔고딕"/>
                <a:cs typeface="나눔고딕"/>
              </a:rPr>
              <a:t>모사의</a:t>
            </a:r>
            <a:r>
              <a:rPr sz="1800" spc="9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방법</a:t>
            </a:r>
            <a:endParaRPr sz="1800" dirty="0">
              <a:latin typeface="나눔고딕"/>
              <a:cs typeface="나눔고딕"/>
            </a:endParaRPr>
          </a:p>
          <a:p>
            <a:pPr marL="4699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- </a:t>
            </a:r>
            <a:r>
              <a:rPr sz="1800" b="1" spc="25" dirty="0">
                <a:latin typeface="Abadi" panose="020B0604020104020204" pitchFamily="34" charset="0"/>
                <a:cs typeface="경기천년바탕OTF Bold"/>
              </a:rPr>
              <a:t>회귀직선</a:t>
            </a:r>
            <a:r>
              <a:rPr sz="1800" b="1" spc="0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sz="1800" dirty="0">
                <a:latin typeface="나눔고딕"/>
                <a:cs typeface="나눔고딕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4179733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16" y="774191"/>
            <a:ext cx="10259568" cy="5309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400" y="952500"/>
            <a:ext cx="9855200" cy="4953000"/>
          </a:xfrm>
          <a:custGeom>
            <a:avLst/>
            <a:gdLst/>
            <a:ahLst/>
            <a:cxnLst/>
            <a:rect l="l" t="t" r="r" b="b"/>
            <a:pathLst>
              <a:path w="9855200" h="4953000">
                <a:moveTo>
                  <a:pt x="0" y="0"/>
                </a:moveTo>
                <a:lnTo>
                  <a:pt x="9855200" y="0"/>
                </a:lnTo>
                <a:lnTo>
                  <a:pt x="9855200" y="4952999"/>
                </a:lnTo>
                <a:lnTo>
                  <a:pt x="0" y="4952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6300" y="3429000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45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5934" y="188812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100"/>
              </a:spcBef>
            </a:pPr>
            <a:r>
              <a:rPr dirty="0"/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5835934" y="271881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5934" y="352062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96548" y="2615362"/>
            <a:ext cx="2286000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b="1" spc="50" dirty="0">
                <a:solidFill>
                  <a:srgbClr val="262626"/>
                </a:solidFill>
                <a:latin typeface="Segoe UI Symbol"/>
                <a:cs typeface="Segoe UI Symbol"/>
              </a:rPr>
              <a:t>CONTENTS</a:t>
            </a:r>
            <a:endParaRPr sz="35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74337" y="196545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맑은 고딕"/>
                <a:cs typeface="맑은 고딕"/>
              </a:rPr>
              <a:t>복습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03574" y="2721965"/>
            <a:ext cx="3171190" cy="137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00"/>
              </a:lnSpc>
              <a:tabLst>
                <a:tab pos="782955" algn="l"/>
              </a:tabLst>
            </a:pPr>
            <a:r>
              <a:rPr sz="4000" dirty="0">
                <a:latin typeface="Calibri"/>
                <a:cs typeface="Calibri"/>
              </a:rPr>
              <a:t>2	</a:t>
            </a:r>
            <a:r>
              <a:rPr sz="2400" b="1" spc="-5" dirty="0">
                <a:latin typeface="맑은 고딕"/>
                <a:cs typeface="맑은 고딕"/>
              </a:rPr>
              <a:t>학습/검증</a:t>
            </a:r>
            <a:r>
              <a:rPr sz="2400" b="1" spc="-7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데이터</a:t>
            </a:r>
            <a:endParaRPr sz="2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4000" dirty="0">
                <a:latin typeface="Calibri"/>
                <a:cs typeface="Calibri"/>
              </a:rPr>
              <a:t>3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4337" y="3632707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맑은 고딕"/>
                <a:cs typeface="맑은 고딕"/>
              </a:rPr>
              <a:t>표준화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53478" y="4181773"/>
            <a:ext cx="5226685" cy="826135"/>
          </a:xfrm>
          <a:custGeom>
            <a:avLst/>
            <a:gdLst/>
            <a:ahLst/>
            <a:cxnLst/>
            <a:rect l="l" t="t" r="r" b="b"/>
            <a:pathLst>
              <a:path w="5226684" h="826135">
                <a:moveTo>
                  <a:pt x="0" y="0"/>
                </a:moveTo>
                <a:lnTo>
                  <a:pt x="5226341" y="0"/>
                </a:lnTo>
                <a:lnTo>
                  <a:pt x="5226341" y="825861"/>
                </a:lnTo>
                <a:lnTo>
                  <a:pt x="0" y="82586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52570" y="428914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32910" y="4231132"/>
            <a:ext cx="2705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4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03673" y="4403852"/>
            <a:ext cx="307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맑은 고딕"/>
                <a:cs typeface="맑은 고딕"/>
              </a:rPr>
              <a:t>더 생각해볼 만한</a:t>
            </a:r>
            <a:r>
              <a:rPr sz="2400" b="1" spc="-8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문제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49060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latin typeface="맑은 고딕"/>
                <a:cs typeface="맑은 고딕"/>
              </a:rPr>
              <a:t>학습(Train), </a:t>
            </a:r>
            <a:r>
              <a:rPr sz="2000" b="1" spc="-20" dirty="0">
                <a:solidFill>
                  <a:srgbClr val="FF0000"/>
                </a:solidFill>
                <a:latin typeface="맑은 고딕"/>
                <a:cs typeface="맑은 고딕"/>
              </a:rPr>
              <a:t>검증(Valid), </a:t>
            </a:r>
            <a:r>
              <a:rPr sz="2000" b="1" spc="-30" dirty="0">
                <a:latin typeface="맑은 고딕"/>
                <a:cs typeface="맑은 고딕"/>
              </a:rPr>
              <a:t>평가(Test) </a:t>
            </a:r>
            <a:r>
              <a:rPr sz="2000" b="1" dirty="0">
                <a:latin typeface="맑은 고딕"/>
                <a:cs typeface="맑은 고딕"/>
              </a:rPr>
              <a:t>데이터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6309" y="1010411"/>
            <a:ext cx="8172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1" spc="-155" dirty="0">
                <a:latin typeface="경기천년바탕OTF Bold"/>
                <a:cs typeface="경기천년바탕OTF Bold"/>
              </a:rPr>
              <a:t>학습 </a:t>
            </a:r>
            <a:r>
              <a:rPr sz="2000" b="1" spc="-50" dirty="0">
                <a:latin typeface="경기천년바탕OTF Bold"/>
                <a:cs typeface="경기천년바탕OTF Bold"/>
              </a:rPr>
              <a:t>데이터</a:t>
            </a:r>
            <a:r>
              <a:rPr sz="2000" b="0" spc="-50" dirty="0">
                <a:latin typeface="맑은 고딕 Semilight"/>
                <a:cs typeface="맑은 고딕 Semilight"/>
              </a:rPr>
              <a:t>: </a:t>
            </a:r>
            <a:r>
              <a:rPr sz="2000" b="0" spc="-275" dirty="0">
                <a:latin typeface="맑은 고딕 Semilight"/>
                <a:cs typeface="맑은 고딕 Semilight"/>
              </a:rPr>
              <a:t>우리가 선택한 알고리즘을 위해 학습에 활용할 </a:t>
            </a:r>
            <a:r>
              <a:rPr sz="2000" b="0" spc="-210" dirty="0">
                <a:latin typeface="맑은 고딕 Semilight"/>
                <a:cs typeface="맑은 고딕 Semilight"/>
              </a:rPr>
              <a:t>데이터. </a:t>
            </a:r>
            <a:r>
              <a:rPr sz="2000" b="0" spc="-170" dirty="0">
                <a:latin typeface="맑은 고딕 Semilight"/>
                <a:cs typeface="맑은 고딕 Semilight"/>
              </a:rPr>
              <a:t>(수능</a:t>
            </a:r>
            <a:r>
              <a:rPr sz="2000" b="0" spc="-165" dirty="0">
                <a:latin typeface="맑은 고딕 Semilight"/>
                <a:cs typeface="맑은 고딕 Semilight"/>
              </a:rPr>
              <a:t> </a:t>
            </a:r>
            <a:r>
              <a:rPr sz="2000" b="0" spc="-200" dirty="0">
                <a:latin typeface="맑은 고딕 Semilight"/>
                <a:cs typeface="맑은 고딕 Semilight"/>
              </a:rPr>
              <a:t>문제집)</a:t>
            </a:r>
            <a:endParaRPr sz="2000">
              <a:latin typeface="맑은 고딕 Semilight"/>
              <a:cs typeface="맑은 고딕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6309" y="2229611"/>
            <a:ext cx="9149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1" spc="-114" dirty="0">
                <a:latin typeface="경기천년바탕OTF Bold"/>
                <a:cs typeface="경기천년바탕OTF Bold"/>
              </a:rPr>
              <a:t>검증 </a:t>
            </a:r>
            <a:r>
              <a:rPr sz="2000" b="1" spc="-50" dirty="0">
                <a:latin typeface="경기천년바탕OTF Bold"/>
                <a:cs typeface="경기천년바탕OTF Bold"/>
              </a:rPr>
              <a:t>데이터</a:t>
            </a:r>
            <a:r>
              <a:rPr sz="2000" b="0" spc="-50" dirty="0">
                <a:latin typeface="맑은 고딕 Semilight"/>
                <a:cs typeface="맑은 고딕 Semilight"/>
              </a:rPr>
              <a:t>: </a:t>
            </a:r>
            <a:r>
              <a:rPr sz="2000" b="0" spc="-275" dirty="0">
                <a:latin typeface="맑은 고딕 Semilight"/>
                <a:cs typeface="맑은 고딕 Semilight"/>
              </a:rPr>
              <a:t>모델의 </a:t>
            </a:r>
            <a:r>
              <a:rPr sz="2000" b="0" spc="-240" dirty="0">
                <a:latin typeface="맑은 고딕 Semilight"/>
                <a:cs typeface="맑은 고딕 Semilight"/>
              </a:rPr>
              <a:t>예측/분류 </a:t>
            </a:r>
            <a:r>
              <a:rPr sz="2000" b="0" spc="-275" dirty="0">
                <a:latin typeface="맑은 고딕 Semilight"/>
                <a:cs typeface="맑은 고딕 Semilight"/>
              </a:rPr>
              <a:t>정확도를 계산할 </a:t>
            </a:r>
            <a:r>
              <a:rPr sz="2000" b="0" spc="-270" dirty="0">
                <a:latin typeface="맑은 고딕 Semilight"/>
                <a:cs typeface="맑은 고딕 Semilight"/>
              </a:rPr>
              <a:t>수 </a:t>
            </a:r>
            <a:r>
              <a:rPr sz="2000" b="0" spc="-185" dirty="0">
                <a:latin typeface="맑은 고딕 Semilight"/>
                <a:cs typeface="맑은 고딕 Semilight"/>
              </a:rPr>
              <a:t>있다. </a:t>
            </a:r>
            <a:r>
              <a:rPr sz="2000" b="0" spc="-170" dirty="0">
                <a:latin typeface="맑은 고딕 Semilight"/>
                <a:cs typeface="맑은 고딕 Semilight"/>
              </a:rPr>
              <a:t>(수능</a:t>
            </a:r>
            <a:r>
              <a:rPr sz="2000" b="0" spc="-245" dirty="0">
                <a:latin typeface="맑은 고딕 Semilight"/>
                <a:cs typeface="맑은 고딕 Semilight"/>
              </a:rPr>
              <a:t> </a:t>
            </a:r>
            <a:r>
              <a:rPr sz="2000" b="0" spc="-215" dirty="0">
                <a:latin typeface="맑은 고딕 Semilight"/>
                <a:cs typeface="맑은 고딕 Semilight"/>
              </a:rPr>
              <a:t>모의고사)</a:t>
            </a:r>
            <a:endParaRPr sz="2000">
              <a:latin typeface="맑은 고딕 Semilight"/>
              <a:cs typeface="맑은 고딕 Semi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2000" b="0" spc="-275" dirty="0">
                <a:latin typeface="맑은 고딕 Semilight"/>
                <a:cs typeface="맑은 고딕 Semilight"/>
              </a:rPr>
              <a:t>사실 모든 검증 세트에 대한 실제 </a:t>
            </a:r>
            <a:r>
              <a:rPr sz="2000" b="0" spc="-210" dirty="0">
                <a:latin typeface="맑은 고딕 Semilight"/>
                <a:cs typeface="맑은 고딕 Semilight"/>
              </a:rPr>
              <a:t>레이블, </a:t>
            </a:r>
            <a:r>
              <a:rPr sz="2000" b="0" spc="-270" dirty="0">
                <a:latin typeface="맑은 고딕 Semilight"/>
                <a:cs typeface="맑은 고딕 Semilight"/>
              </a:rPr>
              <a:t>즉 </a:t>
            </a:r>
            <a:r>
              <a:rPr sz="2000" b="0" spc="-275" dirty="0">
                <a:latin typeface="맑은 고딕 Semilight"/>
                <a:cs typeface="맑은 고딕 Semilight"/>
              </a:rPr>
              <a:t>정답을 알고 있지만 그렇지 않은 </a:t>
            </a:r>
            <a:r>
              <a:rPr sz="2000" b="0" spc="-270" dirty="0">
                <a:latin typeface="맑은 고딕 Semilight"/>
                <a:cs typeface="맑은 고딕 Semilight"/>
              </a:rPr>
              <a:t>척 </a:t>
            </a:r>
            <a:r>
              <a:rPr sz="2000" b="0" spc="-275" dirty="0">
                <a:latin typeface="맑은 고딕 Semilight"/>
                <a:cs typeface="맑은 고딕 Semilight"/>
              </a:rPr>
              <a:t>하는</a:t>
            </a:r>
            <a:r>
              <a:rPr sz="2000" b="0" spc="-8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셈이다</a:t>
            </a:r>
            <a:endParaRPr sz="2000">
              <a:latin typeface="맑은 고딕 Semilight"/>
              <a:cs typeface="맑은 고딕 Semi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6309" y="4058411"/>
            <a:ext cx="88684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  <a:tab pos="1558925" algn="l"/>
              </a:tabLst>
            </a:pPr>
            <a:r>
              <a:rPr sz="2000" b="1" spc="-114" dirty="0">
                <a:latin typeface="경기천년바탕OTF Bold"/>
                <a:cs typeface="경기천년바탕OTF Bold"/>
              </a:rPr>
              <a:t>평가</a:t>
            </a:r>
            <a:r>
              <a:rPr sz="2000" b="1" spc="-80" dirty="0">
                <a:latin typeface="경기천년바탕OTF Bold"/>
                <a:cs typeface="경기천년바탕OTF Bold"/>
              </a:rPr>
              <a:t> </a:t>
            </a:r>
            <a:r>
              <a:rPr sz="2000" b="1" spc="-50" dirty="0">
                <a:latin typeface="경기천년바탕OTF Bold"/>
                <a:cs typeface="경기천년바탕OTF Bold"/>
              </a:rPr>
              <a:t>데이터</a:t>
            </a:r>
            <a:r>
              <a:rPr sz="2000" b="0" spc="-50" dirty="0">
                <a:latin typeface="맑은 고딕 Semilight"/>
                <a:cs typeface="맑은 고딕 Semilight"/>
              </a:rPr>
              <a:t>:	</a:t>
            </a:r>
            <a:r>
              <a:rPr sz="2000" b="0" spc="-275" dirty="0">
                <a:latin typeface="맑은 고딕 Semilight"/>
                <a:cs typeface="맑은 고딕 Semilight"/>
              </a:rPr>
              <a:t>검증 데이터 </a:t>
            </a:r>
            <a:r>
              <a:rPr sz="2000" b="0" spc="-270" dirty="0">
                <a:latin typeface="맑은 고딕 Semilight"/>
                <a:cs typeface="맑은 고딕 Semilight"/>
              </a:rPr>
              <a:t>와 </a:t>
            </a:r>
            <a:r>
              <a:rPr sz="2000" b="0" spc="-229" dirty="0">
                <a:latin typeface="맑은 고딕 Semilight"/>
                <a:cs typeface="맑은 고딕 Semilight"/>
              </a:rPr>
              <a:t>비슷하지만, </a:t>
            </a:r>
            <a:r>
              <a:rPr sz="2000" b="0" spc="-275" dirty="0">
                <a:latin typeface="맑은 고딕 Semilight"/>
                <a:cs typeface="맑은 고딕 Semilight"/>
              </a:rPr>
              <a:t>모델을 구축하거나 튜닝할 </a:t>
            </a:r>
            <a:r>
              <a:rPr sz="2000" b="0" spc="-270" dirty="0">
                <a:latin typeface="맑은 고딕 Semilight"/>
                <a:cs typeface="맑은 고딕 Semilight"/>
              </a:rPr>
              <a:t>때 </a:t>
            </a:r>
            <a:r>
              <a:rPr sz="2000" b="0" spc="-275" dirty="0">
                <a:latin typeface="맑은 고딕 Semilight"/>
                <a:cs typeface="맑은 고딕 Semilight"/>
              </a:rPr>
              <a:t>포함된 </a:t>
            </a:r>
            <a:r>
              <a:rPr sz="2000" b="0" spc="-270" dirty="0">
                <a:latin typeface="맑은 고딕 Semilight"/>
                <a:cs typeface="맑은 고딕 Semilight"/>
              </a:rPr>
              <a:t>적</a:t>
            </a:r>
            <a:r>
              <a:rPr sz="2000" b="0" spc="-40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없다는</a:t>
            </a:r>
            <a:endParaRPr sz="2000">
              <a:latin typeface="맑은 고딕 Semilight"/>
              <a:cs typeface="맑은 고딕 Semi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2000" b="0" spc="-275" dirty="0">
                <a:latin typeface="맑은 고딕 Semilight"/>
                <a:cs typeface="맑은 고딕 Semilight"/>
              </a:rPr>
              <a:t>점에서 차이가 있다</a:t>
            </a:r>
            <a:r>
              <a:rPr sz="2000" b="0" spc="-165" dirty="0">
                <a:latin typeface="맑은 고딕 Semilight"/>
                <a:cs typeface="맑은 고딕 Semilight"/>
              </a:rPr>
              <a:t> </a:t>
            </a:r>
            <a:r>
              <a:rPr sz="2000" b="0" spc="-120" dirty="0">
                <a:latin typeface="맑은 고딕 Semilight"/>
                <a:cs typeface="맑은 고딕 Semilight"/>
              </a:rPr>
              <a:t>(수능)</a:t>
            </a:r>
            <a:endParaRPr sz="2000">
              <a:latin typeface="맑은 고딕 Semilight"/>
              <a:cs typeface="맑은 고딕 Semiligh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15976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분산 </a:t>
            </a:r>
            <a:r>
              <a:rPr sz="2000" b="1" spc="-10" dirty="0">
                <a:latin typeface="맑은 고딕"/>
                <a:cs typeface="맑은 고딕"/>
              </a:rPr>
              <a:t>VS.</a:t>
            </a:r>
            <a:r>
              <a:rPr sz="2000" b="1" spc="-10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편향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6309" y="1010411"/>
            <a:ext cx="95319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1" spc="-35" dirty="0">
                <a:latin typeface="경기천년바탕OTF Bold"/>
                <a:cs typeface="경기천년바탕OTF Bold"/>
              </a:rPr>
              <a:t>편향(Bias) </a:t>
            </a:r>
            <a:r>
              <a:rPr sz="2000" b="0" spc="110" dirty="0">
                <a:latin typeface="맑은 고딕 Semilight"/>
                <a:cs typeface="맑은 고딕 Semilight"/>
              </a:rPr>
              <a:t>: </a:t>
            </a:r>
            <a:r>
              <a:rPr sz="2000" b="0" spc="-275" dirty="0">
                <a:latin typeface="맑은 고딕 Semilight"/>
                <a:cs typeface="맑은 고딕 Semilight"/>
              </a:rPr>
              <a:t>모델이 학습데이터를 충분히 표현할 </a:t>
            </a:r>
            <a:r>
              <a:rPr sz="2000" b="0" spc="-270" dirty="0">
                <a:latin typeface="맑은 고딕 Semilight"/>
                <a:cs typeface="맑은 고딕 Semilight"/>
              </a:rPr>
              <a:t>수 </a:t>
            </a:r>
            <a:r>
              <a:rPr sz="2000" b="0" spc="-275" dirty="0">
                <a:latin typeface="맑은 고딕 Semilight"/>
                <a:cs typeface="맑은 고딕 Semilight"/>
              </a:rPr>
              <a:t>없어 </a:t>
            </a:r>
            <a:r>
              <a:rPr sz="2000" b="0" spc="-185" dirty="0">
                <a:latin typeface="맑은 고딕 Semilight"/>
                <a:cs typeface="맑은 고딕 Semilight"/>
              </a:rPr>
              <a:t>발생. </a:t>
            </a:r>
            <a:r>
              <a:rPr sz="2000" b="0" spc="-90" dirty="0">
                <a:latin typeface="맑은 고딕 Semilight"/>
                <a:cs typeface="맑은 고딕 Semilight"/>
              </a:rPr>
              <a:t>bias가 </a:t>
            </a:r>
            <a:r>
              <a:rPr sz="2000" b="0" spc="-275" dirty="0">
                <a:latin typeface="맑은 고딕 Semilight"/>
                <a:cs typeface="맑은 고딕 Semilight"/>
              </a:rPr>
              <a:t>높다는 </a:t>
            </a:r>
            <a:r>
              <a:rPr sz="2000" b="0" spc="-270" dirty="0">
                <a:latin typeface="맑은 고딕 Semilight"/>
                <a:cs typeface="맑은 고딕 Semilight"/>
              </a:rPr>
              <a:t>건 </a:t>
            </a:r>
            <a:r>
              <a:rPr sz="2000" b="0" spc="-275" dirty="0">
                <a:latin typeface="맑은 고딕 Semilight"/>
                <a:cs typeface="맑은 고딕 Semilight"/>
              </a:rPr>
              <a:t>학습을</a:t>
            </a:r>
            <a:r>
              <a:rPr sz="2000" b="0" spc="-265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덜했다</a:t>
            </a:r>
            <a:endParaRPr sz="2000">
              <a:latin typeface="맑은 고딕 Semilight"/>
              <a:cs typeface="맑은 고딕 Semi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2000" b="1" dirty="0">
                <a:latin typeface="경기천년바탕OTF Bold"/>
                <a:cs typeface="경기천년바탕OTF Bold"/>
              </a:rPr>
              <a:t>underfitting </a:t>
            </a:r>
            <a:r>
              <a:rPr sz="2000" b="0" spc="-275" dirty="0">
                <a:latin typeface="맑은 고딕 Semilight"/>
                <a:cs typeface="맑은 고딕 Semilight"/>
              </a:rPr>
              <a:t>되었다고 </a:t>
            </a:r>
            <a:r>
              <a:rPr sz="2000" b="0" spc="-140" dirty="0">
                <a:latin typeface="맑은 고딕 Semilight"/>
                <a:cs typeface="맑은 고딕 Semilight"/>
              </a:rPr>
              <a:t>함. </a:t>
            </a:r>
            <a:r>
              <a:rPr sz="2000" b="0" spc="-275" dirty="0">
                <a:latin typeface="맑은 고딕 Semilight"/>
                <a:cs typeface="맑은 고딕 Semilight"/>
              </a:rPr>
              <a:t>학습 </a:t>
            </a:r>
            <a:r>
              <a:rPr sz="2000" b="0" spc="-270" dirty="0">
                <a:latin typeface="맑은 고딕 Semilight"/>
                <a:cs typeface="맑은 고딕 Semilight"/>
              </a:rPr>
              <a:t>더 </a:t>
            </a:r>
            <a:r>
              <a:rPr sz="2000" b="0" spc="-220" dirty="0">
                <a:latin typeface="맑은 고딕 Semilight"/>
                <a:cs typeface="맑은 고딕 Semilight"/>
              </a:rPr>
              <a:t>시키거나, </a:t>
            </a:r>
            <a:r>
              <a:rPr sz="2000" b="0" spc="-275" dirty="0">
                <a:latin typeface="맑은 고딕 Semilight"/>
                <a:cs typeface="맑은 고딕 Semilight"/>
              </a:rPr>
              <a:t>복잡한 모델을 </a:t>
            </a:r>
            <a:r>
              <a:rPr sz="2000" b="0" spc="-229" dirty="0">
                <a:latin typeface="맑은 고딕 Semilight"/>
                <a:cs typeface="맑은 고딕 Semilight"/>
              </a:rPr>
              <a:t>사용하거나. </a:t>
            </a:r>
            <a:r>
              <a:rPr sz="2000" b="0" spc="-275" dirty="0">
                <a:latin typeface="맑은 고딕 Semilight"/>
                <a:cs typeface="맑은 고딕 Semilight"/>
              </a:rPr>
              <a:t>데이터 추가하여</a:t>
            </a:r>
            <a:r>
              <a:rPr sz="2000" b="0" spc="-20" dirty="0">
                <a:latin typeface="맑은 고딕 Semilight"/>
                <a:cs typeface="맑은 고딕 Semilight"/>
              </a:rPr>
              <a:t> </a:t>
            </a:r>
            <a:r>
              <a:rPr sz="2000" b="0" spc="-185" dirty="0">
                <a:latin typeface="맑은 고딕 Semilight"/>
                <a:cs typeface="맑은 고딕 Semilight"/>
              </a:rPr>
              <a:t>해결.</a:t>
            </a:r>
            <a:endParaRPr sz="2000">
              <a:latin typeface="맑은 고딕 Semilight"/>
              <a:cs typeface="맑은 고딕 Semi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08915" algn="l"/>
              </a:tabLst>
            </a:pPr>
            <a:r>
              <a:rPr b="1" spc="-45" dirty="0">
                <a:latin typeface="경기천년바탕OTF Bold"/>
                <a:cs typeface="경기천년바탕OTF Bold"/>
              </a:rPr>
              <a:t>분산(Variance) </a:t>
            </a:r>
            <a:r>
              <a:rPr spc="110" dirty="0"/>
              <a:t>: </a:t>
            </a:r>
            <a:r>
              <a:rPr spc="-275" dirty="0"/>
              <a:t>트레이닝 데이터에 너무 민감하게 반응하여 </a:t>
            </a:r>
            <a:r>
              <a:rPr spc="-210" dirty="0"/>
              <a:t>발생함. </a:t>
            </a:r>
            <a:r>
              <a:rPr spc="-60" dirty="0"/>
              <a:t>variance가 </a:t>
            </a:r>
            <a:r>
              <a:rPr spc="-275" dirty="0"/>
              <a:t>굉장히</a:t>
            </a:r>
            <a:r>
              <a:rPr spc="-305" dirty="0"/>
              <a:t> </a:t>
            </a:r>
            <a:r>
              <a:rPr spc="-275" dirty="0"/>
              <a:t>높아서</a:t>
            </a:r>
          </a:p>
          <a:p>
            <a:pPr marL="208279" marR="577850">
              <a:lnSpc>
                <a:spcPct val="200000"/>
              </a:lnSpc>
            </a:pPr>
            <a:r>
              <a:rPr b="1" spc="-5" dirty="0">
                <a:latin typeface="경기천년바탕OTF Bold"/>
                <a:cs typeface="경기천년바탕OTF Bold"/>
              </a:rPr>
              <a:t>overfitting </a:t>
            </a:r>
            <a:r>
              <a:rPr spc="-275" dirty="0"/>
              <a:t>되어 있다는 </a:t>
            </a:r>
            <a:r>
              <a:rPr spc="-185" dirty="0"/>
              <a:t>얘기. </a:t>
            </a:r>
            <a:r>
              <a:rPr spc="-275" dirty="0"/>
              <a:t>데이터 자체에 의존하고 집착하고 일반화가 되어 있지 </a:t>
            </a:r>
            <a:r>
              <a:rPr spc="-185" dirty="0"/>
              <a:t>않다.  </a:t>
            </a:r>
            <a:r>
              <a:rPr spc="-275" dirty="0"/>
              <a:t>학습 데이터에 성능이 좋으나 테스트 데이터에 성능이</a:t>
            </a:r>
            <a:r>
              <a:rPr spc="-400" dirty="0"/>
              <a:t> </a:t>
            </a:r>
            <a:r>
              <a:rPr spc="-185" dirty="0"/>
              <a:t>낮다.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6309" y="5277611"/>
            <a:ext cx="100977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0" spc="-275" dirty="0">
                <a:latin typeface="맑은 고딕 Semilight"/>
                <a:cs typeface="맑은 고딕 Semilight"/>
              </a:rPr>
              <a:t>편향과 분산은 서로 다르게</a:t>
            </a:r>
            <a:r>
              <a:rPr sz="2000" b="0" spc="-225" dirty="0">
                <a:latin typeface="맑은 고딕 Semilight"/>
                <a:cs typeface="맑은 고딕 Semilight"/>
              </a:rPr>
              <a:t> </a:t>
            </a:r>
            <a:r>
              <a:rPr sz="2000" b="0" spc="-220" dirty="0">
                <a:latin typeface="맑은 고딕 Semilight"/>
                <a:cs typeface="맑은 고딕 Semilight"/>
              </a:rPr>
              <a:t>움직인다.</a:t>
            </a:r>
            <a:endParaRPr sz="2000">
              <a:latin typeface="맑은 고딕 Semilight"/>
              <a:cs typeface="맑은 고딕 Semi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2000" b="0" spc="-275" dirty="0">
                <a:latin typeface="맑은 고딕 Semilight"/>
                <a:cs typeface="맑은 고딕 Semilight"/>
              </a:rPr>
              <a:t>편향을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낮추면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분산이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올라가고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분산을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낮추면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편향성이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올라감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이를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15" dirty="0">
                <a:latin typeface="맑은 고딕 Semilight"/>
                <a:cs typeface="맑은 고딕 Semilight"/>
              </a:rPr>
              <a:t>편향-분산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트레이드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오프라고</a:t>
            </a:r>
            <a:r>
              <a:rPr sz="2000" b="0" spc="-50" dirty="0">
                <a:latin typeface="맑은 고딕 Semilight"/>
                <a:cs typeface="맑은 고딕 Semilight"/>
              </a:rPr>
              <a:t> </a:t>
            </a:r>
            <a:r>
              <a:rPr sz="2000" b="0" spc="-270" dirty="0">
                <a:latin typeface="맑은 고딕 Semilight"/>
                <a:cs typeface="맑은 고딕 Semilight"/>
              </a:rPr>
              <a:t>함</a:t>
            </a:r>
            <a:endParaRPr sz="2000">
              <a:latin typeface="맑은 고딕 Semilight"/>
              <a:cs typeface="맑은 고딕 Semiligh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4111" y="2962347"/>
            <a:ext cx="9244984" cy="3721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390" y="214883"/>
            <a:ext cx="338645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Underfitting </a:t>
            </a:r>
            <a:r>
              <a:rPr sz="2000" b="1" spc="-10" dirty="0">
                <a:latin typeface="맑은 고딕"/>
                <a:cs typeface="맑은 고딕"/>
              </a:rPr>
              <a:t>VS.</a:t>
            </a:r>
            <a:r>
              <a:rPr sz="2000" b="1" spc="-9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Overfitting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6309" y="1010411"/>
            <a:ext cx="9796780" cy="1904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2405" algn="l"/>
              </a:tabLst>
            </a:pPr>
            <a:r>
              <a:rPr sz="2000" b="1" spc="-35" dirty="0">
                <a:latin typeface="경기천년바탕OTF Bold"/>
                <a:cs typeface="경기천년바탕OTF Bold"/>
              </a:rPr>
              <a:t>편향(Bias) </a:t>
            </a:r>
            <a:r>
              <a:rPr sz="2000" b="0" spc="110" dirty="0">
                <a:latin typeface="맑은 고딕 Semilight"/>
                <a:cs typeface="맑은 고딕 Semilight"/>
              </a:rPr>
              <a:t>: </a:t>
            </a:r>
            <a:r>
              <a:rPr sz="2000" b="0" spc="-275" dirty="0">
                <a:latin typeface="맑은 고딕 Semilight"/>
                <a:cs typeface="맑은 고딕 Semilight"/>
              </a:rPr>
              <a:t>모델이 학습데이터를 충분히 표현할 </a:t>
            </a:r>
            <a:r>
              <a:rPr sz="2000" b="0" spc="-270" dirty="0">
                <a:latin typeface="맑은 고딕 Semilight"/>
                <a:cs typeface="맑은 고딕 Semilight"/>
              </a:rPr>
              <a:t>수 </a:t>
            </a:r>
            <a:r>
              <a:rPr sz="2000" b="0" spc="-275" dirty="0">
                <a:latin typeface="맑은 고딕 Semilight"/>
                <a:cs typeface="맑은 고딕 Semilight"/>
              </a:rPr>
              <a:t>없어</a:t>
            </a:r>
            <a:r>
              <a:rPr sz="2000" b="0" spc="-260" dirty="0">
                <a:latin typeface="맑은 고딕 Semilight"/>
                <a:cs typeface="맑은 고딕 Semilight"/>
              </a:rPr>
              <a:t> </a:t>
            </a:r>
            <a:r>
              <a:rPr sz="2000" b="0" spc="-185" dirty="0">
                <a:latin typeface="맑은 고딕 Semilight"/>
                <a:cs typeface="맑은 고딕 Semilight"/>
              </a:rPr>
              <a:t>발생.</a:t>
            </a:r>
            <a:endParaRPr sz="2000">
              <a:latin typeface="맑은 고딕 Semilight"/>
              <a:cs typeface="맑은 고딕 Semi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92405" indent="-179705">
              <a:lnSpc>
                <a:spcPct val="100000"/>
              </a:lnSpc>
              <a:buFont typeface="Arial"/>
              <a:buChar char="•"/>
              <a:tabLst>
                <a:tab pos="192405" algn="l"/>
              </a:tabLst>
            </a:pPr>
            <a:r>
              <a:rPr sz="2000" b="1" spc="-45" dirty="0">
                <a:latin typeface="경기천년바탕OTF Bold"/>
                <a:cs typeface="경기천년바탕OTF Bold"/>
              </a:rPr>
              <a:t>분산(Variance) </a:t>
            </a:r>
            <a:r>
              <a:rPr sz="2000" b="0" spc="110" dirty="0">
                <a:latin typeface="맑은 고딕 Semilight"/>
                <a:cs typeface="맑은 고딕 Semilight"/>
              </a:rPr>
              <a:t>:</a:t>
            </a:r>
            <a:r>
              <a:rPr sz="2000" b="0" spc="-360" dirty="0">
                <a:latin typeface="맑은 고딕 Semilight"/>
                <a:cs typeface="맑은 고딕 Semilight"/>
              </a:rPr>
              <a:t> </a:t>
            </a:r>
            <a:r>
              <a:rPr sz="2000" b="0" spc="-275" dirty="0">
                <a:latin typeface="맑은 고딕 Semilight"/>
                <a:cs typeface="맑은 고딕 Semilight"/>
              </a:rPr>
              <a:t>트레이닝 데이터에 너무 민감하게 반응하여 </a:t>
            </a:r>
            <a:r>
              <a:rPr sz="2000" b="0" spc="-210" dirty="0">
                <a:latin typeface="맑은 고딕 Semilight"/>
                <a:cs typeface="맑은 고딕 Semilight"/>
              </a:rPr>
              <a:t>발생함.</a:t>
            </a:r>
            <a:endParaRPr sz="2000">
              <a:latin typeface="맑은 고딕 Semilight"/>
              <a:cs typeface="맑은 고딕 Semilight"/>
            </a:endParaRPr>
          </a:p>
          <a:p>
            <a:pPr marL="229870" marR="5080">
              <a:lnSpc>
                <a:spcPct val="102200"/>
              </a:lnSpc>
              <a:spcBef>
                <a:spcPts val="1090"/>
              </a:spcBef>
            </a:pP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데이터에</a:t>
            </a:r>
            <a:r>
              <a:rPr sz="1800" spc="-235" dirty="0">
                <a:solidFill>
                  <a:srgbClr val="666666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분산이</a:t>
            </a:r>
            <a:r>
              <a:rPr sz="1800" spc="-235" dirty="0">
                <a:solidFill>
                  <a:srgbClr val="666666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크면</a:t>
            </a:r>
            <a:r>
              <a:rPr sz="1800" spc="-235" dirty="0">
                <a:solidFill>
                  <a:srgbClr val="666666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예측이</a:t>
            </a:r>
            <a:r>
              <a:rPr sz="1800" spc="-235" dirty="0">
                <a:solidFill>
                  <a:srgbClr val="666666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어려움</a:t>
            </a:r>
            <a:r>
              <a:rPr sz="1800" dirty="0">
                <a:solidFill>
                  <a:srgbClr val="666666"/>
                </a:solidFill>
                <a:latin typeface="Calibri"/>
                <a:cs typeface="Calibri"/>
              </a:rPr>
              <a:t>.</a:t>
            </a:r>
            <a:r>
              <a:rPr sz="1800" spc="4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분산을</a:t>
            </a:r>
            <a:r>
              <a:rPr sz="1800" spc="-235" dirty="0">
                <a:solidFill>
                  <a:srgbClr val="666666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낮춰서</a:t>
            </a:r>
            <a:r>
              <a:rPr sz="1800" spc="-235" dirty="0">
                <a:solidFill>
                  <a:srgbClr val="666666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퍼저있는</a:t>
            </a:r>
            <a:r>
              <a:rPr sz="1800" spc="-235" dirty="0">
                <a:solidFill>
                  <a:srgbClr val="666666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데이터를</a:t>
            </a:r>
            <a:r>
              <a:rPr sz="1800" spc="-235" dirty="0">
                <a:solidFill>
                  <a:srgbClr val="666666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Calibri"/>
                <a:cs typeface="Calibri"/>
              </a:rPr>
              <a:t>impact</a:t>
            </a:r>
            <a:r>
              <a:rPr sz="1800" spc="-5" dirty="0">
                <a:solidFill>
                  <a:srgbClr val="666666"/>
                </a:solidFill>
                <a:latin typeface="맑은 고딕"/>
                <a:cs typeface="맑은 고딕"/>
              </a:rPr>
              <a:t>있게</a:t>
            </a:r>
            <a:r>
              <a:rPr sz="1800" spc="-235" dirty="0">
                <a:solidFill>
                  <a:srgbClr val="666666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모으기</a:t>
            </a:r>
            <a:r>
              <a:rPr sz="1800" spc="-235" dirty="0">
                <a:solidFill>
                  <a:srgbClr val="666666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위해  </a:t>
            </a:r>
            <a:r>
              <a:rPr sz="1800" spc="-5" dirty="0">
                <a:solidFill>
                  <a:srgbClr val="666666"/>
                </a:solidFill>
                <a:latin typeface="맑은 고딕"/>
                <a:cs typeface="맑은 고딕"/>
              </a:rPr>
              <a:t>정규화</a:t>
            </a:r>
            <a:r>
              <a:rPr sz="1800" spc="-5" dirty="0">
                <a:solidFill>
                  <a:srgbClr val="666666"/>
                </a:solidFill>
                <a:latin typeface="Calibri"/>
                <a:cs typeface="Calibri"/>
              </a:rPr>
              <a:t>(Normalize)</a:t>
            </a:r>
            <a:r>
              <a:rPr sz="1800" spc="-5" dirty="0">
                <a:solidFill>
                  <a:srgbClr val="666666"/>
                </a:solidFill>
                <a:latin typeface="맑은 고딕"/>
                <a:cs typeface="맑은 고딕"/>
              </a:rPr>
              <a:t>하는</a:t>
            </a:r>
            <a:r>
              <a:rPr sz="1800" spc="-229" dirty="0">
                <a:solidFill>
                  <a:srgbClr val="666666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666666"/>
                </a:solidFill>
                <a:latin typeface="맑은 고딕"/>
                <a:cs typeface="맑은 고딕"/>
              </a:rPr>
              <a:t>것</a:t>
            </a:r>
            <a:r>
              <a:rPr sz="1800" dirty="0">
                <a:solidFill>
                  <a:srgbClr val="666666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29870">
              <a:lnSpc>
                <a:spcPts val="2090"/>
              </a:lnSpc>
            </a:pPr>
            <a:r>
              <a:rPr sz="1800" spc="-30" dirty="0">
                <a:solidFill>
                  <a:srgbClr val="666666"/>
                </a:solidFill>
                <a:latin typeface="Calibri"/>
                <a:cs typeface="Calibri"/>
              </a:rPr>
              <a:t>*</a:t>
            </a:r>
            <a:r>
              <a:rPr sz="1100" spc="-30" dirty="0">
                <a:latin typeface="맑은 고딕"/>
                <a:cs typeface="맑은 고딕"/>
              </a:rPr>
              <a:t>분산이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40" dirty="0">
                <a:latin typeface="맑은 고딕"/>
                <a:cs typeface="맑은 고딕"/>
              </a:rPr>
              <a:t>클수록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40" dirty="0">
                <a:latin typeface="맑은 고딕"/>
                <a:cs typeface="맑은 고딕"/>
              </a:rPr>
              <a:t>평균을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45" dirty="0">
                <a:latin typeface="맑은 고딕"/>
                <a:cs typeface="맑은 고딕"/>
              </a:rPr>
              <a:t>중심으로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45" dirty="0">
                <a:latin typeface="맑은 고딕"/>
                <a:cs typeface="맑은 고딕"/>
              </a:rPr>
              <a:t>광범위하게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45" dirty="0">
                <a:latin typeface="맑은 고딕"/>
                <a:cs typeface="맑은 고딕"/>
              </a:rPr>
              <a:t>분포하고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30" dirty="0">
                <a:latin typeface="맑은 고딕"/>
                <a:cs typeface="맑은 고딕"/>
              </a:rPr>
              <a:t>작을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30" dirty="0">
                <a:latin typeface="맑은 고딕"/>
                <a:cs typeface="맑은 고딕"/>
              </a:rPr>
              <a:t>수록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40" dirty="0">
                <a:latin typeface="맑은 고딕"/>
                <a:cs typeface="맑은 고딕"/>
              </a:rPr>
              <a:t>평균에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45" dirty="0">
                <a:latin typeface="맑은 고딕"/>
                <a:cs typeface="맑은 고딕"/>
              </a:rPr>
              <a:t>몰려있다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10" dirty="0">
                <a:latin typeface="맑은 고딕"/>
                <a:cs typeface="맑은 고딕"/>
              </a:rPr>
              <a:t>(즉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45" dirty="0">
                <a:latin typeface="맑은 고딕"/>
                <a:cs typeface="맑은 고딕"/>
              </a:rPr>
              <a:t>데이터가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30" dirty="0">
                <a:latin typeface="맑은 고딕"/>
                <a:cs typeface="맑은 고딕"/>
              </a:rPr>
              <a:t>개판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spc="-25" dirty="0">
                <a:latin typeface="맑은 고딕"/>
                <a:cs typeface="맑은 고딕"/>
              </a:rPr>
              <a:t>임)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2800" spc="-10" dirty="0">
                <a:latin typeface="나눔고딕"/>
                <a:cs typeface="나눔고딕"/>
              </a:rPr>
              <a:t>기계학습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예제를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위해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5" dirty="0">
                <a:latin typeface="나눔고딕"/>
                <a:cs typeface="나눔고딕"/>
              </a:rPr>
              <a:t>가장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간단한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형태의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데이터를</a:t>
            </a:r>
            <a:r>
              <a:rPr lang="ko-KR" altLang="en-US" sz="2800" spc="160" dirty="0">
                <a:latin typeface="나눔고딕"/>
                <a:cs typeface="나눔고딕"/>
              </a:rPr>
              <a:t> </a:t>
            </a:r>
            <a:r>
              <a:rPr lang="ko-KR" altLang="en-US" sz="2800" spc="-10" dirty="0">
                <a:latin typeface="나눔고딕"/>
                <a:cs typeface="나눔고딕"/>
              </a:rPr>
              <a:t>고려해보자</a:t>
            </a:r>
            <a:endParaRPr lang="en-US" altLang="ko-KR" dirty="0">
              <a:latin typeface="나눔고딕"/>
              <a:cs typeface="나눔고딕"/>
            </a:endParaRP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r>
              <a:rPr lang="ko-KR" altLang="en-US" spc="-5" dirty="0">
                <a:latin typeface="나눔고딕"/>
                <a:cs typeface="나눔고딕"/>
              </a:rPr>
              <a:t>우리반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학생들의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수학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공부시간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대비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시험점수가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아래와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같다</a:t>
            </a:r>
            <a:r>
              <a:rPr lang="en-US" altLang="ko-KR" spc="-5" dirty="0">
                <a:latin typeface="맑은 고딕"/>
                <a:cs typeface="맑은 고딕"/>
              </a:rPr>
              <a:t>.</a:t>
            </a:r>
            <a:r>
              <a:rPr lang="ko-KR" altLang="en-US" spc="0" dirty="0">
                <a:latin typeface="맑은 고딕"/>
                <a:cs typeface="맑은 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내가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en-US" altLang="ko-KR" spc="-5" dirty="0">
                <a:latin typeface="맑은 고딕"/>
                <a:cs typeface="맑은 고딕"/>
              </a:rPr>
              <a:t>7</a:t>
            </a:r>
            <a:r>
              <a:rPr lang="ko-KR" altLang="en-US" spc="-5" dirty="0">
                <a:latin typeface="나눔고딕"/>
                <a:cs typeface="나눔고딕"/>
              </a:rPr>
              <a:t>시간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공부하면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dirty="0">
                <a:latin typeface="나눔고딕"/>
                <a:cs typeface="나눔고딕"/>
              </a:rPr>
              <a:t>몇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dirty="0">
                <a:latin typeface="나눔고딕"/>
                <a:cs typeface="나눔고딕"/>
              </a:rPr>
              <a:t>점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받을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dirty="0">
                <a:latin typeface="나눔고딕"/>
                <a:cs typeface="나눔고딕"/>
              </a:rPr>
              <a:t>수</a:t>
            </a:r>
            <a:r>
              <a:rPr lang="ko-KR" altLang="en-US" spc="114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있을까</a:t>
            </a:r>
            <a:r>
              <a:rPr lang="en-US" altLang="ko-KR" spc="-5" dirty="0">
                <a:latin typeface="맑은 고딕"/>
                <a:cs typeface="맑은 고딕"/>
              </a:rPr>
              <a:t>?</a:t>
            </a:r>
            <a:endParaRPr lang="ko-KR" altLang="en-US" dirty="0">
              <a:latin typeface="맑은 고딕"/>
              <a:cs typeface="맑은 고딕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023075C-6B8E-F26C-BF2E-17F395F2495B}"/>
              </a:ext>
            </a:extLst>
          </p:cNvPr>
          <p:cNvGraphicFramePr>
            <a:graphicFrameLocks noGrp="1"/>
          </p:cNvGraphicFramePr>
          <p:nvPr/>
        </p:nvGraphicFramePr>
        <p:xfrm>
          <a:off x="1779671" y="2847338"/>
          <a:ext cx="353060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98755">
                        <a:lnSpc>
                          <a:spcPts val="209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수학  공부시간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628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점수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야쓰오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2</a:t>
                      </a: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3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오공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블리츠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5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페이커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6</a:t>
                      </a: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1349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-10" dirty="0"/>
              <a:t>기계학습을 </a:t>
            </a:r>
            <a:r>
              <a:rPr lang="ko-KR" altLang="en-US" spc="-5" dirty="0"/>
              <a:t>위해 </a:t>
            </a:r>
            <a:r>
              <a:rPr lang="ko-KR" altLang="en-US" spc="-10" dirty="0"/>
              <a:t>모델링 예제로</a:t>
            </a:r>
            <a:r>
              <a:rPr lang="ko-KR" altLang="en-US" spc="630" dirty="0"/>
              <a:t> </a:t>
            </a:r>
            <a:r>
              <a:rPr lang="ko-KR" altLang="en-US" spc="-10" dirty="0"/>
              <a:t>바꿔보자</a:t>
            </a:r>
            <a:endParaRPr lang="en-US" altLang="ko-KR" spc="-10" dirty="0"/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-5" dirty="0"/>
              <a:t>어떻게 모델링을</a:t>
            </a:r>
            <a:r>
              <a:rPr lang="ko-KR" altLang="en-US" spc="260" dirty="0"/>
              <a:t> </a:t>
            </a:r>
            <a:r>
              <a:rPr lang="ko-KR" altLang="en-US" spc="-5" dirty="0" err="1"/>
              <a:t>해야할까</a:t>
            </a:r>
            <a:r>
              <a:rPr lang="en-US" altLang="ko-KR" spc="-5" dirty="0">
                <a:latin typeface="맑은 고딕"/>
                <a:cs typeface="맑은 고딕"/>
              </a:rPr>
              <a:t>?</a:t>
            </a:r>
            <a:endParaRPr lang="ko-KR" altLang="en-US" dirty="0">
              <a:latin typeface="맑은 고딕"/>
              <a:cs typeface="맑은 고딕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CC991EE-AB72-F880-EEB7-AEE9270F4105}"/>
              </a:ext>
            </a:extLst>
          </p:cNvPr>
          <p:cNvSpPr/>
          <p:nvPr/>
        </p:nvSpPr>
        <p:spPr>
          <a:xfrm>
            <a:off x="2698869" y="3504501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D00872B-B243-3F95-99DF-CC0166FD9609}"/>
              </a:ext>
            </a:extLst>
          </p:cNvPr>
          <p:cNvSpPr/>
          <p:nvPr/>
        </p:nvSpPr>
        <p:spPr>
          <a:xfrm>
            <a:off x="1969999" y="4617683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EE12C0F-05C8-CDCB-E0B8-AFA7B518DDA9}"/>
              </a:ext>
            </a:extLst>
          </p:cNvPr>
          <p:cNvSpPr/>
          <p:nvPr/>
        </p:nvSpPr>
        <p:spPr>
          <a:xfrm>
            <a:off x="2698869" y="3081065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5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B5DEC68-FC6E-7292-4976-DC542175CACF}"/>
              </a:ext>
            </a:extLst>
          </p:cNvPr>
          <p:cNvSpPr/>
          <p:nvPr/>
        </p:nvSpPr>
        <p:spPr>
          <a:xfrm>
            <a:off x="1970000" y="3081064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A5923D5-F58A-A51C-1488-55FF773AA947}"/>
              </a:ext>
            </a:extLst>
          </p:cNvPr>
          <p:cNvSpPr/>
          <p:nvPr/>
        </p:nvSpPr>
        <p:spPr>
          <a:xfrm>
            <a:off x="4785826" y="4604431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D115DF35-6AD4-13A3-214A-4FEE2FFDA0AE}"/>
              </a:ext>
            </a:extLst>
          </p:cNvPr>
          <p:cNvSpPr/>
          <p:nvPr/>
        </p:nvSpPr>
        <p:spPr>
          <a:xfrm>
            <a:off x="4129791" y="4617683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5FED220-0E05-0B80-3CD2-9E40A2B5BE32}"/>
              </a:ext>
            </a:extLst>
          </p:cNvPr>
          <p:cNvSpPr/>
          <p:nvPr/>
        </p:nvSpPr>
        <p:spPr>
          <a:xfrm>
            <a:off x="5103876" y="3511131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90276F4-82AC-824D-7D57-62FD5787E58E}"/>
              </a:ext>
            </a:extLst>
          </p:cNvPr>
          <p:cNvSpPr/>
          <p:nvPr/>
        </p:nvSpPr>
        <p:spPr>
          <a:xfrm>
            <a:off x="1969999" y="3517761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07402E10-FBC6-5A22-5D61-78BC42BEEBE2}"/>
              </a:ext>
            </a:extLst>
          </p:cNvPr>
          <p:cNvSpPr/>
          <p:nvPr/>
        </p:nvSpPr>
        <p:spPr>
          <a:xfrm>
            <a:off x="1970000" y="3517761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6B16CCF0-0B6F-3776-036C-97B923974413}"/>
              </a:ext>
            </a:extLst>
          </p:cNvPr>
          <p:cNvSpPr/>
          <p:nvPr/>
        </p:nvSpPr>
        <p:spPr>
          <a:xfrm>
            <a:off x="4802651" y="4617683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8FBF892A-5DCF-95C9-0A4C-6EDB5EB00755}"/>
              </a:ext>
            </a:extLst>
          </p:cNvPr>
          <p:cNvSpPr txBox="1"/>
          <p:nvPr/>
        </p:nvSpPr>
        <p:spPr>
          <a:xfrm>
            <a:off x="2906688" y="3796601"/>
            <a:ext cx="1438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맑은 고딕"/>
                <a:cs typeface="맑은 고딕"/>
              </a:rPr>
              <a:t>f(x) </a:t>
            </a:r>
            <a:r>
              <a:rPr sz="3000" dirty="0">
                <a:latin typeface="맑은 고딕"/>
                <a:cs typeface="맑은 고딕"/>
              </a:rPr>
              <a:t>=</a:t>
            </a:r>
            <a:r>
              <a:rPr sz="3000" spc="-95" dirty="0">
                <a:latin typeface="맑은 고딕"/>
                <a:cs typeface="맑은 고딕"/>
              </a:rPr>
              <a:t> </a:t>
            </a:r>
            <a:r>
              <a:rPr sz="3000" spc="-5" dirty="0">
                <a:latin typeface="맑은 고딕"/>
                <a:cs typeface="맑은 고딕"/>
              </a:rPr>
              <a:t>??</a:t>
            </a:r>
            <a:endParaRPr sz="3000">
              <a:latin typeface="맑은 고딕"/>
              <a:cs typeface="맑은 고딕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E6FA3422-3A5A-5339-4F54-B9F3AE1F006F}"/>
              </a:ext>
            </a:extLst>
          </p:cNvPr>
          <p:cNvSpPr txBox="1"/>
          <p:nvPr/>
        </p:nvSpPr>
        <p:spPr>
          <a:xfrm>
            <a:off x="3960177" y="5078792"/>
            <a:ext cx="2001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Y = 점수</a:t>
            </a:r>
            <a:r>
              <a:rPr sz="2000" spc="-105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{3,4,5,6}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E0F1A36D-C3B2-AC36-FB58-C4B9BD60FC75}"/>
              </a:ext>
            </a:extLst>
          </p:cNvPr>
          <p:cNvSpPr txBox="1"/>
          <p:nvPr/>
        </p:nvSpPr>
        <p:spPr>
          <a:xfrm>
            <a:off x="1665964" y="2606865"/>
            <a:ext cx="6337132" cy="1202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 = 연습시간</a:t>
            </a:r>
            <a:r>
              <a:rPr sz="2000" spc="-30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{2,4,6,8}</a:t>
            </a:r>
            <a:endParaRPr sz="20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 marL="1197610">
              <a:lnSpc>
                <a:spcPct val="100000"/>
              </a:lnSpc>
              <a:spcBef>
                <a:spcPts val="1600"/>
              </a:spcBef>
            </a:pPr>
            <a:r>
              <a:rPr sz="1800" spc="-5" dirty="0">
                <a:latin typeface="나눔고딕"/>
                <a:cs typeface="나눔고딕"/>
              </a:rPr>
              <a:t>입력 </a:t>
            </a:r>
            <a:r>
              <a:rPr sz="1800" spc="-5" dirty="0">
                <a:latin typeface="맑은 고딕"/>
                <a:cs typeface="맑은 고딕"/>
              </a:rPr>
              <a:t>x</a:t>
            </a:r>
            <a:r>
              <a:rPr sz="1800" spc="-5" dirty="0">
                <a:latin typeface="나눔고딕"/>
                <a:cs typeface="나눔고딕"/>
              </a:rPr>
              <a:t>값에 </a:t>
            </a:r>
            <a:r>
              <a:rPr sz="1800" b="1" spc="0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어떤 </a:t>
            </a:r>
            <a:r>
              <a:rPr sz="1800" b="1" spc="1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변환</a:t>
            </a:r>
            <a:r>
              <a:rPr sz="1800" spc="15" dirty="0">
                <a:latin typeface="나눔고딕"/>
                <a:cs typeface="나눔고딕"/>
              </a:rPr>
              <a:t>을 </a:t>
            </a:r>
            <a:r>
              <a:rPr sz="1800" spc="-5" dirty="0">
                <a:latin typeface="나눔고딕"/>
                <a:cs typeface="나눔고딕"/>
              </a:rPr>
              <a:t>하니까 </a:t>
            </a:r>
            <a:r>
              <a:rPr sz="1800" dirty="0">
                <a:latin typeface="맑은 고딕"/>
                <a:cs typeface="맑은 고딕"/>
              </a:rPr>
              <a:t>y</a:t>
            </a:r>
            <a:r>
              <a:rPr sz="1800" dirty="0">
                <a:latin typeface="나눔고딕"/>
                <a:cs typeface="나눔고딕"/>
              </a:rPr>
              <a:t>가</a:t>
            </a:r>
            <a:r>
              <a:rPr sz="1800" spc="125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나온다</a:t>
            </a:r>
            <a:endParaRPr sz="1800" dirty="0">
              <a:latin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927216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-10" dirty="0"/>
              <a:t>모델링 </a:t>
            </a:r>
            <a:r>
              <a:rPr lang="ko-KR" altLang="en-US" spc="-5" dirty="0"/>
              <a:t>방법</a:t>
            </a:r>
            <a:r>
              <a:rPr lang="en-US" altLang="ko-KR" spc="-5" dirty="0">
                <a:latin typeface="맑은 고딕"/>
                <a:cs typeface="맑은 고딕"/>
              </a:rPr>
              <a:t>1:</a:t>
            </a:r>
            <a:r>
              <a:rPr lang="ko-KR" altLang="en-US" spc="105" dirty="0">
                <a:latin typeface="맑은 고딕"/>
                <a:cs typeface="맑은 고딕"/>
              </a:rPr>
              <a:t> </a:t>
            </a:r>
            <a:r>
              <a:rPr lang="ko-KR" altLang="en-US" b="1" spc="30" dirty="0">
                <a:latin typeface="Abadi" panose="020B0604020104020204" pitchFamily="34" charset="0"/>
                <a:cs typeface="경기천년바탕OTF Bold"/>
              </a:rPr>
              <a:t>선형회귀 </a:t>
            </a:r>
            <a:endParaRPr lang="en-US" altLang="ko-KR" b="1" spc="30" dirty="0">
              <a:latin typeface="Abadi" panose="020B0604020104020204" pitchFamily="34" charset="0"/>
              <a:cs typeface="경기천년바탕OTF Bold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b="1" spc="15" dirty="0">
                <a:latin typeface="Abadi" panose="020B0604020104020204" pitchFamily="34" charset="0"/>
                <a:cs typeface="경기천년바탕OTF Bold"/>
              </a:rPr>
              <a:t>가설</a:t>
            </a:r>
            <a:r>
              <a:rPr lang="en-US" altLang="ko-KR" b="1" spc="15" dirty="0">
                <a:latin typeface="맑은 고딕"/>
                <a:cs typeface="맑은 고딕"/>
              </a:rPr>
              <a:t>: </a:t>
            </a:r>
            <a:r>
              <a:rPr lang="ko-KR" altLang="en-US" b="1" spc="25" dirty="0">
                <a:latin typeface="Abadi" panose="020B0604020104020204" pitchFamily="34" charset="0"/>
                <a:cs typeface="경기천년바탕OTF Bold"/>
              </a:rPr>
              <a:t>데이터의 </a:t>
            </a:r>
            <a:r>
              <a:rPr lang="ko-KR" altLang="en-US" b="1" spc="-5" dirty="0">
                <a:latin typeface="Abadi" panose="020B0604020104020204" pitchFamily="34" charset="0"/>
                <a:cs typeface="경기천년바탕OTF Bold"/>
              </a:rPr>
              <a:t>관계를 </a:t>
            </a:r>
            <a:r>
              <a:rPr lang="ko-KR" altLang="en-US" b="1" spc="25" dirty="0">
                <a:latin typeface="Abadi" panose="020B0604020104020204" pitchFamily="34" charset="0"/>
                <a:cs typeface="경기천년바탕OTF Bold"/>
              </a:rPr>
              <a:t>선형으로 </a:t>
            </a:r>
            <a:r>
              <a:rPr lang="ko-KR" altLang="en-US" b="1" spc="15" dirty="0">
                <a:latin typeface="Abadi" panose="020B0604020104020204" pitchFamily="34" charset="0"/>
                <a:cs typeface="경기천년바탕OTF Bold"/>
              </a:rPr>
              <a:t>표현할 </a:t>
            </a:r>
            <a:r>
              <a:rPr lang="ko-KR" altLang="en-US" b="1" dirty="0">
                <a:latin typeface="Abadi" panose="020B0604020104020204" pitchFamily="34" charset="0"/>
                <a:cs typeface="경기천년바탕OTF Bold"/>
              </a:rPr>
              <a:t>수 </a:t>
            </a:r>
            <a:r>
              <a:rPr lang="ko-KR" altLang="en-US" b="1" spc="60" dirty="0">
                <a:latin typeface="Abadi" panose="020B0604020104020204" pitchFamily="34" charset="0"/>
                <a:cs typeface="경기천년바탕OTF Bold"/>
              </a:rPr>
              <a:t>있지 </a:t>
            </a:r>
            <a:r>
              <a:rPr lang="ko-KR" altLang="en-US" b="1" spc="-20" dirty="0">
                <a:latin typeface="Abadi" panose="020B0604020104020204" pitchFamily="34" charset="0"/>
                <a:cs typeface="경기천년바탕OTF Bold"/>
              </a:rPr>
              <a:t>않을까</a:t>
            </a:r>
            <a:r>
              <a:rPr lang="en-US" altLang="ko-KR" b="1" spc="-20" dirty="0">
                <a:latin typeface="맑은 고딕"/>
                <a:cs typeface="맑은 고딕"/>
              </a:rPr>
              <a:t>? </a:t>
            </a:r>
            <a:r>
              <a:rPr lang="en-US" altLang="ko-KR" b="1" spc="-5" dirty="0">
                <a:latin typeface="맑은 고딕"/>
                <a:cs typeface="맑은 고딕"/>
              </a:rPr>
              <a:t>(</a:t>
            </a:r>
            <a:r>
              <a:rPr lang="ko-KR" altLang="en-US" b="1" spc="-5" dirty="0">
                <a:latin typeface="Abadi" panose="020B0604020104020204" pitchFamily="34" charset="0"/>
                <a:cs typeface="경기천년바탕OTF Bold"/>
              </a:rPr>
              <a:t>예</a:t>
            </a:r>
            <a:r>
              <a:rPr lang="en-US" altLang="ko-KR" b="1" spc="-5" dirty="0">
                <a:latin typeface="맑은 고딕"/>
                <a:cs typeface="맑은 고딕"/>
              </a:rPr>
              <a:t>, </a:t>
            </a:r>
            <a:r>
              <a:rPr lang="ko-KR" altLang="en-US" b="1" spc="5" dirty="0">
                <a:latin typeface="Abadi" panose="020B0604020104020204" pitchFamily="34" charset="0"/>
                <a:cs typeface="경기천년바탕OTF Bold"/>
              </a:rPr>
              <a:t>공부시간 </a:t>
            </a:r>
            <a:r>
              <a:rPr lang="ko-KR" altLang="en-US" b="1" spc="25" dirty="0">
                <a:latin typeface="Abadi" panose="020B0604020104020204" pitchFamily="34" charset="0"/>
                <a:cs typeface="경기천년바탕OTF Bold"/>
              </a:rPr>
              <a:t>대비 </a:t>
            </a:r>
            <a:r>
              <a:rPr lang="ko-KR" altLang="en-US" b="1" spc="35" dirty="0">
                <a:latin typeface="Abadi" panose="020B0604020104020204" pitchFamily="34" charset="0"/>
                <a:cs typeface="경기천년바탕OTF Bold"/>
              </a:rPr>
              <a:t>성적은</a:t>
            </a:r>
            <a:r>
              <a:rPr lang="ko-KR" altLang="en-US" b="1" spc="60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b="1" spc="15" dirty="0">
                <a:latin typeface="Abadi" panose="020B0604020104020204" pitchFamily="34" charset="0"/>
                <a:cs typeface="경기천년바탕OTF Bold"/>
              </a:rPr>
              <a:t>비례</a:t>
            </a:r>
            <a:r>
              <a:rPr lang="en-US" altLang="ko-KR" b="1" spc="15" dirty="0">
                <a:latin typeface="맑은 고딕"/>
                <a:cs typeface="맑은 고딕"/>
              </a:rPr>
              <a:t>)</a:t>
            </a:r>
            <a:endParaRPr lang="en-US" altLang="ko-KR" sz="2800" b="1" spc="1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1400" dirty="0">
                <a:latin typeface="맑은 고딕"/>
                <a:cs typeface="맑은 고딕"/>
              </a:rPr>
              <a:t>종속 변수 </a:t>
            </a:r>
            <a:r>
              <a:rPr lang="en-US" altLang="ko-KR" sz="1400" spc="-5" dirty="0">
                <a:latin typeface="맑은 고딕"/>
                <a:cs typeface="맑은 고딕"/>
              </a:rPr>
              <a:t>y</a:t>
            </a:r>
            <a:r>
              <a:rPr lang="ko-KR" altLang="en-US" sz="1400" spc="-5" dirty="0">
                <a:latin typeface="맑은 고딕"/>
                <a:cs typeface="맑은 고딕"/>
              </a:rPr>
              <a:t>와 </a:t>
            </a:r>
            <a:r>
              <a:rPr lang="ko-KR" altLang="en-US" sz="1400" dirty="0">
                <a:latin typeface="맑은 고딕"/>
                <a:cs typeface="맑은 고딕"/>
              </a:rPr>
              <a:t>한 개 이상의 독립 변수 </a:t>
            </a:r>
            <a:r>
              <a:rPr lang="en-US" altLang="ko-KR" sz="1400" spc="-5" dirty="0">
                <a:latin typeface="맑은 고딕"/>
                <a:cs typeface="맑은 고딕"/>
              </a:rPr>
              <a:t>X</a:t>
            </a:r>
            <a:r>
              <a:rPr lang="ko-KR" altLang="en-US" sz="1400" spc="-5" dirty="0">
                <a:latin typeface="맑은 고딕"/>
                <a:cs typeface="맑은 고딕"/>
              </a:rPr>
              <a:t>와의 </a:t>
            </a:r>
            <a:r>
              <a:rPr lang="ko-KR" altLang="en-US" sz="1400" b="1" dirty="0">
                <a:latin typeface="맑은 고딕"/>
                <a:cs typeface="맑은 고딕"/>
              </a:rPr>
              <a:t>선형 상관 관계</a:t>
            </a:r>
            <a:r>
              <a:rPr lang="ko-KR" altLang="en-US" sz="1400" dirty="0">
                <a:latin typeface="맑은 고딕"/>
                <a:cs typeface="맑은 고딕"/>
              </a:rPr>
              <a:t>를 모델링하는 회귀분석 기법</a:t>
            </a:r>
            <a:r>
              <a:rPr lang="ko-KR" altLang="en-US" sz="1400" spc="-100" dirty="0">
                <a:latin typeface="맑은 고딕"/>
                <a:cs typeface="맑은 고딕"/>
              </a:rPr>
              <a:t> </a:t>
            </a:r>
            <a:r>
              <a:rPr lang="en-US" altLang="ko-KR" sz="1400" spc="-5" dirty="0">
                <a:latin typeface="맑은 고딕"/>
                <a:cs typeface="맑은 고딕"/>
              </a:rPr>
              <a:t>(</a:t>
            </a:r>
            <a:r>
              <a:rPr lang="ko-KR" altLang="en-US" sz="1400" spc="-5" dirty="0">
                <a:latin typeface="맑은 고딕"/>
                <a:cs typeface="맑은 고딕"/>
              </a:rPr>
              <a:t>위키</a:t>
            </a:r>
            <a:r>
              <a:rPr lang="en-US" altLang="ko-KR" sz="1400" spc="-5" dirty="0">
                <a:latin typeface="맑은 고딕"/>
                <a:cs typeface="맑은 고딕"/>
              </a:rPr>
              <a:t>)</a:t>
            </a:r>
            <a:endParaRPr lang="ko-KR" altLang="en-US" sz="1400" dirty="0">
              <a:latin typeface="맑은 고딕"/>
              <a:cs typeface="맑은 고딕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CC991EE-AB72-F880-EEB7-AEE9270F4105}"/>
              </a:ext>
            </a:extLst>
          </p:cNvPr>
          <p:cNvSpPr/>
          <p:nvPr/>
        </p:nvSpPr>
        <p:spPr>
          <a:xfrm>
            <a:off x="2698869" y="3504501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D00872B-B243-3F95-99DF-CC0166FD9609}"/>
              </a:ext>
            </a:extLst>
          </p:cNvPr>
          <p:cNvSpPr/>
          <p:nvPr/>
        </p:nvSpPr>
        <p:spPr>
          <a:xfrm>
            <a:off x="1969999" y="4617683"/>
            <a:ext cx="2405380" cy="0"/>
          </a:xfrm>
          <a:custGeom>
            <a:avLst/>
            <a:gdLst/>
            <a:ahLst/>
            <a:cxnLst/>
            <a:rect l="l" t="t" r="r" b="b"/>
            <a:pathLst>
              <a:path w="2405379">
                <a:moveTo>
                  <a:pt x="0" y="0"/>
                </a:moveTo>
                <a:lnTo>
                  <a:pt x="2405008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EE12C0F-05C8-CDCB-E0B8-AFA7B518DDA9}"/>
              </a:ext>
            </a:extLst>
          </p:cNvPr>
          <p:cNvSpPr/>
          <p:nvPr/>
        </p:nvSpPr>
        <p:spPr>
          <a:xfrm>
            <a:off x="2698869" y="3081065"/>
            <a:ext cx="285115" cy="423545"/>
          </a:xfrm>
          <a:custGeom>
            <a:avLst/>
            <a:gdLst/>
            <a:ahLst/>
            <a:cxnLst/>
            <a:rect l="l" t="t" r="r" b="b"/>
            <a:pathLst>
              <a:path w="285114" h="423545">
                <a:moveTo>
                  <a:pt x="0" y="423436"/>
                </a:moveTo>
                <a:lnTo>
                  <a:pt x="28466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B5DEC68-FC6E-7292-4976-DC542175CACF}"/>
              </a:ext>
            </a:extLst>
          </p:cNvPr>
          <p:cNvSpPr/>
          <p:nvPr/>
        </p:nvSpPr>
        <p:spPr>
          <a:xfrm>
            <a:off x="1970000" y="3081064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A5923D5-F58A-A51C-1488-55FF773AA947}"/>
              </a:ext>
            </a:extLst>
          </p:cNvPr>
          <p:cNvSpPr/>
          <p:nvPr/>
        </p:nvSpPr>
        <p:spPr>
          <a:xfrm>
            <a:off x="4785826" y="4604431"/>
            <a:ext cx="298450" cy="430530"/>
          </a:xfrm>
          <a:custGeom>
            <a:avLst/>
            <a:gdLst/>
            <a:ahLst/>
            <a:cxnLst/>
            <a:rect l="l" t="t" r="r" b="b"/>
            <a:pathLst>
              <a:path w="298450" h="430529">
                <a:moveTo>
                  <a:pt x="298174" y="430066"/>
                </a:moveTo>
                <a:lnTo>
                  <a:pt x="0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D115DF35-6AD4-13A3-214A-4FEE2FFDA0AE}"/>
              </a:ext>
            </a:extLst>
          </p:cNvPr>
          <p:cNvSpPr/>
          <p:nvPr/>
        </p:nvSpPr>
        <p:spPr>
          <a:xfrm>
            <a:off x="4129791" y="4617683"/>
            <a:ext cx="259079" cy="423545"/>
          </a:xfrm>
          <a:custGeom>
            <a:avLst/>
            <a:gdLst/>
            <a:ahLst/>
            <a:cxnLst/>
            <a:rect l="l" t="t" r="r" b="b"/>
            <a:pathLst>
              <a:path w="259079" h="423545">
                <a:moveTo>
                  <a:pt x="0" y="423436"/>
                </a:moveTo>
                <a:lnTo>
                  <a:pt x="258782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5FED220-0E05-0B80-3CD2-9E40A2B5BE32}"/>
              </a:ext>
            </a:extLst>
          </p:cNvPr>
          <p:cNvSpPr/>
          <p:nvPr/>
        </p:nvSpPr>
        <p:spPr>
          <a:xfrm>
            <a:off x="5103876" y="3511131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90276F4-82AC-824D-7D57-62FD5787E58E}"/>
              </a:ext>
            </a:extLst>
          </p:cNvPr>
          <p:cNvSpPr/>
          <p:nvPr/>
        </p:nvSpPr>
        <p:spPr>
          <a:xfrm>
            <a:off x="1969999" y="3517761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1099923"/>
                </a:moveTo>
                <a:lnTo>
                  <a:pt x="1" y="0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07402E10-FBC6-5A22-5D61-78BC42BEEBE2}"/>
              </a:ext>
            </a:extLst>
          </p:cNvPr>
          <p:cNvSpPr/>
          <p:nvPr/>
        </p:nvSpPr>
        <p:spPr>
          <a:xfrm>
            <a:off x="1970000" y="3517761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6B16CCF0-0B6F-3776-036C-97B923974413}"/>
              </a:ext>
            </a:extLst>
          </p:cNvPr>
          <p:cNvSpPr/>
          <p:nvPr/>
        </p:nvSpPr>
        <p:spPr>
          <a:xfrm>
            <a:off x="4802651" y="4617683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2981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8FBF892A-5DCF-95C9-0A4C-6EDB5EB00755}"/>
              </a:ext>
            </a:extLst>
          </p:cNvPr>
          <p:cNvSpPr txBox="1"/>
          <p:nvPr/>
        </p:nvSpPr>
        <p:spPr>
          <a:xfrm>
            <a:off x="2906688" y="3796601"/>
            <a:ext cx="1438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맑은 고딕"/>
                <a:cs typeface="맑은 고딕"/>
              </a:rPr>
              <a:t>f(x) </a:t>
            </a:r>
            <a:r>
              <a:rPr sz="3000" dirty="0">
                <a:latin typeface="맑은 고딕"/>
                <a:cs typeface="맑은 고딕"/>
              </a:rPr>
              <a:t>=</a:t>
            </a:r>
            <a:r>
              <a:rPr sz="3000" spc="-95" dirty="0">
                <a:latin typeface="맑은 고딕"/>
                <a:cs typeface="맑은 고딕"/>
              </a:rPr>
              <a:t> </a:t>
            </a:r>
            <a:r>
              <a:rPr sz="3000" spc="-5" dirty="0">
                <a:latin typeface="맑은 고딕"/>
                <a:cs typeface="맑은 고딕"/>
              </a:rPr>
              <a:t>??</a:t>
            </a:r>
            <a:endParaRPr sz="3000">
              <a:latin typeface="맑은 고딕"/>
              <a:cs typeface="맑은 고딕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E6FA3422-3A5A-5339-4F54-B9F3AE1F006F}"/>
              </a:ext>
            </a:extLst>
          </p:cNvPr>
          <p:cNvSpPr txBox="1"/>
          <p:nvPr/>
        </p:nvSpPr>
        <p:spPr>
          <a:xfrm>
            <a:off x="3960177" y="5078792"/>
            <a:ext cx="2001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Y = 점수</a:t>
            </a:r>
            <a:r>
              <a:rPr sz="2000" spc="-105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{3,4,5,6}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E0F1A36D-C3B2-AC36-FB58-C4B9BD60FC75}"/>
              </a:ext>
            </a:extLst>
          </p:cNvPr>
          <p:cNvSpPr txBox="1"/>
          <p:nvPr/>
        </p:nvSpPr>
        <p:spPr>
          <a:xfrm>
            <a:off x="1665964" y="2606865"/>
            <a:ext cx="6337132" cy="1202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 = 연습시간</a:t>
            </a:r>
            <a:r>
              <a:rPr sz="2000" spc="-30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{2,4,6,8}</a:t>
            </a:r>
            <a:endParaRPr sz="20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 marL="1197610">
              <a:lnSpc>
                <a:spcPct val="100000"/>
              </a:lnSpc>
              <a:spcBef>
                <a:spcPts val="1600"/>
              </a:spcBef>
            </a:pPr>
            <a:r>
              <a:rPr sz="1800" spc="-5" dirty="0">
                <a:latin typeface="나눔고딕"/>
                <a:cs typeface="나눔고딕"/>
              </a:rPr>
              <a:t>입력 </a:t>
            </a:r>
            <a:r>
              <a:rPr sz="1800" spc="-5" dirty="0">
                <a:latin typeface="맑은 고딕"/>
                <a:cs typeface="맑은 고딕"/>
              </a:rPr>
              <a:t>x</a:t>
            </a:r>
            <a:r>
              <a:rPr sz="1800" spc="-5" dirty="0">
                <a:latin typeface="나눔고딕"/>
                <a:cs typeface="나눔고딕"/>
              </a:rPr>
              <a:t>값에 </a:t>
            </a:r>
            <a:r>
              <a:rPr sz="1800" b="1" spc="0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어떤 </a:t>
            </a:r>
            <a:r>
              <a:rPr sz="1800" b="1" spc="15" dirty="0">
                <a:solidFill>
                  <a:srgbClr val="FF0000"/>
                </a:solidFill>
                <a:latin typeface="Abadi" panose="020B0604020104020204" pitchFamily="34" charset="0"/>
                <a:cs typeface="경기천년바탕OTF Bold"/>
              </a:rPr>
              <a:t>변환</a:t>
            </a:r>
            <a:r>
              <a:rPr sz="1800" spc="15" dirty="0">
                <a:latin typeface="나눔고딕"/>
                <a:cs typeface="나눔고딕"/>
              </a:rPr>
              <a:t>을 </a:t>
            </a:r>
            <a:r>
              <a:rPr sz="1800" spc="-5" dirty="0">
                <a:latin typeface="나눔고딕"/>
                <a:cs typeface="나눔고딕"/>
              </a:rPr>
              <a:t>하니까 </a:t>
            </a:r>
            <a:r>
              <a:rPr sz="1800" dirty="0">
                <a:latin typeface="맑은 고딕"/>
                <a:cs typeface="맑은 고딕"/>
              </a:rPr>
              <a:t>y</a:t>
            </a:r>
            <a:r>
              <a:rPr sz="1800" dirty="0">
                <a:latin typeface="나눔고딕"/>
                <a:cs typeface="나눔고딕"/>
              </a:rPr>
              <a:t>가</a:t>
            </a:r>
            <a:r>
              <a:rPr sz="1800" spc="125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나온다</a:t>
            </a:r>
            <a:endParaRPr sz="1800" dirty="0">
              <a:latin typeface="나눔고딕"/>
              <a:cs typeface="나눔고딕"/>
            </a:endParaRPr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3AD74B6C-1BA7-4ECD-B9C5-235AFFDF36C9}"/>
              </a:ext>
            </a:extLst>
          </p:cNvPr>
          <p:cNvSpPr txBox="1"/>
          <p:nvPr/>
        </p:nvSpPr>
        <p:spPr>
          <a:xfrm>
            <a:off x="7516684" y="311931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9CE7574-27A3-20CE-45CC-10A885B316F4}"/>
              </a:ext>
            </a:extLst>
          </p:cNvPr>
          <p:cNvSpPr txBox="1"/>
          <p:nvPr/>
        </p:nvSpPr>
        <p:spPr>
          <a:xfrm>
            <a:off x="7516684" y="3756347"/>
            <a:ext cx="151765" cy="1951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  <a:spcBef>
                <a:spcPts val="2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762B6B8-951D-5F98-97F8-18D194F8FA81}"/>
              </a:ext>
            </a:extLst>
          </p:cNvPr>
          <p:cNvSpPr txBox="1"/>
          <p:nvPr/>
        </p:nvSpPr>
        <p:spPr>
          <a:xfrm>
            <a:off x="7963084" y="5816794"/>
            <a:ext cx="238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endParaRPr sz="2700" baseline="-9259">
              <a:latin typeface="Arial"/>
              <a:cs typeface="Arial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E53367A9-72F2-8199-105E-E50EE92459A7}"/>
              </a:ext>
            </a:extLst>
          </p:cNvPr>
          <p:cNvSpPr/>
          <p:nvPr/>
        </p:nvSpPr>
        <p:spPr>
          <a:xfrm>
            <a:off x="8281953" y="5005581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DA237A0F-2552-5CEA-7E2F-D7AFE72D63AC}"/>
              </a:ext>
            </a:extLst>
          </p:cNvPr>
          <p:cNvSpPr/>
          <p:nvPr/>
        </p:nvSpPr>
        <p:spPr>
          <a:xfrm>
            <a:off x="9999171" y="4139827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804FAE2-70AF-D7FF-1488-FAC3644EEC05}"/>
              </a:ext>
            </a:extLst>
          </p:cNvPr>
          <p:cNvSpPr/>
          <p:nvPr/>
        </p:nvSpPr>
        <p:spPr>
          <a:xfrm>
            <a:off x="9435229" y="4415187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FD097FDD-8775-4C87-3AA9-2220EC7085A0}"/>
              </a:ext>
            </a:extLst>
          </p:cNvPr>
          <p:cNvSpPr/>
          <p:nvPr/>
        </p:nvSpPr>
        <p:spPr>
          <a:xfrm>
            <a:off x="8861566" y="4695791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D07C5F4-3178-77A5-C3F5-458B019D36D7}"/>
              </a:ext>
            </a:extLst>
          </p:cNvPr>
          <p:cNvSpPr/>
          <p:nvPr/>
        </p:nvSpPr>
        <p:spPr>
          <a:xfrm>
            <a:off x="7792124" y="3597289"/>
            <a:ext cx="2329180" cy="2164080"/>
          </a:xfrm>
          <a:custGeom>
            <a:avLst/>
            <a:gdLst/>
            <a:ahLst/>
            <a:cxnLst/>
            <a:rect l="l" t="t" r="r" b="b"/>
            <a:pathLst>
              <a:path w="2329179" h="2164079">
                <a:moveTo>
                  <a:pt x="0" y="2163528"/>
                </a:moveTo>
                <a:lnTo>
                  <a:pt x="2328825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A0DFFA69-B973-AF3F-6293-71A3A04FA48B}"/>
              </a:ext>
            </a:extLst>
          </p:cNvPr>
          <p:cNvSpPr/>
          <p:nvPr/>
        </p:nvSpPr>
        <p:spPr>
          <a:xfrm>
            <a:off x="5679347" y="2471309"/>
            <a:ext cx="2602961" cy="800182"/>
          </a:xfrm>
          <a:custGeom>
            <a:avLst/>
            <a:gdLst/>
            <a:ahLst/>
            <a:cxnLst/>
            <a:rect l="l" t="t" r="r" b="b"/>
            <a:pathLst>
              <a:path w="1881504" h="815339">
                <a:moveTo>
                  <a:pt x="2504" y="0"/>
                </a:moveTo>
                <a:lnTo>
                  <a:pt x="0" y="5834"/>
                </a:lnTo>
                <a:lnTo>
                  <a:pt x="23340" y="15854"/>
                </a:lnTo>
                <a:lnTo>
                  <a:pt x="25844" y="10019"/>
                </a:lnTo>
                <a:lnTo>
                  <a:pt x="2504" y="0"/>
                </a:lnTo>
                <a:close/>
              </a:path>
              <a:path w="1881504" h="815339">
                <a:moveTo>
                  <a:pt x="43350" y="17533"/>
                </a:moveTo>
                <a:lnTo>
                  <a:pt x="40845" y="23368"/>
                </a:lnTo>
                <a:lnTo>
                  <a:pt x="64185" y="33387"/>
                </a:lnTo>
                <a:lnTo>
                  <a:pt x="66690" y="27552"/>
                </a:lnTo>
                <a:lnTo>
                  <a:pt x="43350" y="17533"/>
                </a:lnTo>
                <a:close/>
              </a:path>
              <a:path w="1881504" h="815339">
                <a:moveTo>
                  <a:pt x="84195" y="35067"/>
                </a:moveTo>
                <a:lnTo>
                  <a:pt x="81691" y="40901"/>
                </a:lnTo>
                <a:lnTo>
                  <a:pt x="105031" y="50920"/>
                </a:lnTo>
                <a:lnTo>
                  <a:pt x="107535" y="45086"/>
                </a:lnTo>
                <a:lnTo>
                  <a:pt x="84195" y="35067"/>
                </a:lnTo>
                <a:close/>
              </a:path>
              <a:path w="1881504" h="815339">
                <a:moveTo>
                  <a:pt x="125041" y="52600"/>
                </a:moveTo>
                <a:lnTo>
                  <a:pt x="122537" y="58435"/>
                </a:lnTo>
                <a:lnTo>
                  <a:pt x="145877" y="68454"/>
                </a:lnTo>
                <a:lnTo>
                  <a:pt x="148381" y="62619"/>
                </a:lnTo>
                <a:lnTo>
                  <a:pt x="125041" y="52600"/>
                </a:lnTo>
                <a:close/>
              </a:path>
              <a:path w="1881504" h="815339">
                <a:moveTo>
                  <a:pt x="165887" y="70134"/>
                </a:moveTo>
                <a:lnTo>
                  <a:pt x="163382" y="75968"/>
                </a:lnTo>
                <a:lnTo>
                  <a:pt x="186723" y="85987"/>
                </a:lnTo>
                <a:lnTo>
                  <a:pt x="189227" y="80153"/>
                </a:lnTo>
                <a:lnTo>
                  <a:pt x="165887" y="70134"/>
                </a:lnTo>
                <a:close/>
              </a:path>
              <a:path w="1881504" h="815339">
                <a:moveTo>
                  <a:pt x="206733" y="87668"/>
                </a:moveTo>
                <a:lnTo>
                  <a:pt x="204228" y="93502"/>
                </a:lnTo>
                <a:lnTo>
                  <a:pt x="227568" y="103521"/>
                </a:lnTo>
                <a:lnTo>
                  <a:pt x="230073" y="97687"/>
                </a:lnTo>
                <a:lnTo>
                  <a:pt x="206733" y="87668"/>
                </a:lnTo>
                <a:close/>
              </a:path>
              <a:path w="1881504" h="815339">
                <a:moveTo>
                  <a:pt x="247578" y="105201"/>
                </a:moveTo>
                <a:lnTo>
                  <a:pt x="245074" y="111036"/>
                </a:lnTo>
                <a:lnTo>
                  <a:pt x="268414" y="121055"/>
                </a:lnTo>
                <a:lnTo>
                  <a:pt x="270918" y="115220"/>
                </a:lnTo>
                <a:lnTo>
                  <a:pt x="247578" y="105201"/>
                </a:lnTo>
                <a:close/>
              </a:path>
              <a:path w="1881504" h="815339">
                <a:moveTo>
                  <a:pt x="288424" y="122734"/>
                </a:moveTo>
                <a:lnTo>
                  <a:pt x="285920" y="128569"/>
                </a:lnTo>
                <a:lnTo>
                  <a:pt x="309260" y="138588"/>
                </a:lnTo>
                <a:lnTo>
                  <a:pt x="311764" y="132754"/>
                </a:lnTo>
                <a:lnTo>
                  <a:pt x="288424" y="122734"/>
                </a:lnTo>
                <a:close/>
              </a:path>
              <a:path w="1881504" h="815339">
                <a:moveTo>
                  <a:pt x="329270" y="140267"/>
                </a:moveTo>
                <a:lnTo>
                  <a:pt x="326765" y="146103"/>
                </a:lnTo>
                <a:lnTo>
                  <a:pt x="350105" y="156122"/>
                </a:lnTo>
                <a:lnTo>
                  <a:pt x="352610" y="150286"/>
                </a:lnTo>
                <a:lnTo>
                  <a:pt x="329270" y="140267"/>
                </a:lnTo>
                <a:close/>
              </a:path>
              <a:path w="1881504" h="815339">
                <a:moveTo>
                  <a:pt x="370116" y="157801"/>
                </a:moveTo>
                <a:lnTo>
                  <a:pt x="367611" y="163636"/>
                </a:lnTo>
                <a:lnTo>
                  <a:pt x="390951" y="173655"/>
                </a:lnTo>
                <a:lnTo>
                  <a:pt x="393456" y="167820"/>
                </a:lnTo>
                <a:lnTo>
                  <a:pt x="370116" y="157801"/>
                </a:lnTo>
                <a:close/>
              </a:path>
              <a:path w="1881504" h="815339">
                <a:moveTo>
                  <a:pt x="410961" y="175334"/>
                </a:moveTo>
                <a:lnTo>
                  <a:pt x="408457" y="181170"/>
                </a:lnTo>
                <a:lnTo>
                  <a:pt x="431797" y="191189"/>
                </a:lnTo>
                <a:lnTo>
                  <a:pt x="434301" y="185353"/>
                </a:lnTo>
                <a:lnTo>
                  <a:pt x="410961" y="175334"/>
                </a:lnTo>
                <a:close/>
              </a:path>
              <a:path w="1881504" h="815339">
                <a:moveTo>
                  <a:pt x="451807" y="192868"/>
                </a:moveTo>
                <a:lnTo>
                  <a:pt x="449303" y="198704"/>
                </a:lnTo>
                <a:lnTo>
                  <a:pt x="472643" y="208723"/>
                </a:lnTo>
                <a:lnTo>
                  <a:pt x="475147" y="202887"/>
                </a:lnTo>
                <a:lnTo>
                  <a:pt x="451807" y="192868"/>
                </a:lnTo>
                <a:close/>
              </a:path>
              <a:path w="1881504" h="815339">
                <a:moveTo>
                  <a:pt x="492653" y="210402"/>
                </a:moveTo>
                <a:lnTo>
                  <a:pt x="490148" y="216237"/>
                </a:lnTo>
                <a:lnTo>
                  <a:pt x="513488" y="226256"/>
                </a:lnTo>
                <a:lnTo>
                  <a:pt x="515993" y="220421"/>
                </a:lnTo>
                <a:lnTo>
                  <a:pt x="492653" y="210402"/>
                </a:lnTo>
                <a:close/>
              </a:path>
              <a:path w="1881504" h="815339">
                <a:moveTo>
                  <a:pt x="533499" y="227935"/>
                </a:moveTo>
                <a:lnTo>
                  <a:pt x="530994" y="233771"/>
                </a:lnTo>
                <a:lnTo>
                  <a:pt x="554334" y="243790"/>
                </a:lnTo>
                <a:lnTo>
                  <a:pt x="556839" y="237954"/>
                </a:lnTo>
                <a:lnTo>
                  <a:pt x="533499" y="227935"/>
                </a:lnTo>
                <a:close/>
              </a:path>
              <a:path w="1881504" h="815339">
                <a:moveTo>
                  <a:pt x="574344" y="245469"/>
                </a:moveTo>
                <a:lnTo>
                  <a:pt x="571840" y="251305"/>
                </a:lnTo>
                <a:lnTo>
                  <a:pt x="595180" y="261324"/>
                </a:lnTo>
                <a:lnTo>
                  <a:pt x="597684" y="255488"/>
                </a:lnTo>
                <a:lnTo>
                  <a:pt x="574344" y="245469"/>
                </a:lnTo>
                <a:close/>
              </a:path>
              <a:path w="1881504" h="815339">
                <a:moveTo>
                  <a:pt x="615190" y="263003"/>
                </a:moveTo>
                <a:lnTo>
                  <a:pt x="612686" y="268838"/>
                </a:lnTo>
                <a:lnTo>
                  <a:pt x="636026" y="278857"/>
                </a:lnTo>
                <a:lnTo>
                  <a:pt x="638530" y="273022"/>
                </a:lnTo>
                <a:lnTo>
                  <a:pt x="615190" y="263003"/>
                </a:lnTo>
                <a:close/>
              </a:path>
              <a:path w="1881504" h="815339">
                <a:moveTo>
                  <a:pt x="656036" y="280536"/>
                </a:moveTo>
                <a:lnTo>
                  <a:pt x="653531" y="286371"/>
                </a:lnTo>
                <a:lnTo>
                  <a:pt x="676871" y="296391"/>
                </a:lnTo>
                <a:lnTo>
                  <a:pt x="679376" y="290555"/>
                </a:lnTo>
                <a:lnTo>
                  <a:pt x="656036" y="280536"/>
                </a:lnTo>
                <a:close/>
              </a:path>
              <a:path w="1881504" h="815339">
                <a:moveTo>
                  <a:pt x="696882" y="298070"/>
                </a:moveTo>
                <a:lnTo>
                  <a:pt x="694377" y="303904"/>
                </a:lnTo>
                <a:lnTo>
                  <a:pt x="717717" y="313924"/>
                </a:lnTo>
                <a:lnTo>
                  <a:pt x="720222" y="308089"/>
                </a:lnTo>
                <a:lnTo>
                  <a:pt x="696882" y="298070"/>
                </a:lnTo>
                <a:close/>
              </a:path>
              <a:path w="1881504" h="815339">
                <a:moveTo>
                  <a:pt x="737727" y="315603"/>
                </a:moveTo>
                <a:lnTo>
                  <a:pt x="735223" y="321438"/>
                </a:lnTo>
                <a:lnTo>
                  <a:pt x="758563" y="331457"/>
                </a:lnTo>
                <a:lnTo>
                  <a:pt x="761067" y="325622"/>
                </a:lnTo>
                <a:lnTo>
                  <a:pt x="737727" y="315603"/>
                </a:lnTo>
                <a:close/>
              </a:path>
              <a:path w="1881504" h="815339">
                <a:moveTo>
                  <a:pt x="778573" y="333137"/>
                </a:moveTo>
                <a:lnTo>
                  <a:pt x="776069" y="338971"/>
                </a:lnTo>
                <a:lnTo>
                  <a:pt x="799409" y="348990"/>
                </a:lnTo>
                <a:lnTo>
                  <a:pt x="801913" y="343156"/>
                </a:lnTo>
                <a:lnTo>
                  <a:pt x="778573" y="333137"/>
                </a:lnTo>
                <a:close/>
              </a:path>
              <a:path w="1881504" h="815339">
                <a:moveTo>
                  <a:pt x="819419" y="350671"/>
                </a:moveTo>
                <a:lnTo>
                  <a:pt x="816914" y="356505"/>
                </a:lnTo>
                <a:lnTo>
                  <a:pt x="840254" y="366524"/>
                </a:lnTo>
                <a:lnTo>
                  <a:pt x="842759" y="360690"/>
                </a:lnTo>
                <a:lnTo>
                  <a:pt x="819419" y="350671"/>
                </a:lnTo>
                <a:close/>
              </a:path>
              <a:path w="1881504" h="815339">
                <a:moveTo>
                  <a:pt x="860264" y="368204"/>
                </a:moveTo>
                <a:lnTo>
                  <a:pt x="857760" y="374039"/>
                </a:lnTo>
                <a:lnTo>
                  <a:pt x="881100" y="384058"/>
                </a:lnTo>
                <a:lnTo>
                  <a:pt x="883605" y="378223"/>
                </a:lnTo>
                <a:lnTo>
                  <a:pt x="860264" y="368204"/>
                </a:lnTo>
                <a:close/>
              </a:path>
              <a:path w="1881504" h="815339">
                <a:moveTo>
                  <a:pt x="901110" y="385737"/>
                </a:moveTo>
                <a:lnTo>
                  <a:pt x="898606" y="391572"/>
                </a:lnTo>
                <a:lnTo>
                  <a:pt x="921946" y="401591"/>
                </a:lnTo>
                <a:lnTo>
                  <a:pt x="924450" y="395757"/>
                </a:lnTo>
                <a:lnTo>
                  <a:pt x="901110" y="385737"/>
                </a:lnTo>
                <a:close/>
              </a:path>
              <a:path w="1881504" h="815339">
                <a:moveTo>
                  <a:pt x="941956" y="403270"/>
                </a:moveTo>
                <a:lnTo>
                  <a:pt x="939452" y="409106"/>
                </a:lnTo>
                <a:lnTo>
                  <a:pt x="962792" y="419125"/>
                </a:lnTo>
                <a:lnTo>
                  <a:pt x="965296" y="413291"/>
                </a:lnTo>
                <a:lnTo>
                  <a:pt x="941956" y="403270"/>
                </a:lnTo>
                <a:close/>
              </a:path>
              <a:path w="1881504" h="815339">
                <a:moveTo>
                  <a:pt x="982802" y="420804"/>
                </a:moveTo>
                <a:lnTo>
                  <a:pt x="980297" y="426639"/>
                </a:lnTo>
                <a:lnTo>
                  <a:pt x="1003637" y="436659"/>
                </a:lnTo>
                <a:lnTo>
                  <a:pt x="1006142" y="430823"/>
                </a:lnTo>
                <a:lnTo>
                  <a:pt x="982802" y="420804"/>
                </a:lnTo>
                <a:close/>
              </a:path>
              <a:path w="1881504" h="815339">
                <a:moveTo>
                  <a:pt x="1023647" y="438337"/>
                </a:moveTo>
                <a:lnTo>
                  <a:pt x="1021143" y="444173"/>
                </a:lnTo>
                <a:lnTo>
                  <a:pt x="1044483" y="454192"/>
                </a:lnTo>
                <a:lnTo>
                  <a:pt x="1046989" y="448356"/>
                </a:lnTo>
                <a:lnTo>
                  <a:pt x="1023647" y="438337"/>
                </a:lnTo>
                <a:close/>
              </a:path>
              <a:path w="1881504" h="815339">
                <a:moveTo>
                  <a:pt x="1064493" y="455871"/>
                </a:moveTo>
                <a:lnTo>
                  <a:pt x="1061989" y="461707"/>
                </a:lnTo>
                <a:lnTo>
                  <a:pt x="1085329" y="471726"/>
                </a:lnTo>
                <a:lnTo>
                  <a:pt x="1087835" y="465890"/>
                </a:lnTo>
                <a:lnTo>
                  <a:pt x="1064493" y="455871"/>
                </a:lnTo>
                <a:close/>
              </a:path>
              <a:path w="1881504" h="815339">
                <a:moveTo>
                  <a:pt x="1105339" y="473405"/>
                </a:moveTo>
                <a:lnTo>
                  <a:pt x="1102834" y="479240"/>
                </a:lnTo>
                <a:lnTo>
                  <a:pt x="1126175" y="489259"/>
                </a:lnTo>
                <a:lnTo>
                  <a:pt x="1128680" y="483424"/>
                </a:lnTo>
                <a:lnTo>
                  <a:pt x="1105339" y="473405"/>
                </a:lnTo>
                <a:close/>
              </a:path>
              <a:path w="1881504" h="815339">
                <a:moveTo>
                  <a:pt x="1146185" y="490938"/>
                </a:moveTo>
                <a:lnTo>
                  <a:pt x="1143680" y="496774"/>
                </a:lnTo>
                <a:lnTo>
                  <a:pt x="1167022" y="506793"/>
                </a:lnTo>
                <a:lnTo>
                  <a:pt x="1169526" y="500957"/>
                </a:lnTo>
                <a:lnTo>
                  <a:pt x="1146185" y="490938"/>
                </a:lnTo>
                <a:close/>
              </a:path>
              <a:path w="1881504" h="815339">
                <a:moveTo>
                  <a:pt x="1187032" y="508472"/>
                </a:moveTo>
                <a:lnTo>
                  <a:pt x="1184526" y="514308"/>
                </a:lnTo>
                <a:lnTo>
                  <a:pt x="1207867" y="524327"/>
                </a:lnTo>
                <a:lnTo>
                  <a:pt x="1210372" y="518491"/>
                </a:lnTo>
                <a:lnTo>
                  <a:pt x="1187032" y="508472"/>
                </a:lnTo>
                <a:close/>
              </a:path>
              <a:path w="1881504" h="815339">
                <a:moveTo>
                  <a:pt x="1227877" y="526006"/>
                </a:moveTo>
                <a:lnTo>
                  <a:pt x="1225372" y="531841"/>
                </a:lnTo>
                <a:lnTo>
                  <a:pt x="1248713" y="541860"/>
                </a:lnTo>
                <a:lnTo>
                  <a:pt x="1251217" y="536025"/>
                </a:lnTo>
                <a:lnTo>
                  <a:pt x="1227877" y="526006"/>
                </a:lnTo>
                <a:close/>
              </a:path>
              <a:path w="1881504" h="815339">
                <a:moveTo>
                  <a:pt x="1268723" y="543539"/>
                </a:moveTo>
                <a:lnTo>
                  <a:pt x="1266217" y="549375"/>
                </a:lnTo>
                <a:lnTo>
                  <a:pt x="1289559" y="559394"/>
                </a:lnTo>
                <a:lnTo>
                  <a:pt x="1292063" y="553558"/>
                </a:lnTo>
                <a:lnTo>
                  <a:pt x="1268723" y="543539"/>
                </a:lnTo>
                <a:close/>
              </a:path>
              <a:path w="1881504" h="815339">
                <a:moveTo>
                  <a:pt x="1309569" y="561073"/>
                </a:moveTo>
                <a:lnTo>
                  <a:pt x="1307063" y="566907"/>
                </a:lnTo>
                <a:lnTo>
                  <a:pt x="1330405" y="576927"/>
                </a:lnTo>
                <a:lnTo>
                  <a:pt x="1332909" y="571092"/>
                </a:lnTo>
                <a:lnTo>
                  <a:pt x="1309569" y="561073"/>
                </a:lnTo>
                <a:close/>
              </a:path>
              <a:path w="1881504" h="815339">
                <a:moveTo>
                  <a:pt x="1350415" y="578606"/>
                </a:moveTo>
                <a:lnTo>
                  <a:pt x="1347909" y="584441"/>
                </a:lnTo>
                <a:lnTo>
                  <a:pt x="1371250" y="594461"/>
                </a:lnTo>
                <a:lnTo>
                  <a:pt x="1373755" y="588625"/>
                </a:lnTo>
                <a:lnTo>
                  <a:pt x="1350415" y="578606"/>
                </a:lnTo>
                <a:close/>
              </a:path>
              <a:path w="1881504" h="815339">
                <a:moveTo>
                  <a:pt x="1391260" y="596140"/>
                </a:moveTo>
                <a:lnTo>
                  <a:pt x="1388755" y="601974"/>
                </a:lnTo>
                <a:lnTo>
                  <a:pt x="1412096" y="611995"/>
                </a:lnTo>
                <a:lnTo>
                  <a:pt x="1414600" y="606159"/>
                </a:lnTo>
                <a:lnTo>
                  <a:pt x="1391260" y="596140"/>
                </a:lnTo>
                <a:close/>
              </a:path>
              <a:path w="1881504" h="815339">
                <a:moveTo>
                  <a:pt x="1432106" y="613674"/>
                </a:moveTo>
                <a:lnTo>
                  <a:pt x="1429600" y="619508"/>
                </a:lnTo>
                <a:lnTo>
                  <a:pt x="1452942" y="629527"/>
                </a:lnTo>
                <a:lnTo>
                  <a:pt x="1455446" y="623693"/>
                </a:lnTo>
                <a:lnTo>
                  <a:pt x="1432106" y="613674"/>
                </a:lnTo>
                <a:close/>
              </a:path>
              <a:path w="1881504" h="815339">
                <a:moveTo>
                  <a:pt x="1472952" y="631207"/>
                </a:moveTo>
                <a:lnTo>
                  <a:pt x="1470447" y="637042"/>
                </a:lnTo>
                <a:lnTo>
                  <a:pt x="1493787" y="647061"/>
                </a:lnTo>
                <a:lnTo>
                  <a:pt x="1496292" y="641226"/>
                </a:lnTo>
                <a:lnTo>
                  <a:pt x="1472952" y="631207"/>
                </a:lnTo>
                <a:close/>
              </a:path>
              <a:path w="1881504" h="815339">
                <a:moveTo>
                  <a:pt x="1513798" y="648741"/>
                </a:moveTo>
                <a:lnTo>
                  <a:pt x="1511293" y="654575"/>
                </a:lnTo>
                <a:lnTo>
                  <a:pt x="1534633" y="664594"/>
                </a:lnTo>
                <a:lnTo>
                  <a:pt x="1537138" y="658760"/>
                </a:lnTo>
                <a:lnTo>
                  <a:pt x="1513798" y="648741"/>
                </a:lnTo>
                <a:close/>
              </a:path>
              <a:path w="1881504" h="815339">
                <a:moveTo>
                  <a:pt x="1554643" y="666275"/>
                </a:moveTo>
                <a:lnTo>
                  <a:pt x="1552139" y="672109"/>
                </a:lnTo>
                <a:lnTo>
                  <a:pt x="1575479" y="682128"/>
                </a:lnTo>
                <a:lnTo>
                  <a:pt x="1577983" y="676294"/>
                </a:lnTo>
                <a:lnTo>
                  <a:pt x="1554643" y="666275"/>
                </a:lnTo>
                <a:close/>
              </a:path>
              <a:path w="1881504" h="815339">
                <a:moveTo>
                  <a:pt x="1595489" y="683808"/>
                </a:moveTo>
                <a:lnTo>
                  <a:pt x="1592985" y="689643"/>
                </a:lnTo>
                <a:lnTo>
                  <a:pt x="1616325" y="699662"/>
                </a:lnTo>
                <a:lnTo>
                  <a:pt x="1618829" y="693827"/>
                </a:lnTo>
                <a:lnTo>
                  <a:pt x="1595489" y="683808"/>
                </a:lnTo>
                <a:close/>
              </a:path>
              <a:path w="1881504" h="815339">
                <a:moveTo>
                  <a:pt x="1636335" y="701342"/>
                </a:moveTo>
                <a:lnTo>
                  <a:pt x="1633830" y="707176"/>
                </a:lnTo>
                <a:lnTo>
                  <a:pt x="1657170" y="717195"/>
                </a:lnTo>
                <a:lnTo>
                  <a:pt x="1659675" y="711361"/>
                </a:lnTo>
                <a:lnTo>
                  <a:pt x="1636335" y="701342"/>
                </a:lnTo>
                <a:close/>
              </a:path>
              <a:path w="1881504" h="815339">
                <a:moveTo>
                  <a:pt x="1677181" y="718874"/>
                </a:moveTo>
                <a:lnTo>
                  <a:pt x="1674676" y="724710"/>
                </a:lnTo>
                <a:lnTo>
                  <a:pt x="1698016" y="734729"/>
                </a:lnTo>
                <a:lnTo>
                  <a:pt x="1700521" y="728894"/>
                </a:lnTo>
                <a:lnTo>
                  <a:pt x="1677181" y="718874"/>
                </a:lnTo>
                <a:close/>
              </a:path>
              <a:path w="1881504" h="815339">
                <a:moveTo>
                  <a:pt x="1718026" y="736408"/>
                </a:moveTo>
                <a:lnTo>
                  <a:pt x="1715522" y="742243"/>
                </a:lnTo>
                <a:lnTo>
                  <a:pt x="1738862" y="752262"/>
                </a:lnTo>
                <a:lnTo>
                  <a:pt x="1741366" y="746427"/>
                </a:lnTo>
                <a:lnTo>
                  <a:pt x="1718026" y="736408"/>
                </a:lnTo>
                <a:close/>
              </a:path>
              <a:path w="1881504" h="815339">
                <a:moveTo>
                  <a:pt x="1758872" y="753941"/>
                </a:moveTo>
                <a:lnTo>
                  <a:pt x="1756368" y="759777"/>
                </a:lnTo>
                <a:lnTo>
                  <a:pt x="1779708" y="769796"/>
                </a:lnTo>
                <a:lnTo>
                  <a:pt x="1782212" y="763960"/>
                </a:lnTo>
                <a:lnTo>
                  <a:pt x="1758872" y="753941"/>
                </a:lnTo>
                <a:close/>
              </a:path>
              <a:path w="1881504" h="815339">
                <a:moveTo>
                  <a:pt x="1809876" y="782746"/>
                </a:moveTo>
                <a:lnTo>
                  <a:pt x="1796100" y="814839"/>
                </a:lnTo>
                <a:lnTo>
                  <a:pt x="1881149" y="809886"/>
                </a:lnTo>
                <a:lnTo>
                  <a:pt x="1862085" y="787330"/>
                </a:lnTo>
                <a:lnTo>
                  <a:pt x="1820553" y="787330"/>
                </a:lnTo>
                <a:lnTo>
                  <a:pt x="1809876" y="782746"/>
                </a:lnTo>
                <a:close/>
              </a:path>
              <a:path w="1881504" h="815339">
                <a:moveTo>
                  <a:pt x="1812381" y="776911"/>
                </a:moveTo>
                <a:lnTo>
                  <a:pt x="1809876" y="782746"/>
                </a:lnTo>
                <a:lnTo>
                  <a:pt x="1820553" y="787330"/>
                </a:lnTo>
                <a:lnTo>
                  <a:pt x="1823058" y="781494"/>
                </a:lnTo>
                <a:lnTo>
                  <a:pt x="1812381" y="776911"/>
                </a:lnTo>
                <a:close/>
              </a:path>
              <a:path w="1881504" h="815339">
                <a:moveTo>
                  <a:pt x="1826157" y="744818"/>
                </a:moveTo>
                <a:lnTo>
                  <a:pt x="1812381" y="776911"/>
                </a:lnTo>
                <a:lnTo>
                  <a:pt x="1823058" y="781494"/>
                </a:lnTo>
                <a:lnTo>
                  <a:pt x="1820553" y="787330"/>
                </a:lnTo>
                <a:lnTo>
                  <a:pt x="1862085" y="787330"/>
                </a:lnTo>
                <a:lnTo>
                  <a:pt x="1826157" y="744818"/>
                </a:lnTo>
                <a:close/>
              </a:path>
              <a:path w="1881504" h="815339">
                <a:moveTo>
                  <a:pt x="1799718" y="771475"/>
                </a:moveTo>
                <a:lnTo>
                  <a:pt x="1797213" y="777311"/>
                </a:lnTo>
                <a:lnTo>
                  <a:pt x="1809876" y="782746"/>
                </a:lnTo>
                <a:lnTo>
                  <a:pt x="1812381" y="776911"/>
                </a:lnTo>
                <a:lnTo>
                  <a:pt x="1799718" y="771475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900FEEB5-2C83-F3E8-182E-17144BB770EC}"/>
              </a:ext>
            </a:extLst>
          </p:cNvPr>
          <p:cNvSpPr/>
          <p:nvPr/>
        </p:nvSpPr>
        <p:spPr>
          <a:xfrm>
            <a:off x="7792124" y="4020725"/>
            <a:ext cx="2516505" cy="1252220"/>
          </a:xfrm>
          <a:custGeom>
            <a:avLst/>
            <a:gdLst/>
            <a:ahLst/>
            <a:cxnLst/>
            <a:rect l="l" t="t" r="r" b="b"/>
            <a:pathLst>
              <a:path w="2516504" h="1252220">
                <a:moveTo>
                  <a:pt x="0" y="1251794"/>
                </a:moveTo>
                <a:lnTo>
                  <a:pt x="2516044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CBB0DE52-24B6-DAB4-27B0-967D730F8B20}"/>
              </a:ext>
            </a:extLst>
          </p:cNvPr>
          <p:cNvSpPr/>
          <p:nvPr/>
        </p:nvSpPr>
        <p:spPr>
          <a:xfrm>
            <a:off x="7792124" y="4415186"/>
            <a:ext cx="2628900" cy="353060"/>
          </a:xfrm>
          <a:custGeom>
            <a:avLst/>
            <a:gdLst/>
            <a:ahLst/>
            <a:cxnLst/>
            <a:rect l="l" t="t" r="r" b="b"/>
            <a:pathLst>
              <a:path w="2628900" h="353060">
                <a:moveTo>
                  <a:pt x="0" y="352524"/>
                </a:moveTo>
                <a:lnTo>
                  <a:pt x="2628470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EEFF4F97-247C-12F9-5386-FC78E4775339}"/>
              </a:ext>
            </a:extLst>
          </p:cNvPr>
          <p:cNvSpPr txBox="1"/>
          <p:nvPr/>
        </p:nvSpPr>
        <p:spPr>
          <a:xfrm>
            <a:off x="9577622" y="2966915"/>
            <a:ext cx="2493645" cy="12630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74930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FF0000"/>
                </a:solidFill>
                <a:latin typeface="맑은 고딕"/>
                <a:cs typeface="맑은 고딕"/>
              </a:rPr>
              <a:t>가설2: H</a:t>
            </a:r>
            <a:r>
              <a:rPr sz="1800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spc="-5" dirty="0">
                <a:solidFill>
                  <a:srgbClr val="FF0000"/>
                </a:solidFill>
                <a:latin typeface="맑은 고딕"/>
                <a:cs typeface="맑은 고딕"/>
              </a:rPr>
              <a:t>(x)=  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spc="-7" baseline="-13888" dirty="0">
                <a:latin typeface="맑은 고딕"/>
                <a:cs typeface="맑은 고딕"/>
              </a:rPr>
              <a:t>2</a:t>
            </a:r>
            <a:r>
              <a:rPr sz="1800" spc="-5" dirty="0">
                <a:latin typeface="맑은 고딕"/>
                <a:cs typeface="맑은 고딕"/>
              </a:rPr>
              <a:t>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b</a:t>
            </a:r>
            <a:r>
              <a:rPr sz="1800" spc="-7" baseline="-13888" dirty="0">
                <a:latin typeface="맑은 고딕"/>
                <a:cs typeface="맑은 고딕"/>
              </a:rPr>
              <a:t>2</a:t>
            </a:r>
            <a:endParaRPr sz="1800" baseline="-13888">
              <a:latin typeface="맑은 고딕"/>
              <a:cs typeface="맑은 고딕"/>
            </a:endParaRPr>
          </a:p>
          <a:p>
            <a:pPr marL="756920" marR="5080">
              <a:lnSpc>
                <a:spcPts val="2110"/>
              </a:lnSpc>
              <a:spcBef>
                <a:spcPts val="1255"/>
              </a:spcBef>
            </a:pPr>
            <a:r>
              <a:rPr sz="1800" spc="-5" dirty="0">
                <a:solidFill>
                  <a:srgbClr val="FF0000"/>
                </a:solidFill>
                <a:latin typeface="맑은 고딕"/>
                <a:cs typeface="맑은 고딕"/>
              </a:rPr>
              <a:t>가설3: H</a:t>
            </a:r>
            <a:r>
              <a:rPr sz="1800" spc="-7" baseline="-13888" dirty="0">
                <a:solidFill>
                  <a:srgbClr val="FF0000"/>
                </a:solidFill>
                <a:latin typeface="맑은 고딕"/>
                <a:cs typeface="맑은 고딕"/>
              </a:rPr>
              <a:t>3</a:t>
            </a:r>
            <a:r>
              <a:rPr sz="1800" spc="-5" dirty="0">
                <a:solidFill>
                  <a:srgbClr val="FF0000"/>
                </a:solidFill>
                <a:latin typeface="맑은 고딕"/>
                <a:cs typeface="맑은 고딕"/>
              </a:rPr>
              <a:t>(x)=  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aseline="-13888" dirty="0">
                <a:solidFill>
                  <a:srgbClr val="FF0000"/>
                </a:solidFill>
                <a:latin typeface="맑은 고딕"/>
                <a:cs typeface="맑은 고딕"/>
              </a:rPr>
              <a:t>3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spc="-7" baseline="-13888" dirty="0">
                <a:latin typeface="맑은 고딕"/>
                <a:cs typeface="맑은 고딕"/>
              </a:rPr>
              <a:t>3</a:t>
            </a:r>
            <a:r>
              <a:rPr sz="1800" spc="-5" dirty="0">
                <a:latin typeface="맑은 고딕"/>
                <a:cs typeface="맑은 고딕"/>
              </a:rPr>
              <a:t>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b</a:t>
            </a:r>
            <a:r>
              <a:rPr sz="1800" spc="-7" baseline="-13888" dirty="0">
                <a:latin typeface="맑은 고딕"/>
                <a:cs typeface="맑은 고딕"/>
              </a:rPr>
              <a:t>3</a:t>
            </a:r>
            <a:endParaRPr sz="1800" baseline="-13888">
              <a:latin typeface="맑은 고딕"/>
              <a:cs typeface="맑은 고딕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44A631F-FD90-8273-553C-C699772B0657}"/>
              </a:ext>
            </a:extLst>
          </p:cNvPr>
          <p:cNvSpPr txBox="1"/>
          <p:nvPr/>
        </p:nvSpPr>
        <p:spPr>
          <a:xfrm>
            <a:off x="9914316" y="4557971"/>
            <a:ext cx="1395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맑은 고딕"/>
                <a:cs typeface="맑은 고딕"/>
              </a:rPr>
              <a:t>가설1: 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H</a:t>
            </a:r>
            <a:r>
              <a:rPr sz="1800" spc="-4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(x)=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190AADE1-FF80-DB00-FD7F-09DA18FF2920}"/>
              </a:ext>
            </a:extLst>
          </p:cNvPr>
          <p:cNvSpPr txBox="1"/>
          <p:nvPr/>
        </p:nvSpPr>
        <p:spPr>
          <a:xfrm>
            <a:off x="9914316" y="4670746"/>
            <a:ext cx="1749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algn="ctr">
              <a:lnSpc>
                <a:spcPts val="1320"/>
              </a:lnSpc>
              <a:spcBef>
                <a:spcPts val="100"/>
              </a:spcBef>
            </a:pPr>
            <a:r>
              <a:rPr sz="1200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endParaRPr sz="1200">
              <a:latin typeface="맑은 고딕"/>
              <a:cs typeface="맑은 고딕"/>
            </a:endParaRPr>
          </a:p>
          <a:p>
            <a:pPr algn="ctr">
              <a:lnSpc>
                <a:spcPts val="2039"/>
              </a:lnSpc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spc="-7" baseline="-13888" dirty="0">
                <a:latin typeface="맑은 고딕"/>
                <a:cs typeface="맑은 고딕"/>
              </a:rPr>
              <a:t>1</a:t>
            </a:r>
            <a:r>
              <a:rPr sz="1800" spc="-5" dirty="0">
                <a:latin typeface="맑은 고딕"/>
                <a:cs typeface="맑은 고딕"/>
              </a:rPr>
              <a:t>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b</a:t>
            </a:r>
            <a:r>
              <a:rPr sz="1800" spc="-7" baseline="-13888" dirty="0">
                <a:latin typeface="맑은 고딕"/>
                <a:cs typeface="맑은 고딕"/>
              </a:rPr>
              <a:t>1</a:t>
            </a:r>
            <a:endParaRPr sz="1800" baseline="-13888">
              <a:latin typeface="맑은 고딕"/>
              <a:cs typeface="맑은 고딕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9264DA2E-9183-B639-17DF-54F44EB51106}"/>
              </a:ext>
            </a:extLst>
          </p:cNvPr>
          <p:cNvSpPr/>
          <p:nvPr/>
        </p:nvSpPr>
        <p:spPr>
          <a:xfrm>
            <a:off x="7739738" y="3123359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3" y="2648342"/>
                </a:lnTo>
                <a:lnTo>
                  <a:pt x="69848" y="2648342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1AFA8803-2FBA-659F-0C82-8F5286131D95}"/>
              </a:ext>
            </a:extLst>
          </p:cNvPr>
          <p:cNvSpPr/>
          <p:nvPr/>
        </p:nvSpPr>
        <p:spPr>
          <a:xfrm>
            <a:off x="7802147" y="5708429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5"/>
                </a:lnTo>
                <a:lnTo>
                  <a:pt x="2583522" y="69850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6" y="69850"/>
                </a:lnTo>
                <a:lnTo>
                  <a:pt x="2531136" y="34925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6" y="34925"/>
                </a:lnTo>
                <a:lnTo>
                  <a:pt x="2531136" y="69850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75851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-10" dirty="0"/>
              <a:t>모델링 </a:t>
            </a:r>
            <a:r>
              <a:rPr lang="ko-KR" altLang="en-US" spc="-5" dirty="0"/>
              <a:t>방법</a:t>
            </a:r>
            <a:r>
              <a:rPr lang="en-US" altLang="ko-KR" spc="-5" dirty="0">
                <a:latin typeface="맑은 고딕"/>
                <a:cs typeface="맑은 고딕"/>
              </a:rPr>
              <a:t>1:</a:t>
            </a:r>
            <a:r>
              <a:rPr lang="ko-KR" altLang="en-US" spc="105" dirty="0">
                <a:latin typeface="맑은 고딕"/>
                <a:cs typeface="맑은 고딕"/>
              </a:rPr>
              <a:t> </a:t>
            </a:r>
            <a:r>
              <a:rPr lang="ko-KR" altLang="en-US" b="1" spc="30" dirty="0">
                <a:latin typeface="Abadi" panose="020B0604020104020204" pitchFamily="34" charset="0"/>
                <a:cs typeface="경기천년바탕OTF Bold"/>
              </a:rPr>
              <a:t>선형회귀 </a:t>
            </a:r>
            <a:endParaRPr lang="en-US" altLang="ko-KR" b="1" spc="30" dirty="0">
              <a:latin typeface="Abadi" panose="020B0604020104020204" pitchFamily="34" charset="0"/>
              <a:cs typeface="경기천년바탕OTF Bold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-5" dirty="0">
                <a:latin typeface="나눔고딕"/>
                <a:cs typeface="나눔고딕"/>
              </a:rPr>
              <a:t>관측된 표본 데이터를 가장 </a:t>
            </a:r>
            <a:r>
              <a:rPr lang="ko-KR" altLang="en-US" dirty="0">
                <a:latin typeface="맑은 고딕"/>
                <a:cs typeface="맑은 고딕"/>
              </a:rPr>
              <a:t>잘 설명할 수 있는 선을 하나 찾는다</a:t>
            </a:r>
            <a:r>
              <a:rPr lang="en-US" altLang="ko-KR" dirty="0">
                <a:latin typeface="맑은 고딕"/>
                <a:cs typeface="맑은 고딕"/>
              </a:rPr>
              <a:t>. = </a:t>
            </a:r>
            <a:r>
              <a:rPr lang="ko-KR" altLang="en-US" dirty="0">
                <a:latin typeface="맑은 고딕"/>
                <a:cs typeface="맑은 고딕"/>
              </a:rPr>
              <a:t>최적화된 </a:t>
            </a:r>
            <a:r>
              <a:rPr lang="en-US" altLang="ko-KR" spc="-45" dirty="0">
                <a:latin typeface="맑은 고딕"/>
                <a:cs typeface="맑은 고딕"/>
              </a:rPr>
              <a:t>w, </a:t>
            </a:r>
            <a:r>
              <a:rPr lang="en-US" altLang="ko-KR" spc="-5" dirty="0">
                <a:latin typeface="맑은 고딕"/>
                <a:cs typeface="맑은 고딕"/>
              </a:rPr>
              <a:t>b</a:t>
            </a:r>
            <a:r>
              <a:rPr lang="ko-KR" altLang="en-US" spc="-5" dirty="0">
                <a:latin typeface="맑은 고딕"/>
                <a:cs typeface="맑은 고딕"/>
              </a:rPr>
              <a:t>조합을</a:t>
            </a:r>
            <a:r>
              <a:rPr lang="ko-KR" altLang="en-US" spc="490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찾는다</a:t>
            </a:r>
            <a:r>
              <a:rPr lang="en-US" altLang="ko-KR" dirty="0">
                <a:latin typeface="맑은 고딕"/>
                <a:cs typeface="맑은 고딕"/>
              </a:rPr>
              <a:t>.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39163658-4761-D2DD-66E8-B4B5DC381353}"/>
              </a:ext>
            </a:extLst>
          </p:cNvPr>
          <p:cNvSpPr txBox="1"/>
          <p:nvPr/>
        </p:nvSpPr>
        <p:spPr>
          <a:xfrm>
            <a:off x="7473208" y="4406900"/>
            <a:ext cx="3874770" cy="1125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가능한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dirty="0">
                <a:latin typeface="맑은 고딕"/>
                <a:cs typeface="맑은 고딕"/>
              </a:rPr>
              <a:t>와 </a:t>
            </a:r>
            <a:r>
              <a:rPr sz="1800" dirty="0">
                <a:latin typeface="Calibri"/>
                <a:cs typeface="Calibri"/>
              </a:rPr>
              <a:t>b </a:t>
            </a:r>
            <a:r>
              <a:rPr sz="1800" dirty="0">
                <a:latin typeface="맑은 고딕"/>
                <a:cs typeface="맑은 고딕"/>
              </a:rPr>
              <a:t>조합 중에 어떤 모델이  다른</a:t>
            </a:r>
            <a:r>
              <a:rPr sz="1800" spc="-24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모델보다</a:t>
            </a:r>
            <a:r>
              <a:rPr sz="1800" spc="-24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더</a:t>
            </a:r>
            <a:r>
              <a:rPr sz="1800" spc="-24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좋다고</a:t>
            </a:r>
            <a:r>
              <a:rPr sz="1800" spc="-24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할</a:t>
            </a:r>
            <a:r>
              <a:rPr sz="1800" spc="-24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수</a:t>
            </a:r>
            <a:r>
              <a:rPr sz="1800" spc="-24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있을까</a:t>
            </a:r>
            <a:r>
              <a:rPr sz="180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1800" dirty="0">
                <a:latin typeface="맑은 고딕"/>
                <a:cs typeface="맑은 고딕"/>
              </a:rPr>
              <a:t>평가할 척도가</a:t>
            </a:r>
            <a:r>
              <a:rPr sz="1800" spc="-45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필요하다</a:t>
            </a:r>
            <a:r>
              <a:rPr sz="1800" dirty="0">
                <a:latin typeface="Calibri"/>
                <a:cs typeface="Calibri"/>
              </a:rPr>
              <a:t>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D1A98E21-051E-7C0B-F20E-DFDE56B3DD67}"/>
              </a:ext>
            </a:extLst>
          </p:cNvPr>
          <p:cNvSpPr txBox="1"/>
          <p:nvPr/>
        </p:nvSpPr>
        <p:spPr>
          <a:xfrm>
            <a:off x="2511910" y="2596388"/>
            <a:ext cx="151765" cy="268351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  <a:spcBef>
                <a:spcPts val="74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  <a:spcBef>
                <a:spcPts val="20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96EF953F-E386-CBDD-7742-626C0A3E0449}"/>
              </a:ext>
            </a:extLst>
          </p:cNvPr>
          <p:cNvSpPr txBox="1"/>
          <p:nvPr/>
        </p:nvSpPr>
        <p:spPr>
          <a:xfrm>
            <a:off x="2958308" y="5388355"/>
            <a:ext cx="238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endParaRPr sz="2700" baseline="-9259">
              <a:latin typeface="Arial"/>
              <a:cs typeface="Arial"/>
            </a:endParaRPr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67C3AD6D-7FF4-E7AC-5E1C-82E041A1B36D}"/>
              </a:ext>
            </a:extLst>
          </p:cNvPr>
          <p:cNvSpPr/>
          <p:nvPr/>
        </p:nvSpPr>
        <p:spPr>
          <a:xfrm>
            <a:off x="3277179" y="4577142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B3A8551E-6110-1AD2-C76B-710B22198324}"/>
              </a:ext>
            </a:extLst>
          </p:cNvPr>
          <p:cNvSpPr/>
          <p:nvPr/>
        </p:nvSpPr>
        <p:spPr>
          <a:xfrm>
            <a:off x="4994397" y="3711388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3AADC95F-A2B9-DFA4-ED12-D4C84A37DE31}"/>
              </a:ext>
            </a:extLst>
          </p:cNvPr>
          <p:cNvSpPr/>
          <p:nvPr/>
        </p:nvSpPr>
        <p:spPr>
          <a:xfrm>
            <a:off x="4430454" y="3986748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0">
            <a:extLst>
              <a:ext uri="{FF2B5EF4-FFF2-40B4-BE49-F238E27FC236}">
                <a16:creationId xmlns:a16="http://schemas.microsoft.com/office/drawing/2014/main" id="{B122B2C9-C801-F4F7-4F09-7642D73F68D0}"/>
              </a:ext>
            </a:extLst>
          </p:cNvPr>
          <p:cNvSpPr/>
          <p:nvPr/>
        </p:nvSpPr>
        <p:spPr>
          <a:xfrm>
            <a:off x="3856791" y="4267352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1">
            <a:extLst>
              <a:ext uri="{FF2B5EF4-FFF2-40B4-BE49-F238E27FC236}">
                <a16:creationId xmlns:a16="http://schemas.microsoft.com/office/drawing/2014/main" id="{12293CC7-85AA-D029-3FC4-985A4251FB68}"/>
              </a:ext>
            </a:extLst>
          </p:cNvPr>
          <p:cNvSpPr/>
          <p:nvPr/>
        </p:nvSpPr>
        <p:spPr>
          <a:xfrm>
            <a:off x="2787350" y="3168850"/>
            <a:ext cx="2329180" cy="2164080"/>
          </a:xfrm>
          <a:custGeom>
            <a:avLst/>
            <a:gdLst/>
            <a:ahLst/>
            <a:cxnLst/>
            <a:rect l="l" t="t" r="r" b="b"/>
            <a:pathLst>
              <a:path w="2329179" h="2164079">
                <a:moveTo>
                  <a:pt x="0" y="2163528"/>
                </a:moveTo>
                <a:lnTo>
                  <a:pt x="2328825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74634CCF-398E-E973-2B37-8A61543CE7B2}"/>
              </a:ext>
            </a:extLst>
          </p:cNvPr>
          <p:cNvSpPr/>
          <p:nvPr/>
        </p:nvSpPr>
        <p:spPr>
          <a:xfrm>
            <a:off x="2787350" y="3592286"/>
            <a:ext cx="2516505" cy="1252220"/>
          </a:xfrm>
          <a:custGeom>
            <a:avLst/>
            <a:gdLst/>
            <a:ahLst/>
            <a:cxnLst/>
            <a:rect l="l" t="t" r="r" b="b"/>
            <a:pathLst>
              <a:path w="2516504" h="1252220">
                <a:moveTo>
                  <a:pt x="0" y="1251794"/>
                </a:moveTo>
                <a:lnTo>
                  <a:pt x="2516044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9042871C-542C-97BF-D6CC-9F5F83D5F504}"/>
              </a:ext>
            </a:extLst>
          </p:cNvPr>
          <p:cNvSpPr/>
          <p:nvPr/>
        </p:nvSpPr>
        <p:spPr>
          <a:xfrm>
            <a:off x="2787350" y="3986747"/>
            <a:ext cx="2628900" cy="353060"/>
          </a:xfrm>
          <a:custGeom>
            <a:avLst/>
            <a:gdLst/>
            <a:ahLst/>
            <a:cxnLst/>
            <a:rect l="l" t="t" r="r" b="b"/>
            <a:pathLst>
              <a:path w="2628900" h="353060">
                <a:moveTo>
                  <a:pt x="0" y="352524"/>
                </a:moveTo>
                <a:lnTo>
                  <a:pt x="2628470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>
            <a:extLst>
              <a:ext uri="{FF2B5EF4-FFF2-40B4-BE49-F238E27FC236}">
                <a16:creationId xmlns:a16="http://schemas.microsoft.com/office/drawing/2014/main" id="{7F780C59-1A85-C6B2-A365-C72E0F097277}"/>
              </a:ext>
            </a:extLst>
          </p:cNvPr>
          <p:cNvSpPr txBox="1"/>
          <p:nvPr/>
        </p:nvSpPr>
        <p:spPr>
          <a:xfrm>
            <a:off x="5078115" y="2724403"/>
            <a:ext cx="1986280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aseline="-13888" dirty="0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spc="-7" baseline="-13888" dirty="0">
                <a:latin typeface="맑은 고딕"/>
                <a:cs typeface="맑은 고딕"/>
              </a:rPr>
              <a:t>2</a:t>
            </a:r>
            <a:r>
              <a:rPr sz="1800" spc="-5" dirty="0">
                <a:latin typeface="맑은 고딕"/>
                <a:cs typeface="맑은 고딕"/>
              </a:rPr>
              <a:t>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b</a:t>
            </a:r>
            <a:r>
              <a:rPr sz="1800" spc="-7" baseline="-13888" dirty="0">
                <a:latin typeface="맑은 고딕"/>
                <a:cs typeface="맑은 고딕"/>
              </a:rPr>
              <a:t>2</a:t>
            </a:r>
            <a:endParaRPr sz="1800" baseline="-13888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marL="24892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aseline="-13888" dirty="0">
                <a:solidFill>
                  <a:srgbClr val="FF0000"/>
                </a:solidFill>
                <a:latin typeface="맑은 고딕"/>
                <a:cs typeface="맑은 고딕"/>
              </a:rPr>
              <a:t>3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spc="-7" baseline="-13888" dirty="0">
                <a:latin typeface="맑은 고딕"/>
                <a:cs typeface="맑은 고딕"/>
              </a:rPr>
              <a:t>3</a:t>
            </a:r>
            <a:r>
              <a:rPr sz="1800" spc="-5" dirty="0">
                <a:latin typeface="맑은 고딕"/>
                <a:cs typeface="맑은 고딕"/>
              </a:rPr>
              <a:t>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b</a:t>
            </a:r>
            <a:r>
              <a:rPr sz="1800" spc="-7" baseline="-13888" dirty="0">
                <a:latin typeface="맑은 고딕"/>
                <a:cs typeface="맑은 고딕"/>
              </a:rPr>
              <a:t>3</a:t>
            </a:r>
            <a:endParaRPr sz="1800" baseline="-13888">
              <a:latin typeface="맑은 고딕"/>
              <a:cs typeface="맑은 고딕"/>
            </a:endParaRPr>
          </a:p>
        </p:txBody>
      </p:sp>
      <p:sp>
        <p:nvSpPr>
          <p:cNvPr id="45" name="object 15">
            <a:extLst>
              <a:ext uri="{FF2B5EF4-FFF2-40B4-BE49-F238E27FC236}">
                <a16:creationId xmlns:a16="http://schemas.microsoft.com/office/drawing/2014/main" id="{6D5E26BE-46CE-6441-5420-AAC1C1936EB9}"/>
              </a:ext>
            </a:extLst>
          </p:cNvPr>
          <p:cNvSpPr txBox="1"/>
          <p:nvPr/>
        </p:nvSpPr>
        <p:spPr>
          <a:xfrm>
            <a:off x="5220083" y="4123435"/>
            <a:ext cx="1749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spc="-7" baseline="-13888" dirty="0">
                <a:latin typeface="맑은 고딕"/>
                <a:cs typeface="맑은 고딕"/>
              </a:rPr>
              <a:t>1</a:t>
            </a:r>
            <a:r>
              <a:rPr sz="1800" spc="-5" dirty="0">
                <a:latin typeface="맑은 고딕"/>
                <a:cs typeface="맑은 고딕"/>
              </a:rPr>
              <a:t>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b</a:t>
            </a:r>
            <a:r>
              <a:rPr sz="1800" spc="-7" baseline="-13888" dirty="0">
                <a:latin typeface="맑은 고딕"/>
                <a:cs typeface="맑은 고딕"/>
              </a:rPr>
              <a:t>1</a:t>
            </a:r>
            <a:endParaRPr sz="1800" baseline="-13888">
              <a:latin typeface="맑은 고딕"/>
              <a:cs typeface="맑은 고딕"/>
            </a:endParaRPr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C6CE996C-A3B9-3E7B-8385-93DB10D44BFF}"/>
              </a:ext>
            </a:extLst>
          </p:cNvPr>
          <p:cNvSpPr/>
          <p:nvPr/>
        </p:nvSpPr>
        <p:spPr>
          <a:xfrm>
            <a:off x="2734964" y="2694920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3" y="2648342"/>
                </a:lnTo>
                <a:lnTo>
                  <a:pt x="69848" y="2648342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4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49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7">
            <a:extLst>
              <a:ext uri="{FF2B5EF4-FFF2-40B4-BE49-F238E27FC236}">
                <a16:creationId xmlns:a16="http://schemas.microsoft.com/office/drawing/2014/main" id="{794D89EC-F8D8-73C3-7C8A-50CA93A0C801}"/>
              </a:ext>
            </a:extLst>
          </p:cNvPr>
          <p:cNvSpPr/>
          <p:nvPr/>
        </p:nvSpPr>
        <p:spPr>
          <a:xfrm>
            <a:off x="2797371" y="5279990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5"/>
                </a:lnTo>
                <a:lnTo>
                  <a:pt x="2583522" y="69850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6" y="69850"/>
                </a:lnTo>
                <a:lnTo>
                  <a:pt x="2531136" y="34925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6" y="34925"/>
                </a:lnTo>
                <a:lnTo>
                  <a:pt x="2531136" y="69850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05786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69265" algn="l"/>
              </a:tabLst>
            </a:pPr>
            <a:r>
              <a:rPr lang="ko-KR" altLang="en-US" b="1" spc="30" dirty="0">
                <a:latin typeface="Abadi" panose="020B0604020104020204" pitchFamily="34" charset="0"/>
                <a:cs typeface="경기천년바탕OTF Bold"/>
              </a:rPr>
              <a:t>선형회귀 평가 </a:t>
            </a:r>
            <a:endParaRPr lang="en-US" altLang="ko-KR" b="1" spc="30" dirty="0">
              <a:latin typeface="Abadi" panose="020B0604020104020204" pitchFamily="34" charset="0"/>
              <a:cs typeface="경기천년바탕OTF Bold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400" dirty="0">
                <a:latin typeface="맑은 고딕"/>
                <a:cs typeface="맑은 고딕"/>
              </a:rPr>
              <a:t>관측된</a:t>
            </a:r>
            <a:r>
              <a:rPr lang="ko-KR" altLang="en-US" sz="2400" spc="-26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표본데이터와</a:t>
            </a:r>
            <a:r>
              <a:rPr lang="ko-KR" altLang="en-US" sz="2400" spc="-26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우리가</a:t>
            </a:r>
            <a:r>
              <a:rPr lang="ko-KR" altLang="en-US" sz="2400" spc="-26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선택한</a:t>
            </a:r>
            <a:r>
              <a:rPr lang="ko-KR" altLang="en-US" sz="2400" spc="-265" dirty="0">
                <a:latin typeface="맑은 고딕"/>
                <a:cs typeface="맑은 고딕"/>
              </a:rPr>
              <a:t> </a:t>
            </a:r>
            <a:r>
              <a:rPr lang="en-US" altLang="ko-KR" sz="2400" spc="-90" dirty="0">
                <a:latin typeface="Calibri"/>
                <a:cs typeface="Calibri"/>
              </a:rPr>
              <a:t>w,</a:t>
            </a:r>
            <a:r>
              <a:rPr lang="ko-KR" altLang="en-US" sz="2400" spc="-10" dirty="0">
                <a:latin typeface="Calibri"/>
                <a:cs typeface="Calibri"/>
              </a:rPr>
              <a:t> </a:t>
            </a:r>
            <a:r>
              <a:rPr lang="en-US" altLang="ko-KR" sz="2400" spc="-5" dirty="0">
                <a:latin typeface="Calibri"/>
                <a:cs typeface="Calibri"/>
              </a:rPr>
              <a:t>b</a:t>
            </a:r>
            <a:r>
              <a:rPr lang="ko-KR" altLang="en-US" sz="2400" spc="-5" dirty="0">
                <a:latin typeface="맑은 고딕"/>
                <a:cs typeface="맑은 고딕"/>
              </a:rPr>
              <a:t>값으로</a:t>
            </a:r>
            <a:r>
              <a:rPr lang="ko-KR" altLang="en-US" sz="2400" spc="-26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생성한</a:t>
            </a:r>
            <a:r>
              <a:rPr lang="ko-KR" altLang="en-US" sz="2400" spc="-26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직선을</a:t>
            </a:r>
            <a:r>
              <a:rPr lang="ko-KR" altLang="en-US" sz="2400" spc="-26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비교해</a:t>
            </a:r>
            <a:r>
              <a:rPr lang="ko-KR" altLang="en-US" sz="2400" spc="-26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차이가</a:t>
            </a:r>
            <a:r>
              <a:rPr lang="ko-KR" altLang="en-US" sz="2400" spc="-26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적은</a:t>
            </a:r>
            <a:r>
              <a:rPr lang="ko-KR" altLang="en-US" sz="2400" spc="-265" dirty="0">
                <a:latin typeface="맑은 고딕"/>
                <a:cs typeface="맑은 고딕"/>
              </a:rPr>
              <a:t> </a:t>
            </a:r>
            <a:r>
              <a:rPr lang="en-US" altLang="ko-KR" sz="2400" spc="-90" dirty="0">
                <a:latin typeface="Calibri"/>
                <a:cs typeface="Calibri"/>
              </a:rPr>
              <a:t>w,</a:t>
            </a:r>
            <a:r>
              <a:rPr lang="ko-KR" altLang="en-US" sz="2400" spc="-10" dirty="0">
                <a:latin typeface="Calibri"/>
                <a:cs typeface="Calibri"/>
              </a:rPr>
              <a:t> </a:t>
            </a:r>
            <a:r>
              <a:rPr lang="en-US" altLang="ko-KR" sz="2400" spc="-5" dirty="0">
                <a:latin typeface="Calibri"/>
                <a:cs typeface="Calibri"/>
              </a:rPr>
              <a:t>b</a:t>
            </a:r>
            <a:r>
              <a:rPr lang="ko-KR" altLang="en-US" sz="2400" spc="-5" dirty="0">
                <a:latin typeface="맑은 고딕"/>
                <a:cs typeface="맑은 고딕"/>
              </a:rPr>
              <a:t>값을</a:t>
            </a:r>
            <a:r>
              <a:rPr lang="ko-KR" altLang="en-US" sz="2400" spc="-26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찾자</a:t>
            </a:r>
            <a:endParaRPr lang="ko-KR" alt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18AE5B8-4E68-65F9-6EB8-D577AA7E3534}"/>
              </a:ext>
            </a:extLst>
          </p:cNvPr>
          <p:cNvSpPr txBox="1"/>
          <p:nvPr/>
        </p:nvSpPr>
        <p:spPr>
          <a:xfrm>
            <a:off x="1200112" y="2846491"/>
            <a:ext cx="151765" cy="268033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74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1C71E60-7D21-7892-EEAC-8D999AB3978E}"/>
              </a:ext>
            </a:extLst>
          </p:cNvPr>
          <p:cNvSpPr txBox="1"/>
          <p:nvPr/>
        </p:nvSpPr>
        <p:spPr>
          <a:xfrm>
            <a:off x="1646511" y="5635412"/>
            <a:ext cx="238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endParaRPr sz="2700" baseline="-9259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D6837E5-B543-A7B1-C041-E646BDE6D851}"/>
              </a:ext>
            </a:extLst>
          </p:cNvPr>
          <p:cNvSpPr/>
          <p:nvPr/>
        </p:nvSpPr>
        <p:spPr>
          <a:xfrm>
            <a:off x="1976266" y="4824881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4A5958F-E53C-4D83-9D2B-FCFBB4E788ED}"/>
              </a:ext>
            </a:extLst>
          </p:cNvPr>
          <p:cNvSpPr/>
          <p:nvPr/>
        </p:nvSpPr>
        <p:spPr>
          <a:xfrm>
            <a:off x="3682599" y="3959127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0D0E54E-4AFA-FB67-9554-AE27EBD484C5}"/>
              </a:ext>
            </a:extLst>
          </p:cNvPr>
          <p:cNvSpPr/>
          <p:nvPr/>
        </p:nvSpPr>
        <p:spPr>
          <a:xfrm>
            <a:off x="3118657" y="4234487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8C4784E-1F64-D628-5619-4BAD9AF9EEF5}"/>
              </a:ext>
            </a:extLst>
          </p:cNvPr>
          <p:cNvSpPr/>
          <p:nvPr/>
        </p:nvSpPr>
        <p:spPr>
          <a:xfrm>
            <a:off x="2544994" y="4515092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0F50491-AFB8-E5C4-ED56-74715DFA5445}"/>
              </a:ext>
            </a:extLst>
          </p:cNvPr>
          <p:cNvSpPr/>
          <p:nvPr/>
        </p:nvSpPr>
        <p:spPr>
          <a:xfrm>
            <a:off x="1475552" y="4234487"/>
            <a:ext cx="2628900" cy="353060"/>
          </a:xfrm>
          <a:custGeom>
            <a:avLst/>
            <a:gdLst/>
            <a:ahLst/>
            <a:cxnLst/>
            <a:rect l="l" t="t" r="r" b="b"/>
            <a:pathLst>
              <a:path w="2628900" h="353060">
                <a:moveTo>
                  <a:pt x="0" y="352524"/>
                </a:moveTo>
                <a:lnTo>
                  <a:pt x="2628470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BD06CB6-9633-860A-67AB-8C8E98326B3E}"/>
              </a:ext>
            </a:extLst>
          </p:cNvPr>
          <p:cNvSpPr/>
          <p:nvPr/>
        </p:nvSpPr>
        <p:spPr>
          <a:xfrm>
            <a:off x="1423165" y="2942661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5" y="2648341"/>
                </a:lnTo>
                <a:lnTo>
                  <a:pt x="69850" y="2648341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5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50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15AFABC-0CFC-A675-2D03-F9B026F29BD6}"/>
              </a:ext>
            </a:extLst>
          </p:cNvPr>
          <p:cNvSpPr/>
          <p:nvPr/>
        </p:nvSpPr>
        <p:spPr>
          <a:xfrm>
            <a:off x="1485574" y="5527729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5"/>
                </a:lnTo>
                <a:lnTo>
                  <a:pt x="2583522" y="69850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6" y="69850"/>
                </a:lnTo>
                <a:lnTo>
                  <a:pt x="2531136" y="34925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6" y="34925"/>
                </a:lnTo>
                <a:lnTo>
                  <a:pt x="2531136" y="69850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7B5DFB3-BBAA-8F77-9E50-980F95BA0C97}"/>
              </a:ext>
            </a:extLst>
          </p:cNvPr>
          <p:cNvSpPr/>
          <p:nvPr/>
        </p:nvSpPr>
        <p:spPr>
          <a:xfrm>
            <a:off x="1996554" y="4512247"/>
            <a:ext cx="0" cy="323215"/>
          </a:xfrm>
          <a:custGeom>
            <a:avLst/>
            <a:gdLst/>
            <a:ahLst/>
            <a:cxnLst/>
            <a:rect l="l" t="t" r="r" b="b"/>
            <a:pathLst>
              <a:path h="323214">
                <a:moveTo>
                  <a:pt x="0" y="323167"/>
                </a:moveTo>
                <a:lnTo>
                  <a:pt x="1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24E2503-581C-360B-A2B5-8AD664A1252A}"/>
              </a:ext>
            </a:extLst>
          </p:cNvPr>
          <p:cNvSpPr/>
          <p:nvPr/>
        </p:nvSpPr>
        <p:spPr>
          <a:xfrm>
            <a:off x="3706495" y="4026394"/>
            <a:ext cx="0" cy="280035"/>
          </a:xfrm>
          <a:custGeom>
            <a:avLst/>
            <a:gdLst/>
            <a:ahLst/>
            <a:cxnLst/>
            <a:rect l="l" t="t" r="r" b="b"/>
            <a:pathLst>
              <a:path h="280035">
                <a:moveTo>
                  <a:pt x="0" y="280012"/>
                </a:moveTo>
                <a:lnTo>
                  <a:pt x="1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BC0EC81-ADC1-8871-3422-4CCE0F07124D}"/>
              </a:ext>
            </a:extLst>
          </p:cNvPr>
          <p:cNvSpPr/>
          <p:nvPr/>
        </p:nvSpPr>
        <p:spPr>
          <a:xfrm>
            <a:off x="3135542" y="4281533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5">
                <a:moveTo>
                  <a:pt x="0" y="93286"/>
                </a:moveTo>
                <a:lnTo>
                  <a:pt x="2835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071C7A3-27EC-22D2-991D-10DD8F47131F}"/>
              </a:ext>
            </a:extLst>
          </p:cNvPr>
          <p:cNvSpPr/>
          <p:nvPr/>
        </p:nvSpPr>
        <p:spPr>
          <a:xfrm>
            <a:off x="2558598" y="4433933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5">
                <a:moveTo>
                  <a:pt x="0" y="93286"/>
                </a:moveTo>
                <a:lnTo>
                  <a:pt x="2835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1227C2F-1571-6DF2-1E95-308AD6A7E72A}"/>
              </a:ext>
            </a:extLst>
          </p:cNvPr>
          <p:cNvSpPr txBox="1"/>
          <p:nvPr/>
        </p:nvSpPr>
        <p:spPr>
          <a:xfrm>
            <a:off x="2021261" y="4612300"/>
            <a:ext cx="1943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1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2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79CE793B-0647-7F99-D538-48677E0A6FC5}"/>
              </a:ext>
            </a:extLst>
          </p:cNvPr>
          <p:cNvSpPr txBox="1"/>
          <p:nvPr/>
        </p:nvSpPr>
        <p:spPr>
          <a:xfrm>
            <a:off x="2610188" y="4441612"/>
            <a:ext cx="1943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0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4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9AAF412-5B4A-2ADB-1060-B18074701500}"/>
              </a:ext>
            </a:extLst>
          </p:cNvPr>
          <p:cNvSpPr txBox="1"/>
          <p:nvPr/>
        </p:nvSpPr>
        <p:spPr>
          <a:xfrm>
            <a:off x="3208118" y="4145956"/>
            <a:ext cx="24637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-</a:t>
            </a:r>
            <a:r>
              <a:rPr sz="1000" spc="-5" dirty="0">
                <a:latin typeface="맑은 고딕"/>
                <a:cs typeface="맑은 고딕"/>
              </a:rPr>
              <a:t>0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4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6FB47351-FE50-F077-176D-586A1837FF31}"/>
              </a:ext>
            </a:extLst>
          </p:cNvPr>
          <p:cNvSpPr txBox="1"/>
          <p:nvPr/>
        </p:nvSpPr>
        <p:spPr>
          <a:xfrm>
            <a:off x="3785235" y="2834300"/>
            <a:ext cx="2310765" cy="138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>
              <a:lnSpc>
                <a:spcPts val="2135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w</a:t>
            </a:r>
            <a:r>
              <a:rPr sz="1800" spc="-7" baseline="-13888" dirty="0">
                <a:latin typeface="맑은 고딕"/>
                <a:cs typeface="맑은 고딕"/>
              </a:rPr>
              <a:t>1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0.1, b</a:t>
            </a:r>
            <a:r>
              <a:rPr sz="1800" spc="-7" baseline="-13888" dirty="0">
                <a:latin typeface="맑은 고딕"/>
                <a:cs typeface="맑은 고딕"/>
              </a:rPr>
              <a:t>1 </a:t>
            </a:r>
            <a:r>
              <a:rPr sz="1800" dirty="0">
                <a:latin typeface="맑은 고딕"/>
                <a:cs typeface="맑은 고딕"/>
              </a:rPr>
              <a:t>=</a:t>
            </a:r>
            <a:r>
              <a:rPr sz="1800" spc="-2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0.4로</a:t>
            </a:r>
            <a:endParaRPr sz="1800">
              <a:latin typeface="맑은 고딕"/>
              <a:cs typeface="맑은 고딕"/>
            </a:endParaRPr>
          </a:p>
          <a:p>
            <a:pPr marL="215900">
              <a:lnSpc>
                <a:spcPts val="2135"/>
              </a:lnSpc>
            </a:pPr>
            <a:r>
              <a:rPr sz="1800" dirty="0">
                <a:latin typeface="맑은 고딕"/>
                <a:cs typeface="맑은 고딕"/>
              </a:rPr>
              <a:t>가정해보자</a:t>
            </a:r>
            <a:endParaRPr sz="1800">
              <a:latin typeface="맑은 고딕"/>
              <a:cs typeface="맑은 고딕"/>
            </a:endParaRPr>
          </a:p>
          <a:p>
            <a:pPr marL="215900">
              <a:lnSpc>
                <a:spcPct val="100000"/>
              </a:lnSpc>
              <a:spcBef>
                <a:spcPts val="182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aseline="-13888" dirty="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0.1*x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2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0.4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000" spc="-5" dirty="0">
                <a:latin typeface="맑은 고딕"/>
                <a:cs typeface="맑은 고딕"/>
              </a:rPr>
              <a:t>-1.2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D31F4CCC-2515-E758-0DF0-EC122C5169F9}"/>
              </a:ext>
            </a:extLst>
          </p:cNvPr>
          <p:cNvSpPr txBox="1"/>
          <p:nvPr/>
        </p:nvSpPr>
        <p:spPr>
          <a:xfrm>
            <a:off x="5741262" y="4461931"/>
            <a:ext cx="4567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맑은 고딕"/>
                <a:cs typeface="맑은 고딕"/>
              </a:rPr>
              <a:t>어떤 평가척도를 사용해서 </a:t>
            </a:r>
            <a:r>
              <a:rPr sz="1800" b="1" spc="-40" dirty="0">
                <a:latin typeface="맑은 고딕"/>
                <a:cs typeface="맑은 고딕"/>
              </a:rPr>
              <a:t>w, </a:t>
            </a:r>
            <a:r>
              <a:rPr sz="1800" b="1" spc="-5" dirty="0">
                <a:latin typeface="맑은 고딕"/>
                <a:cs typeface="맑은 고딕"/>
              </a:rPr>
              <a:t>b를</a:t>
            </a:r>
            <a:r>
              <a:rPr sz="1800" b="1" spc="-45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평가할까?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F8C50DD5-0698-F33B-78D1-5DEA314B4062}"/>
              </a:ext>
            </a:extLst>
          </p:cNvPr>
          <p:cNvSpPr txBox="1"/>
          <p:nvPr/>
        </p:nvSpPr>
        <p:spPr>
          <a:xfrm>
            <a:off x="7316062" y="4842931"/>
            <a:ext cx="3286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995" algn="l"/>
                <a:tab pos="2382520" algn="l"/>
                <a:tab pos="2642870" algn="l"/>
                <a:tab pos="3188970" algn="l"/>
              </a:tabLst>
            </a:pPr>
            <a:r>
              <a:rPr sz="1200" dirty="0">
                <a:latin typeface="맑은 고딕"/>
                <a:cs typeface="맑은 고딕"/>
              </a:rPr>
              <a:t>1	1	1	1	1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1F939ACF-1786-AAD6-B135-11013876D197}"/>
              </a:ext>
            </a:extLst>
          </p:cNvPr>
          <p:cNvSpPr txBox="1"/>
          <p:nvPr/>
        </p:nvSpPr>
        <p:spPr>
          <a:xfrm>
            <a:off x="5741262" y="4730156"/>
            <a:ext cx="5556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- 관측된 표본(x , y )과 </a:t>
            </a:r>
            <a:r>
              <a:rPr sz="1800" spc="-5" dirty="0">
                <a:latin typeface="맑은 고딕"/>
                <a:cs typeface="맑은 고딕"/>
              </a:rPr>
              <a:t>f1과의 </a:t>
            </a:r>
            <a:r>
              <a:rPr sz="1800" b="1" dirty="0">
                <a:latin typeface="맑은 고딕"/>
                <a:cs typeface="맑은 고딕"/>
              </a:rPr>
              <a:t>편차</a:t>
            </a:r>
            <a:r>
              <a:rPr sz="1800" dirty="0">
                <a:latin typeface="맑은 고딕"/>
                <a:cs typeface="맑은 고딕"/>
              </a:rPr>
              <a:t>= (f (x ) – y ) =</a:t>
            </a:r>
            <a:r>
              <a:rPr sz="1800" spc="1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1.2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9666BBA-C082-43E8-CC5F-16A775A4A25E}"/>
              </a:ext>
            </a:extLst>
          </p:cNvPr>
          <p:cNvSpPr txBox="1"/>
          <p:nvPr/>
        </p:nvSpPr>
        <p:spPr>
          <a:xfrm>
            <a:off x="5741262" y="5007524"/>
            <a:ext cx="4074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- 전체 편차의 합= </a:t>
            </a:r>
            <a:r>
              <a:rPr sz="1800" spc="-5" dirty="0">
                <a:latin typeface="맑은 고딕"/>
                <a:cs typeface="맑은 고딕"/>
              </a:rPr>
              <a:t>Σ</a:t>
            </a:r>
            <a:r>
              <a:rPr sz="1800" spc="-7" baseline="-13888" dirty="0">
                <a:latin typeface="맑은 고딕"/>
                <a:cs typeface="맑은 고딕"/>
              </a:rPr>
              <a:t>i=1</a:t>
            </a:r>
            <a:r>
              <a:rPr sz="1800" spc="-5" dirty="0">
                <a:latin typeface="맑은 고딕"/>
                <a:cs typeface="맑은 고딕"/>
              </a:rPr>
              <a:t>(f</a:t>
            </a:r>
            <a:r>
              <a:rPr sz="1800" spc="-7" baseline="-13888" dirty="0">
                <a:latin typeface="맑은 고딕"/>
                <a:cs typeface="맑은 고딕"/>
              </a:rPr>
              <a:t>1</a:t>
            </a:r>
            <a:r>
              <a:rPr sz="1800" spc="-5" dirty="0">
                <a:latin typeface="맑은 고딕"/>
                <a:cs typeface="맑은 고딕"/>
              </a:rPr>
              <a:t>(x</a:t>
            </a:r>
            <a:r>
              <a:rPr sz="1800" spc="-7" baseline="-13888" dirty="0">
                <a:latin typeface="맑은 고딕"/>
                <a:cs typeface="맑은 고딕"/>
              </a:rPr>
              <a:t>i</a:t>
            </a:r>
            <a:r>
              <a:rPr sz="1800" spc="-5" dirty="0">
                <a:latin typeface="맑은 고딕"/>
                <a:cs typeface="맑은 고딕"/>
              </a:rPr>
              <a:t>) </a:t>
            </a:r>
            <a:r>
              <a:rPr sz="1800" dirty="0">
                <a:latin typeface="맑은 고딕"/>
                <a:cs typeface="맑은 고딕"/>
              </a:rPr>
              <a:t>– y</a:t>
            </a:r>
            <a:r>
              <a:rPr sz="1800" baseline="-13888" dirty="0">
                <a:latin typeface="맑은 고딕"/>
                <a:cs typeface="맑은 고딕"/>
              </a:rPr>
              <a:t>i</a:t>
            </a:r>
            <a:r>
              <a:rPr sz="1800" dirty="0">
                <a:latin typeface="맑은 고딕"/>
                <a:cs typeface="맑은 고딕"/>
              </a:rPr>
              <a:t>) = 0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??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2075986D-D0D2-EB68-B072-1E04637A49A0}"/>
              </a:ext>
            </a:extLst>
          </p:cNvPr>
          <p:cNvSpPr txBox="1"/>
          <p:nvPr/>
        </p:nvSpPr>
        <p:spPr>
          <a:xfrm>
            <a:off x="5741262" y="5275747"/>
            <a:ext cx="474789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- 전체 편차의 평균= </a:t>
            </a:r>
            <a:r>
              <a:rPr sz="1800" spc="-5" dirty="0">
                <a:latin typeface="맑은 고딕"/>
                <a:cs typeface="맑은 고딕"/>
              </a:rPr>
              <a:t>1/n*Σ</a:t>
            </a:r>
            <a:r>
              <a:rPr sz="1800" spc="-7" baseline="-13888" dirty="0">
                <a:latin typeface="맑은 고딕"/>
                <a:cs typeface="맑은 고딕"/>
              </a:rPr>
              <a:t>i=1</a:t>
            </a:r>
            <a:r>
              <a:rPr sz="1800" spc="-5" dirty="0">
                <a:latin typeface="맑은 고딕"/>
                <a:cs typeface="맑은 고딕"/>
              </a:rPr>
              <a:t>(f</a:t>
            </a:r>
            <a:r>
              <a:rPr sz="1800" spc="-7" baseline="-13888" dirty="0">
                <a:latin typeface="맑은 고딕"/>
                <a:cs typeface="맑은 고딕"/>
              </a:rPr>
              <a:t>1</a:t>
            </a:r>
            <a:r>
              <a:rPr sz="1800" spc="-5" dirty="0">
                <a:latin typeface="맑은 고딕"/>
                <a:cs typeface="맑은 고딕"/>
              </a:rPr>
              <a:t>(x</a:t>
            </a:r>
            <a:r>
              <a:rPr sz="1800" spc="-7" baseline="-13888" dirty="0">
                <a:latin typeface="맑은 고딕"/>
                <a:cs typeface="맑은 고딕"/>
              </a:rPr>
              <a:t>i</a:t>
            </a:r>
            <a:r>
              <a:rPr sz="1800" spc="-5" dirty="0">
                <a:latin typeface="맑은 고딕"/>
                <a:cs typeface="맑은 고딕"/>
              </a:rPr>
              <a:t>) </a:t>
            </a:r>
            <a:r>
              <a:rPr sz="1800" dirty="0">
                <a:latin typeface="맑은 고딕"/>
                <a:cs typeface="맑은 고딕"/>
              </a:rPr>
              <a:t>– y</a:t>
            </a:r>
            <a:r>
              <a:rPr sz="1800" baseline="-13888" dirty="0">
                <a:latin typeface="맑은 고딕"/>
                <a:cs typeface="맑은 고딕"/>
              </a:rPr>
              <a:t>i</a:t>
            </a:r>
            <a:r>
              <a:rPr sz="1800" dirty="0">
                <a:latin typeface="맑은 고딕"/>
                <a:cs typeface="맑은 고딕"/>
              </a:rPr>
              <a:t>) = 0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??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- 편차 제곱의 평균= </a:t>
            </a:r>
            <a:r>
              <a:rPr sz="1800" spc="-5" dirty="0">
                <a:latin typeface="맑은 고딕"/>
                <a:cs typeface="맑은 고딕"/>
              </a:rPr>
              <a:t>1/n*Σ</a:t>
            </a:r>
            <a:r>
              <a:rPr sz="1800" spc="-7" baseline="-13888" dirty="0">
                <a:latin typeface="맑은 고딕"/>
                <a:cs typeface="맑은 고딕"/>
              </a:rPr>
              <a:t>i=1</a:t>
            </a:r>
            <a:r>
              <a:rPr sz="1800" spc="-5" dirty="0">
                <a:latin typeface="맑은 고딕"/>
                <a:cs typeface="맑은 고딕"/>
              </a:rPr>
              <a:t>(f</a:t>
            </a:r>
            <a:r>
              <a:rPr sz="1800" spc="-7" baseline="-13888" dirty="0">
                <a:latin typeface="맑은 고딕"/>
                <a:cs typeface="맑은 고딕"/>
              </a:rPr>
              <a:t>1</a:t>
            </a:r>
            <a:r>
              <a:rPr sz="1800" spc="-5" dirty="0">
                <a:latin typeface="맑은 고딕"/>
                <a:cs typeface="맑은 고딕"/>
              </a:rPr>
              <a:t>(x</a:t>
            </a:r>
            <a:r>
              <a:rPr sz="1800" spc="-7" baseline="-13888" dirty="0">
                <a:latin typeface="맑은 고딕"/>
                <a:cs typeface="맑은 고딕"/>
              </a:rPr>
              <a:t>i</a:t>
            </a:r>
            <a:r>
              <a:rPr sz="1800" spc="-5" dirty="0">
                <a:latin typeface="맑은 고딕"/>
                <a:cs typeface="맑은 고딕"/>
              </a:rPr>
              <a:t>) </a:t>
            </a:r>
            <a:r>
              <a:rPr sz="1800" dirty="0">
                <a:latin typeface="맑은 고딕"/>
                <a:cs typeface="맑은 고딕"/>
              </a:rPr>
              <a:t>– y</a:t>
            </a:r>
            <a:r>
              <a:rPr sz="1800" baseline="-13888" dirty="0">
                <a:latin typeface="맑은 고딕"/>
                <a:cs typeface="맑은 고딕"/>
              </a:rPr>
              <a:t>i</a:t>
            </a:r>
            <a:r>
              <a:rPr sz="1800" dirty="0">
                <a:latin typeface="맑은 고딕"/>
                <a:cs typeface="맑은 고딕"/>
              </a:rPr>
              <a:t>)</a:t>
            </a:r>
            <a:r>
              <a:rPr sz="1800" baseline="23148" dirty="0">
                <a:latin typeface="맑은 고딕"/>
                <a:cs typeface="맑은 고딕"/>
              </a:rPr>
              <a:t>2 </a:t>
            </a:r>
            <a:r>
              <a:rPr sz="1800" dirty="0">
                <a:latin typeface="맑은 고딕"/>
                <a:cs typeface="맑은 고딕"/>
              </a:rPr>
              <a:t>=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0.8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1737F2AF-1356-770E-12A7-85078128D740}"/>
              </a:ext>
            </a:extLst>
          </p:cNvPr>
          <p:cNvSpPr txBox="1"/>
          <p:nvPr/>
        </p:nvSpPr>
        <p:spPr>
          <a:xfrm>
            <a:off x="1789642" y="4962820"/>
            <a:ext cx="6419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80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y</a:t>
            </a:r>
            <a:r>
              <a:rPr sz="1050" spc="-15" baseline="-15873" dirty="0">
                <a:latin typeface="맑은 고딕"/>
                <a:cs typeface="맑은 고딕"/>
              </a:rPr>
              <a:t>1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1150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400" b="1" spc="30" dirty="0">
                <a:latin typeface="Abadi" panose="020B0604020104020204" pitchFamily="34" charset="0"/>
                <a:cs typeface="경기천년바탕OTF Bold"/>
              </a:rPr>
              <a:t>선형회귀 평가</a:t>
            </a:r>
            <a:r>
              <a:rPr lang="en-US" altLang="ko-KR" sz="2400" b="1" spc="25" dirty="0">
                <a:latin typeface="맑은 고딕"/>
                <a:cs typeface="맑은 고딕"/>
              </a:rPr>
              <a:t> : </a:t>
            </a:r>
            <a:r>
              <a:rPr lang="en-US" altLang="ko-KR" sz="2400" b="1" spc="-5" dirty="0">
                <a:latin typeface="맑은 고딕"/>
                <a:cs typeface="맑은 고딕"/>
              </a:rPr>
              <a:t>Mean Squared Error(</a:t>
            </a:r>
            <a:r>
              <a:rPr lang="en-US" altLang="ko-KR" sz="2400" b="1" spc="-5" dirty="0" err="1">
                <a:latin typeface="맑은 고딕"/>
                <a:cs typeface="맑은 고딕"/>
              </a:rPr>
              <a:t>MSE</a:t>
            </a:r>
            <a:r>
              <a:rPr lang="en-US" altLang="ko-KR" sz="2400" b="1" spc="-5" dirty="0">
                <a:latin typeface="맑은 고딕"/>
                <a:cs typeface="맑은 고딕"/>
              </a:rPr>
              <a:t>) == </a:t>
            </a:r>
            <a:r>
              <a:rPr lang="ko-KR" altLang="en-US" sz="2400" b="1" spc="35" dirty="0">
                <a:latin typeface="Abadi" panose="020B0604020104020204" pitchFamily="34" charset="0"/>
                <a:cs typeface="경기천년바탕OTF Bold"/>
              </a:rPr>
              <a:t>편차 </a:t>
            </a:r>
            <a:r>
              <a:rPr lang="ko-KR" altLang="en-US" sz="2400" b="1" spc="-10" dirty="0">
                <a:latin typeface="Abadi" panose="020B0604020104020204" pitchFamily="34" charset="0"/>
                <a:cs typeface="경기천년바탕OTF Bold"/>
              </a:rPr>
              <a:t>제곱의 </a:t>
            </a:r>
            <a:r>
              <a:rPr lang="ko-KR" altLang="en-US" sz="2400" b="1" spc="35" dirty="0">
                <a:latin typeface="Abadi" panose="020B0604020104020204" pitchFamily="34" charset="0"/>
                <a:cs typeface="경기천년바탕OTF Bold"/>
              </a:rPr>
              <a:t>평균</a:t>
            </a:r>
            <a:r>
              <a:rPr lang="ko-KR" altLang="en-US" sz="2400" b="1" spc="415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en-US" altLang="ko-KR" sz="2400" b="1" spc="-5" dirty="0">
                <a:latin typeface="맑은 고딕"/>
                <a:cs typeface="맑은 고딕"/>
              </a:rPr>
              <a:t>(</a:t>
            </a:r>
            <a:r>
              <a:rPr lang="ko-KR" altLang="en-US" sz="2400" b="1" spc="-5" dirty="0">
                <a:latin typeface="Abadi" panose="020B0604020104020204" pitchFamily="34" charset="0"/>
                <a:cs typeface="경기천년바탕OTF Bold"/>
              </a:rPr>
              <a:t>분산</a:t>
            </a:r>
            <a:r>
              <a:rPr lang="en-US" altLang="ko-KR" sz="2400" b="1" spc="-5" dirty="0">
                <a:latin typeface="맑은 고딕"/>
                <a:cs typeface="맑은 고딕"/>
              </a:rPr>
              <a:t>?)</a:t>
            </a:r>
            <a:r>
              <a:rPr lang="ko-KR" altLang="en-US" sz="2400" b="1" spc="30" dirty="0">
                <a:latin typeface="Abadi" panose="020B0604020104020204" pitchFamily="34" charset="0"/>
                <a:cs typeface="경기천년바탕OTF Bold"/>
              </a:rPr>
              <a:t> </a:t>
            </a:r>
            <a:endParaRPr lang="en-US" altLang="ko-KR" sz="2400" b="1" spc="30" dirty="0">
              <a:latin typeface="Abadi" panose="020B0604020104020204" pitchFamily="34" charset="0"/>
              <a:cs typeface="경기천년바탕OTF Bold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400" dirty="0">
                <a:latin typeface="맑은 고딕"/>
                <a:cs typeface="맑은 고딕"/>
              </a:rPr>
              <a:t>과연</a:t>
            </a:r>
            <a:r>
              <a:rPr lang="ko-KR" altLang="en-US" sz="2400" spc="-260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편차</a:t>
            </a:r>
            <a:r>
              <a:rPr lang="ko-KR" altLang="en-US" sz="2400" spc="-260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제곱의</a:t>
            </a:r>
            <a:r>
              <a:rPr lang="ko-KR" altLang="en-US" sz="2400" spc="-260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평균</a:t>
            </a:r>
            <a:r>
              <a:rPr lang="ko-KR" altLang="en-US" sz="2400" spc="-260" dirty="0">
                <a:latin typeface="맑은 고딕"/>
                <a:cs typeface="맑은 고딕"/>
              </a:rPr>
              <a:t> </a:t>
            </a:r>
            <a:r>
              <a:rPr lang="en-US" altLang="ko-KR" sz="2400" spc="-5" dirty="0">
                <a:latin typeface="Calibri"/>
                <a:cs typeface="Calibri"/>
              </a:rPr>
              <a:t>(</a:t>
            </a:r>
            <a:r>
              <a:rPr lang="en-US" altLang="ko-KR" sz="2400" spc="-5" dirty="0" err="1">
                <a:latin typeface="Calibri"/>
                <a:cs typeface="Calibri"/>
              </a:rPr>
              <a:t>MSE</a:t>
            </a:r>
            <a:r>
              <a:rPr lang="en-US" altLang="ko-KR" sz="2400" spc="-5" dirty="0">
                <a:latin typeface="Calibri"/>
                <a:cs typeface="Calibri"/>
              </a:rPr>
              <a:t>)</a:t>
            </a:r>
            <a:r>
              <a:rPr lang="ko-KR" altLang="en-US" sz="2400" spc="-5" dirty="0">
                <a:latin typeface="맑은 고딕"/>
                <a:cs typeface="맑은 고딕"/>
              </a:rPr>
              <a:t>는</a:t>
            </a:r>
            <a:r>
              <a:rPr lang="ko-KR" altLang="en-US" sz="2400" spc="-260" dirty="0">
                <a:latin typeface="맑은 고딕"/>
                <a:cs typeface="맑은 고딕"/>
              </a:rPr>
              <a:t> </a:t>
            </a:r>
            <a:r>
              <a:rPr lang="en-US" altLang="ko-KR" sz="2400" spc="-90" dirty="0">
                <a:latin typeface="Calibri"/>
                <a:cs typeface="Calibri"/>
              </a:rPr>
              <a:t>w,</a:t>
            </a:r>
            <a:r>
              <a:rPr lang="ko-KR" altLang="en-US" sz="2400" spc="-10" dirty="0">
                <a:latin typeface="Calibri"/>
                <a:cs typeface="Calibri"/>
              </a:rPr>
              <a:t> </a:t>
            </a:r>
            <a:r>
              <a:rPr lang="en-US" altLang="ko-KR" sz="2400" spc="-5" dirty="0">
                <a:latin typeface="Calibri"/>
                <a:cs typeface="Calibri"/>
              </a:rPr>
              <a:t>b</a:t>
            </a:r>
            <a:r>
              <a:rPr lang="ko-KR" altLang="en-US" sz="2400" spc="-5" dirty="0">
                <a:latin typeface="맑은 고딕"/>
                <a:cs typeface="맑은 고딕"/>
              </a:rPr>
              <a:t>에</a:t>
            </a:r>
            <a:r>
              <a:rPr lang="ko-KR" altLang="en-US" sz="2400" spc="-260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따른</a:t>
            </a:r>
            <a:r>
              <a:rPr lang="ko-KR" altLang="en-US" sz="2400" spc="-260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차이를</a:t>
            </a:r>
            <a:r>
              <a:rPr lang="ko-KR" altLang="en-US" sz="2400" spc="-260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잘</a:t>
            </a:r>
            <a:r>
              <a:rPr lang="ko-KR" altLang="en-US" sz="2400" spc="-260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반영할까</a:t>
            </a:r>
            <a:r>
              <a:rPr lang="en-US" altLang="ko-KR" sz="2400" dirty="0">
                <a:latin typeface="Calibri"/>
                <a:cs typeface="Calibri"/>
              </a:rPr>
              <a:t>?</a:t>
            </a: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F2BAD784-ADBC-AA28-3A50-EE3883C748AD}"/>
              </a:ext>
            </a:extLst>
          </p:cNvPr>
          <p:cNvSpPr txBox="1"/>
          <p:nvPr/>
        </p:nvSpPr>
        <p:spPr>
          <a:xfrm>
            <a:off x="1194065" y="2645155"/>
            <a:ext cx="151765" cy="268033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74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A0124AF7-2A45-E005-4F7B-01275186EEDC}"/>
              </a:ext>
            </a:extLst>
          </p:cNvPr>
          <p:cNvSpPr txBox="1"/>
          <p:nvPr/>
        </p:nvSpPr>
        <p:spPr>
          <a:xfrm>
            <a:off x="1640464" y="5434076"/>
            <a:ext cx="238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endParaRPr sz="2700" baseline="-9259">
              <a:latin typeface="Arial"/>
              <a:cs typeface="Arial"/>
            </a:endParaRP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718A0D71-DA73-7700-8F3A-076BE948FCA6}"/>
              </a:ext>
            </a:extLst>
          </p:cNvPr>
          <p:cNvSpPr/>
          <p:nvPr/>
        </p:nvSpPr>
        <p:spPr>
          <a:xfrm>
            <a:off x="1970219" y="4623545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E1542A4-35D9-A483-5F82-3C0EC2693505}"/>
              </a:ext>
            </a:extLst>
          </p:cNvPr>
          <p:cNvSpPr/>
          <p:nvPr/>
        </p:nvSpPr>
        <p:spPr>
          <a:xfrm>
            <a:off x="3676552" y="3757791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75A99911-953A-0317-23A4-24EAD2A25F4B}"/>
              </a:ext>
            </a:extLst>
          </p:cNvPr>
          <p:cNvSpPr/>
          <p:nvPr/>
        </p:nvSpPr>
        <p:spPr>
          <a:xfrm>
            <a:off x="3112610" y="4033151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38350D2E-D357-420D-822E-15E5603107B1}"/>
              </a:ext>
            </a:extLst>
          </p:cNvPr>
          <p:cNvSpPr/>
          <p:nvPr/>
        </p:nvSpPr>
        <p:spPr>
          <a:xfrm>
            <a:off x="2538947" y="4313756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CCE92C30-93BD-7605-93E2-2D1706B5F96D}"/>
              </a:ext>
            </a:extLst>
          </p:cNvPr>
          <p:cNvSpPr/>
          <p:nvPr/>
        </p:nvSpPr>
        <p:spPr>
          <a:xfrm>
            <a:off x="1469505" y="4033151"/>
            <a:ext cx="2628900" cy="353060"/>
          </a:xfrm>
          <a:custGeom>
            <a:avLst/>
            <a:gdLst/>
            <a:ahLst/>
            <a:cxnLst/>
            <a:rect l="l" t="t" r="r" b="b"/>
            <a:pathLst>
              <a:path w="2628900" h="353060">
                <a:moveTo>
                  <a:pt x="0" y="352524"/>
                </a:moveTo>
                <a:lnTo>
                  <a:pt x="2628470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4477AC33-5E4E-C8A0-AD7F-65E1B8219BF6}"/>
              </a:ext>
            </a:extLst>
          </p:cNvPr>
          <p:cNvSpPr txBox="1"/>
          <p:nvPr/>
        </p:nvSpPr>
        <p:spPr>
          <a:xfrm>
            <a:off x="3335596" y="4217923"/>
            <a:ext cx="1885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="1" baseline="-13888" dirty="0">
                <a:solidFill>
                  <a:srgbClr val="0070C0"/>
                </a:solidFill>
                <a:latin typeface="맑은 고딕"/>
                <a:cs typeface="맑은 고딕"/>
              </a:rPr>
              <a:t>1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0.1*x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4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0.4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6" name="object 12">
            <a:extLst>
              <a:ext uri="{FF2B5EF4-FFF2-40B4-BE49-F238E27FC236}">
                <a16:creationId xmlns:a16="http://schemas.microsoft.com/office/drawing/2014/main" id="{F2DDE4CF-3977-E0F5-E040-779F4A9EAA9C}"/>
              </a:ext>
            </a:extLst>
          </p:cNvPr>
          <p:cNvSpPr/>
          <p:nvPr/>
        </p:nvSpPr>
        <p:spPr>
          <a:xfrm>
            <a:off x="1417118" y="2741325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5" y="2648341"/>
                </a:lnTo>
                <a:lnTo>
                  <a:pt x="69850" y="2648341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5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50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D05F81EA-4EC7-8875-C937-A9D66A2E65AC}"/>
              </a:ext>
            </a:extLst>
          </p:cNvPr>
          <p:cNvSpPr/>
          <p:nvPr/>
        </p:nvSpPr>
        <p:spPr>
          <a:xfrm>
            <a:off x="1479527" y="5326393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5"/>
                </a:lnTo>
                <a:lnTo>
                  <a:pt x="2583522" y="69850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6" y="69850"/>
                </a:lnTo>
                <a:lnTo>
                  <a:pt x="2531136" y="34925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6" y="34925"/>
                </a:lnTo>
                <a:lnTo>
                  <a:pt x="2531136" y="69850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1CC1C8F1-C1B7-5E9F-6605-695E60D4E09D}"/>
              </a:ext>
            </a:extLst>
          </p:cNvPr>
          <p:cNvSpPr/>
          <p:nvPr/>
        </p:nvSpPr>
        <p:spPr>
          <a:xfrm>
            <a:off x="1990507" y="4310911"/>
            <a:ext cx="0" cy="323215"/>
          </a:xfrm>
          <a:custGeom>
            <a:avLst/>
            <a:gdLst/>
            <a:ahLst/>
            <a:cxnLst/>
            <a:rect l="l" t="t" r="r" b="b"/>
            <a:pathLst>
              <a:path h="323214">
                <a:moveTo>
                  <a:pt x="0" y="323167"/>
                </a:moveTo>
                <a:lnTo>
                  <a:pt x="1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35745A5C-1B82-6BE5-D41D-2130F67F78BE}"/>
              </a:ext>
            </a:extLst>
          </p:cNvPr>
          <p:cNvSpPr/>
          <p:nvPr/>
        </p:nvSpPr>
        <p:spPr>
          <a:xfrm>
            <a:off x="3700448" y="3825058"/>
            <a:ext cx="0" cy="280035"/>
          </a:xfrm>
          <a:custGeom>
            <a:avLst/>
            <a:gdLst/>
            <a:ahLst/>
            <a:cxnLst/>
            <a:rect l="l" t="t" r="r" b="b"/>
            <a:pathLst>
              <a:path h="280035">
                <a:moveTo>
                  <a:pt x="0" y="280012"/>
                </a:moveTo>
                <a:lnTo>
                  <a:pt x="1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785FC869-31D4-D8CD-AA28-368523D2E97A}"/>
              </a:ext>
            </a:extLst>
          </p:cNvPr>
          <p:cNvSpPr/>
          <p:nvPr/>
        </p:nvSpPr>
        <p:spPr>
          <a:xfrm>
            <a:off x="3129495" y="4080197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5">
                <a:moveTo>
                  <a:pt x="0" y="93286"/>
                </a:moveTo>
                <a:lnTo>
                  <a:pt x="2835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B12D14E9-E1B0-734B-8298-44DB70081ED5}"/>
              </a:ext>
            </a:extLst>
          </p:cNvPr>
          <p:cNvSpPr/>
          <p:nvPr/>
        </p:nvSpPr>
        <p:spPr>
          <a:xfrm>
            <a:off x="2552551" y="4232597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5">
                <a:moveTo>
                  <a:pt x="0" y="93286"/>
                </a:moveTo>
                <a:lnTo>
                  <a:pt x="2835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8">
            <a:extLst>
              <a:ext uri="{FF2B5EF4-FFF2-40B4-BE49-F238E27FC236}">
                <a16:creationId xmlns:a16="http://schemas.microsoft.com/office/drawing/2014/main" id="{848BA33B-F7EF-BAEF-85B2-FA4B8A5DA839}"/>
              </a:ext>
            </a:extLst>
          </p:cNvPr>
          <p:cNvSpPr txBox="1"/>
          <p:nvPr/>
        </p:nvSpPr>
        <p:spPr>
          <a:xfrm>
            <a:off x="2015214" y="4410964"/>
            <a:ext cx="1943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1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2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CF21440D-5997-50CA-E710-B49A88614E44}"/>
              </a:ext>
            </a:extLst>
          </p:cNvPr>
          <p:cNvSpPr txBox="1"/>
          <p:nvPr/>
        </p:nvSpPr>
        <p:spPr>
          <a:xfrm>
            <a:off x="2604141" y="4240276"/>
            <a:ext cx="1943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0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4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937FB618-6AB8-19CA-9F5D-FDFCB5C4A9F5}"/>
              </a:ext>
            </a:extLst>
          </p:cNvPr>
          <p:cNvSpPr txBox="1"/>
          <p:nvPr/>
        </p:nvSpPr>
        <p:spPr>
          <a:xfrm>
            <a:off x="3202071" y="3944620"/>
            <a:ext cx="24637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-</a:t>
            </a:r>
            <a:r>
              <a:rPr sz="1000" spc="-5" dirty="0">
                <a:latin typeface="맑은 고딕"/>
                <a:cs typeface="맑은 고딕"/>
              </a:rPr>
              <a:t>0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4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570EABA0-1038-70F2-EBAC-59A01E0C3681}"/>
              </a:ext>
            </a:extLst>
          </p:cNvPr>
          <p:cNvSpPr txBox="1"/>
          <p:nvPr/>
        </p:nvSpPr>
        <p:spPr>
          <a:xfrm>
            <a:off x="3779188" y="3844035"/>
            <a:ext cx="24637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-</a:t>
            </a:r>
            <a:r>
              <a:rPr sz="1000" spc="-5" dirty="0">
                <a:latin typeface="맑은 고딕"/>
                <a:cs typeface="맑은 고딕"/>
              </a:rPr>
              <a:t>1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2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6" name="object 22">
            <a:extLst>
              <a:ext uri="{FF2B5EF4-FFF2-40B4-BE49-F238E27FC236}">
                <a16:creationId xmlns:a16="http://schemas.microsoft.com/office/drawing/2014/main" id="{11F84B9D-8F1D-DDE5-F864-56006EC1F577}"/>
              </a:ext>
            </a:extLst>
          </p:cNvPr>
          <p:cNvSpPr/>
          <p:nvPr/>
        </p:nvSpPr>
        <p:spPr>
          <a:xfrm>
            <a:off x="4834924" y="4920842"/>
            <a:ext cx="241300" cy="46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3">
            <a:extLst>
              <a:ext uri="{FF2B5EF4-FFF2-40B4-BE49-F238E27FC236}">
                <a16:creationId xmlns:a16="http://schemas.microsoft.com/office/drawing/2014/main" id="{251B36EF-0DD8-8B7D-7E2D-002EE444261B}"/>
              </a:ext>
            </a:extLst>
          </p:cNvPr>
          <p:cNvSpPr txBox="1"/>
          <p:nvPr/>
        </p:nvSpPr>
        <p:spPr>
          <a:xfrm>
            <a:off x="1783595" y="4761484"/>
            <a:ext cx="6419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80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y</a:t>
            </a:r>
            <a:r>
              <a:rPr sz="1050" spc="-15" baseline="-15873" dirty="0">
                <a:latin typeface="맑은 고딕"/>
                <a:cs typeface="맑은 고딕"/>
              </a:rPr>
              <a:t>1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8" name="object 24">
            <a:extLst>
              <a:ext uri="{FF2B5EF4-FFF2-40B4-BE49-F238E27FC236}">
                <a16:creationId xmlns:a16="http://schemas.microsoft.com/office/drawing/2014/main" id="{90AFE4D8-517E-AF5D-B398-05DA17DB0177}"/>
              </a:ext>
            </a:extLst>
          </p:cNvPr>
          <p:cNvSpPr/>
          <p:nvPr/>
        </p:nvSpPr>
        <p:spPr>
          <a:xfrm>
            <a:off x="6269320" y="3160584"/>
            <a:ext cx="3919627" cy="1009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5">
            <a:extLst>
              <a:ext uri="{FF2B5EF4-FFF2-40B4-BE49-F238E27FC236}">
                <a16:creationId xmlns:a16="http://schemas.microsoft.com/office/drawing/2014/main" id="{2440ACBF-D7FA-A2B6-B257-4EC35F22CD99}"/>
              </a:ext>
            </a:extLst>
          </p:cNvPr>
          <p:cNvSpPr txBox="1"/>
          <p:nvPr/>
        </p:nvSpPr>
        <p:spPr>
          <a:xfrm>
            <a:off x="6274027" y="2824988"/>
            <a:ext cx="1885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="1" baseline="-13888" dirty="0">
                <a:solidFill>
                  <a:srgbClr val="0070C0"/>
                </a:solidFill>
                <a:latin typeface="맑은 고딕"/>
                <a:cs typeface="맑은 고딕"/>
              </a:rPr>
              <a:t>1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0.1*x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4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0.4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9631A89A-B6BC-D4E7-218D-D5257AD25852}"/>
              </a:ext>
            </a:extLst>
          </p:cNvPr>
          <p:cNvSpPr/>
          <p:nvPr/>
        </p:nvSpPr>
        <p:spPr>
          <a:xfrm>
            <a:off x="6307946" y="4710579"/>
            <a:ext cx="3893545" cy="1006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7">
            <a:extLst>
              <a:ext uri="{FF2B5EF4-FFF2-40B4-BE49-F238E27FC236}">
                <a16:creationId xmlns:a16="http://schemas.microsoft.com/office/drawing/2014/main" id="{FEC0AAA7-CE7B-1FCC-A3B8-30AD74960EF1}"/>
              </a:ext>
            </a:extLst>
          </p:cNvPr>
          <p:cNvSpPr txBox="1"/>
          <p:nvPr/>
        </p:nvSpPr>
        <p:spPr>
          <a:xfrm>
            <a:off x="6316069" y="4416044"/>
            <a:ext cx="1885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="1" baseline="-13888" dirty="0">
                <a:solidFill>
                  <a:srgbClr val="0070C0"/>
                </a:solidFill>
                <a:latin typeface="맑은 고딕"/>
                <a:cs typeface="맑은 고딕"/>
              </a:rPr>
              <a:t>2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0.8*x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4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0.0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2" name="object 28">
            <a:extLst>
              <a:ext uri="{FF2B5EF4-FFF2-40B4-BE49-F238E27FC236}">
                <a16:creationId xmlns:a16="http://schemas.microsoft.com/office/drawing/2014/main" id="{6FE932FB-98AF-E43F-EC6D-7DDEA4FF2D13}"/>
              </a:ext>
            </a:extLst>
          </p:cNvPr>
          <p:cNvSpPr/>
          <p:nvPr/>
        </p:nvSpPr>
        <p:spPr>
          <a:xfrm>
            <a:off x="1479697" y="3192035"/>
            <a:ext cx="2329180" cy="2164080"/>
          </a:xfrm>
          <a:custGeom>
            <a:avLst/>
            <a:gdLst/>
            <a:ahLst/>
            <a:cxnLst/>
            <a:rect l="l" t="t" r="r" b="b"/>
            <a:pathLst>
              <a:path w="2329179" h="2164079">
                <a:moveTo>
                  <a:pt x="0" y="2163528"/>
                </a:moveTo>
                <a:lnTo>
                  <a:pt x="2328825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9">
            <a:extLst>
              <a:ext uri="{FF2B5EF4-FFF2-40B4-BE49-F238E27FC236}">
                <a16:creationId xmlns:a16="http://schemas.microsoft.com/office/drawing/2014/main" id="{64551AFB-258C-063A-1105-29626FB2DC5B}"/>
              </a:ext>
            </a:extLst>
          </p:cNvPr>
          <p:cNvSpPr txBox="1"/>
          <p:nvPr/>
        </p:nvSpPr>
        <p:spPr>
          <a:xfrm>
            <a:off x="3303677" y="2788411"/>
            <a:ext cx="1885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="1" baseline="-13888" dirty="0">
                <a:solidFill>
                  <a:srgbClr val="0070C0"/>
                </a:solidFill>
                <a:latin typeface="맑은 고딕"/>
                <a:cs typeface="맑은 고딕"/>
              </a:rPr>
              <a:t>2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0.8*x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4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0.0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4" name="object 30">
            <a:extLst>
              <a:ext uri="{FF2B5EF4-FFF2-40B4-BE49-F238E27FC236}">
                <a16:creationId xmlns:a16="http://schemas.microsoft.com/office/drawing/2014/main" id="{8E88EDAD-253A-B413-0CD3-62C16D3934CF}"/>
              </a:ext>
            </a:extLst>
          </p:cNvPr>
          <p:cNvSpPr txBox="1"/>
          <p:nvPr/>
        </p:nvSpPr>
        <p:spPr>
          <a:xfrm>
            <a:off x="6298392" y="5860796"/>
            <a:ext cx="1708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="1" baseline="-13888" dirty="0">
                <a:solidFill>
                  <a:srgbClr val="0070C0"/>
                </a:solidFill>
                <a:latin typeface="맑은 고딕"/>
                <a:cs typeface="맑은 고딕"/>
              </a:rPr>
              <a:t>3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0.5*x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5" name="object 31">
            <a:extLst>
              <a:ext uri="{FF2B5EF4-FFF2-40B4-BE49-F238E27FC236}">
                <a16:creationId xmlns:a16="http://schemas.microsoft.com/office/drawing/2014/main" id="{0BA41240-8F74-D82F-2A90-33DDBCE1159A}"/>
              </a:ext>
            </a:extLst>
          </p:cNvPr>
          <p:cNvSpPr txBox="1"/>
          <p:nvPr/>
        </p:nvSpPr>
        <p:spPr>
          <a:xfrm>
            <a:off x="10354265" y="3535171"/>
            <a:ext cx="939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MS</a:t>
            </a:r>
            <a:r>
              <a:rPr sz="1800" spc="-10" dirty="0">
                <a:latin typeface="맑은 고딕"/>
                <a:cs typeface="맑은 고딕"/>
              </a:rPr>
              <a:t>E</a:t>
            </a:r>
            <a:r>
              <a:rPr sz="1800" dirty="0">
                <a:latin typeface="맑은 고딕"/>
                <a:cs typeface="맑은 고딕"/>
              </a:rPr>
              <a:t>=</a:t>
            </a:r>
            <a:r>
              <a:rPr sz="1800" spc="-5" dirty="0">
                <a:latin typeface="맑은 고딕"/>
                <a:cs typeface="맑은 고딕"/>
              </a:rPr>
              <a:t>0</a:t>
            </a:r>
            <a:r>
              <a:rPr sz="1800" spc="0" dirty="0">
                <a:latin typeface="맑은 고딕"/>
                <a:cs typeface="맑은 고딕"/>
              </a:rPr>
              <a:t>.</a:t>
            </a: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6" name="object 32">
            <a:extLst>
              <a:ext uri="{FF2B5EF4-FFF2-40B4-BE49-F238E27FC236}">
                <a16:creationId xmlns:a16="http://schemas.microsoft.com/office/drawing/2014/main" id="{26860A8D-B849-2979-D199-A17FF2C07544}"/>
              </a:ext>
            </a:extLst>
          </p:cNvPr>
          <p:cNvSpPr txBox="1"/>
          <p:nvPr/>
        </p:nvSpPr>
        <p:spPr>
          <a:xfrm>
            <a:off x="10354265" y="5068316"/>
            <a:ext cx="939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MS</a:t>
            </a:r>
            <a:r>
              <a:rPr sz="1800" spc="-10" dirty="0">
                <a:latin typeface="맑은 고딕"/>
                <a:cs typeface="맑은 고딕"/>
              </a:rPr>
              <a:t>E</a:t>
            </a:r>
            <a:r>
              <a:rPr sz="1800" dirty="0">
                <a:latin typeface="맑은 고딕"/>
                <a:cs typeface="맑은 고딕"/>
              </a:rPr>
              <a:t>=</a:t>
            </a:r>
            <a:r>
              <a:rPr sz="1800" spc="-5" dirty="0">
                <a:latin typeface="맑은 고딕"/>
                <a:cs typeface="맑은 고딕"/>
              </a:rPr>
              <a:t>0</a:t>
            </a:r>
            <a:r>
              <a:rPr sz="1800" spc="0" dirty="0">
                <a:latin typeface="맑은 고딕"/>
                <a:cs typeface="맑은 고딕"/>
              </a:rPr>
              <a:t>.</a:t>
            </a: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7" name="object 33">
            <a:extLst>
              <a:ext uri="{FF2B5EF4-FFF2-40B4-BE49-F238E27FC236}">
                <a16:creationId xmlns:a16="http://schemas.microsoft.com/office/drawing/2014/main" id="{AE64BC61-AC74-80ED-A769-1145DB9FFC3D}"/>
              </a:ext>
            </a:extLst>
          </p:cNvPr>
          <p:cNvSpPr txBox="1"/>
          <p:nvPr/>
        </p:nvSpPr>
        <p:spPr>
          <a:xfrm>
            <a:off x="8330999" y="5857747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MS</a:t>
            </a:r>
            <a:r>
              <a:rPr sz="1800" spc="-10" dirty="0">
                <a:latin typeface="맑은 고딕"/>
                <a:cs typeface="맑은 고딕"/>
              </a:rPr>
              <a:t>E</a:t>
            </a:r>
            <a:r>
              <a:rPr sz="1800" dirty="0">
                <a:latin typeface="맑은 고딕"/>
                <a:cs typeface="맑은 고딕"/>
              </a:rPr>
              <a:t>=0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8" name="object 34">
            <a:extLst>
              <a:ext uri="{FF2B5EF4-FFF2-40B4-BE49-F238E27FC236}">
                <a16:creationId xmlns:a16="http://schemas.microsoft.com/office/drawing/2014/main" id="{270E2BBB-DC7C-06A0-C95A-7294AAD199AB}"/>
              </a:ext>
            </a:extLst>
          </p:cNvPr>
          <p:cNvSpPr/>
          <p:nvPr/>
        </p:nvSpPr>
        <p:spPr>
          <a:xfrm>
            <a:off x="6910091" y="2219387"/>
            <a:ext cx="2959479" cy="601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484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2" y="472621"/>
            <a:ext cx="11202305" cy="800182"/>
          </a:xfrm>
        </p:spPr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소개 </a:t>
            </a:r>
            <a:r>
              <a:rPr lang="en-US" altLang="ko-KR" dirty="0"/>
              <a:t>– </a:t>
            </a:r>
            <a:r>
              <a:rPr lang="ko-KR" altLang="en-US" dirty="0"/>
              <a:t>기계학습에 대한 이해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10966542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ko-KR" altLang="en-US" sz="3200" spc="-10" dirty="0">
                <a:latin typeface="나눔고딕"/>
                <a:cs typeface="나눔고딕"/>
              </a:rPr>
              <a:t>그런데 </a:t>
            </a:r>
            <a:r>
              <a:rPr lang="ko-KR" altLang="en-US" sz="3200" spc="-5" dirty="0">
                <a:latin typeface="나눔고딕"/>
                <a:cs typeface="나눔고딕"/>
              </a:rPr>
              <a:t>모사</a:t>
            </a:r>
            <a:r>
              <a:rPr lang="en-US" altLang="ko-KR" sz="3200" spc="-5" dirty="0">
                <a:latin typeface="맑은 고딕"/>
                <a:cs typeface="맑은 고딕"/>
              </a:rPr>
              <a:t>(==</a:t>
            </a:r>
            <a:r>
              <a:rPr lang="ko-KR" altLang="en-US" sz="3200" spc="-5" dirty="0">
                <a:latin typeface="나눔고딕"/>
                <a:cs typeface="나눔고딕"/>
              </a:rPr>
              <a:t>모델링</a:t>
            </a:r>
            <a:r>
              <a:rPr lang="en-US" altLang="ko-KR" sz="3200" spc="-5" dirty="0">
                <a:latin typeface="맑은 고딕"/>
                <a:cs typeface="맑은 고딕"/>
              </a:rPr>
              <a:t>)</a:t>
            </a:r>
            <a:r>
              <a:rPr lang="ko-KR" altLang="en-US" sz="3200" spc="-5" dirty="0">
                <a:latin typeface="나눔고딕"/>
                <a:cs typeface="나눔고딕"/>
              </a:rPr>
              <a:t>가 </a:t>
            </a:r>
            <a:r>
              <a:rPr lang="ko-KR" altLang="en-US" sz="3200" spc="-10" dirty="0">
                <a:latin typeface="나눔고딕"/>
                <a:cs typeface="나눔고딕"/>
              </a:rPr>
              <a:t>되기는</a:t>
            </a:r>
            <a:r>
              <a:rPr lang="ko-KR" altLang="en-US" sz="3200" spc="515" dirty="0">
                <a:latin typeface="나눔고딕"/>
                <a:cs typeface="나눔고딕"/>
              </a:rPr>
              <a:t> </a:t>
            </a:r>
            <a:r>
              <a:rPr lang="ko-KR" altLang="en-US" sz="3200" spc="-5" dirty="0">
                <a:latin typeface="나눔고딕"/>
                <a:cs typeface="나눔고딕"/>
              </a:rPr>
              <a:t>함</a:t>
            </a:r>
            <a:r>
              <a:rPr lang="en-US" altLang="ko-KR" sz="3200" spc="-5" dirty="0">
                <a:latin typeface="맑은 고딕"/>
                <a:cs typeface="맑은 고딕"/>
              </a:rPr>
              <a:t>?</a:t>
            </a:r>
          </a:p>
          <a:p>
            <a:pPr marL="469900" lvl="1">
              <a:spcBef>
                <a:spcPts val="100"/>
              </a:spcBef>
              <a:tabLst>
                <a:tab pos="469265" algn="l"/>
              </a:tabLst>
            </a:pPr>
            <a:r>
              <a:rPr lang="ko-KR" altLang="en-US" spc="-5" dirty="0">
                <a:latin typeface="나눔고딕"/>
                <a:cs typeface="나눔고딕"/>
              </a:rPr>
              <a:t>불공정한</a:t>
            </a:r>
            <a:r>
              <a:rPr lang="ko-KR" altLang="en-US" spc="130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주사위를</a:t>
            </a:r>
            <a:r>
              <a:rPr lang="ko-KR" altLang="en-US" spc="130" dirty="0">
                <a:latin typeface="나눔고딕"/>
                <a:cs typeface="나눔고딕"/>
              </a:rPr>
              <a:t> </a:t>
            </a:r>
            <a:r>
              <a:rPr lang="en-US" altLang="ko-KR" spc="-5" dirty="0">
                <a:latin typeface="맑은 고딕"/>
                <a:cs typeface="맑은 고딕"/>
              </a:rPr>
              <a:t>10000</a:t>
            </a:r>
            <a:r>
              <a:rPr lang="ko-KR" altLang="en-US" spc="-5" dirty="0">
                <a:latin typeface="나눔고딕"/>
                <a:cs typeface="나눔고딕"/>
              </a:rPr>
              <a:t>번</a:t>
            </a:r>
            <a:r>
              <a:rPr lang="ko-KR" altLang="en-US" spc="125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돌리고</a:t>
            </a:r>
            <a:r>
              <a:rPr lang="ko-KR" altLang="en-US" spc="130" dirty="0">
                <a:latin typeface="나눔고딕"/>
                <a:cs typeface="나눔고딕"/>
              </a:rPr>
              <a:t> </a:t>
            </a:r>
            <a:r>
              <a:rPr lang="ko-KR" altLang="en-US" dirty="0">
                <a:latin typeface="나눔고딕"/>
                <a:cs typeface="나눔고딕"/>
              </a:rPr>
              <a:t>그</a:t>
            </a:r>
            <a:r>
              <a:rPr lang="ko-KR" altLang="en-US" spc="130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눈금을</a:t>
            </a:r>
            <a:r>
              <a:rPr lang="ko-KR" altLang="en-US" spc="130" dirty="0">
                <a:latin typeface="나눔고딕"/>
                <a:cs typeface="나눔고딕"/>
              </a:rPr>
              <a:t> </a:t>
            </a:r>
            <a:r>
              <a:rPr lang="en-US" altLang="ko-KR" spc="-10" dirty="0">
                <a:latin typeface="맑은 고딕"/>
                <a:cs typeface="맑은 고딕"/>
              </a:rPr>
              <a:t>relative</a:t>
            </a:r>
            <a:r>
              <a:rPr lang="ko-KR" altLang="en-US" dirty="0">
                <a:latin typeface="맑은 고딕"/>
                <a:cs typeface="맑은 고딕"/>
              </a:rPr>
              <a:t> </a:t>
            </a:r>
            <a:r>
              <a:rPr lang="en-US" altLang="ko-KR" spc="-5" dirty="0">
                <a:latin typeface="맑은 고딕"/>
                <a:cs typeface="맑은 고딕"/>
              </a:rPr>
              <a:t>frequency</a:t>
            </a:r>
            <a:r>
              <a:rPr lang="ko-KR" altLang="en-US" spc="-5" dirty="0">
                <a:latin typeface="나눔고딕"/>
                <a:cs typeface="나눔고딕"/>
              </a:rPr>
              <a:t>로</a:t>
            </a:r>
            <a:r>
              <a:rPr lang="ko-KR" altLang="en-US" spc="130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확인해보면</a:t>
            </a:r>
            <a:r>
              <a:rPr lang="ko-KR" altLang="en-US" spc="130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확률</a:t>
            </a:r>
            <a:r>
              <a:rPr lang="ko-KR" altLang="en-US" spc="130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모형이</a:t>
            </a:r>
            <a:r>
              <a:rPr lang="ko-KR" altLang="en-US" spc="130" dirty="0">
                <a:latin typeface="나눔고딕"/>
                <a:cs typeface="나눔고딕"/>
              </a:rPr>
              <a:t> </a:t>
            </a:r>
            <a:r>
              <a:rPr lang="ko-KR" altLang="en-US" spc="-5" dirty="0">
                <a:latin typeface="나눔고딕"/>
                <a:cs typeface="나눔고딕"/>
              </a:rPr>
              <a:t>나옴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983A7F7-9732-D67C-4CB8-36A442F2061C}"/>
              </a:ext>
            </a:extLst>
          </p:cNvPr>
          <p:cNvSpPr txBox="1"/>
          <p:nvPr/>
        </p:nvSpPr>
        <p:spPr>
          <a:xfrm>
            <a:off x="7324181" y="3858259"/>
            <a:ext cx="2969111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800" spc="-5" dirty="0" err="1">
                <a:latin typeface="나눔고딕"/>
                <a:cs typeface="나눔고딕"/>
              </a:rPr>
              <a:t>모사의</a:t>
            </a:r>
            <a:r>
              <a:rPr sz="1800" spc="90" dirty="0">
                <a:latin typeface="나눔고딕"/>
                <a:cs typeface="나눔고딕"/>
              </a:rPr>
              <a:t> </a:t>
            </a:r>
            <a:r>
              <a:rPr sz="1800" spc="-5" dirty="0">
                <a:latin typeface="나눔고딕"/>
                <a:cs typeface="나눔고딕"/>
              </a:rPr>
              <a:t>방법</a:t>
            </a:r>
            <a:endParaRPr sz="1800" dirty="0">
              <a:latin typeface="나눔고딕"/>
              <a:cs typeface="나눔고딕"/>
            </a:endParaRPr>
          </a:p>
          <a:p>
            <a:pPr marL="4699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- </a:t>
            </a:r>
            <a:r>
              <a:rPr lang="ko-KR" altLang="en-US" sz="1800" b="1" spc="25" dirty="0">
                <a:latin typeface="Abadi" panose="020B0604020104020204" pitchFamily="34" charset="0"/>
                <a:cs typeface="경기천년바탕OTF Bold"/>
              </a:rPr>
              <a:t>확률모형</a:t>
            </a:r>
            <a:endParaRPr sz="1800" dirty="0">
              <a:latin typeface="나눔고딕"/>
              <a:cs typeface="나눔고딕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DEEBCBF-225E-2C81-9E75-85538057A12B}"/>
              </a:ext>
            </a:extLst>
          </p:cNvPr>
          <p:cNvSpPr/>
          <p:nvPr/>
        </p:nvSpPr>
        <p:spPr>
          <a:xfrm>
            <a:off x="1451950" y="2913919"/>
            <a:ext cx="5514344" cy="3572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38441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b="1" spc="35" dirty="0">
                <a:latin typeface="Abadi" panose="020B0604020104020204" pitchFamily="34" charset="0"/>
                <a:cs typeface="경기천년바탕OTF Bold"/>
              </a:rPr>
              <a:t>선형회귀 </a:t>
            </a:r>
            <a:r>
              <a:rPr lang="ko-KR" altLang="en-US" sz="2800" b="1" spc="25" dirty="0">
                <a:latin typeface="Abadi" panose="020B0604020104020204" pitchFamily="34" charset="0"/>
                <a:cs typeface="경기천년바탕OTF Bold"/>
              </a:rPr>
              <a:t>평가</a:t>
            </a:r>
            <a:r>
              <a:rPr lang="en-US" altLang="ko-KR" sz="2800" b="1" spc="25" dirty="0">
                <a:latin typeface="맑은 고딕"/>
                <a:cs typeface="맑은 고딕"/>
              </a:rPr>
              <a:t>: </a:t>
            </a:r>
            <a:r>
              <a:rPr lang="en-US" altLang="ko-KR" sz="2800" b="1" spc="-5" dirty="0">
                <a:latin typeface="맑은 고딕"/>
                <a:cs typeface="맑은 고딕"/>
              </a:rPr>
              <a:t>Mean Squared Error(</a:t>
            </a:r>
            <a:r>
              <a:rPr lang="en-US" altLang="ko-KR" sz="2800" b="1" spc="-5" dirty="0" err="1">
                <a:latin typeface="맑은 고딕"/>
                <a:cs typeface="맑은 고딕"/>
              </a:rPr>
              <a:t>MSE</a:t>
            </a:r>
            <a:r>
              <a:rPr lang="en-US" altLang="ko-KR" sz="2800" b="1" spc="-5" dirty="0">
                <a:latin typeface="맑은 고딕"/>
                <a:cs typeface="맑은 고딕"/>
              </a:rPr>
              <a:t>)</a:t>
            </a:r>
            <a:r>
              <a:rPr lang="ko-KR" altLang="en-US" sz="2800" b="1" spc="-5" dirty="0">
                <a:latin typeface="Abadi" panose="020B0604020104020204" pitchFamily="34" charset="0"/>
                <a:cs typeface="경기천년바탕OTF Bold"/>
              </a:rPr>
              <a:t>의</a:t>
            </a:r>
            <a:r>
              <a:rPr lang="ko-KR" altLang="en-US" sz="2800" b="1" spc="180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800" b="1" spc="30" dirty="0">
                <a:latin typeface="Abadi" panose="020B0604020104020204" pitchFamily="34" charset="0"/>
                <a:cs typeface="경기천년바탕OTF Bold"/>
              </a:rPr>
              <a:t>의미</a:t>
            </a:r>
            <a:endParaRPr lang="en-US" altLang="ko-KR" sz="2800" b="1" spc="30" dirty="0">
              <a:latin typeface="Abadi" panose="020B0604020104020204" pitchFamily="34" charset="0"/>
              <a:cs typeface="경기천년바탕OTF Bold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400" dirty="0">
                <a:latin typeface="맑은 고딕"/>
                <a:cs typeface="맑은 고딕"/>
              </a:rPr>
              <a:t>분산은 평균을 기준으로 </a:t>
            </a:r>
            <a:r>
              <a:rPr lang="ko-KR" altLang="en-US" sz="2400" dirty="0" err="1">
                <a:latin typeface="맑은 고딕"/>
                <a:cs typeface="맑은 고딕"/>
              </a:rPr>
              <a:t>퍼져있는</a:t>
            </a:r>
            <a:r>
              <a:rPr lang="ko-KR" altLang="en-US" sz="2400" dirty="0">
                <a:latin typeface="맑은 고딕"/>
                <a:cs typeface="맑은 고딕"/>
              </a:rPr>
              <a:t> 정도를 나타내는</a:t>
            </a:r>
            <a:r>
              <a:rPr lang="ko-KR" altLang="en-US" sz="2400" spc="-1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대푯값</a:t>
            </a:r>
            <a:r>
              <a:rPr lang="en-US" altLang="ko-KR" sz="2400" dirty="0">
                <a:latin typeface="맑은 고딕"/>
                <a:cs typeface="맑은 고딕"/>
              </a:rPr>
              <a:t>.</a:t>
            </a:r>
            <a:r>
              <a:rPr lang="ko-KR" altLang="en-US" b="1" spc="30" dirty="0">
                <a:latin typeface="Abadi" panose="020B0604020104020204" pitchFamily="34" charset="0"/>
                <a:cs typeface="경기천년바탕OTF Bold"/>
              </a:rPr>
              <a:t> </a:t>
            </a:r>
            <a:endParaRPr lang="en-US" altLang="ko-KR" b="1" spc="30" dirty="0">
              <a:latin typeface="Abadi" panose="020B0604020104020204" pitchFamily="34" charset="0"/>
              <a:cs typeface="경기천년바탕OTF Bold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400" dirty="0">
                <a:latin typeface="맑은 고딕"/>
                <a:cs typeface="맑은 고딕"/>
              </a:rPr>
              <a:t>분산이 클 수록 데이터의 분포도가 평균에서 들쭉날쭉 불안정하다</a:t>
            </a:r>
            <a:r>
              <a:rPr lang="en-US" altLang="ko-KR" sz="2400" dirty="0">
                <a:latin typeface="맑은 고딕"/>
                <a:cs typeface="맑은 고딕"/>
              </a:rPr>
              <a:t>, </a:t>
            </a:r>
            <a:r>
              <a:rPr lang="ko-KR" altLang="en-US" sz="2400" dirty="0">
                <a:latin typeface="맑은 고딕"/>
                <a:cs typeface="맑은 고딕"/>
              </a:rPr>
              <a:t>즉 </a:t>
            </a:r>
            <a:r>
              <a:rPr lang="ko-KR" altLang="en-US" sz="2400" b="1" dirty="0">
                <a:solidFill>
                  <a:srgbClr val="FF0000"/>
                </a:solidFill>
                <a:latin typeface="맑은 고딕"/>
                <a:cs typeface="맑은 고딕"/>
              </a:rPr>
              <a:t>오차가 많다</a:t>
            </a:r>
            <a:r>
              <a:rPr lang="ko-KR" altLang="en-US" sz="2400" dirty="0">
                <a:latin typeface="맑은 고딕"/>
                <a:cs typeface="맑은 고딕"/>
              </a:rPr>
              <a:t>는</a:t>
            </a:r>
            <a:r>
              <a:rPr lang="ko-KR" altLang="en-US" sz="2400" spc="-9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의미</a:t>
            </a:r>
            <a:endParaRPr lang="ko-KR" altLang="en-US" dirty="0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98196C5A-D845-5563-F9AE-4C3CCC156906}"/>
              </a:ext>
            </a:extLst>
          </p:cNvPr>
          <p:cNvSpPr/>
          <p:nvPr/>
        </p:nvSpPr>
        <p:spPr>
          <a:xfrm>
            <a:off x="7333199" y="4004634"/>
            <a:ext cx="2959479" cy="601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ED68B661-E9E3-A04D-ED72-073BAF213793}"/>
              </a:ext>
            </a:extLst>
          </p:cNvPr>
          <p:cNvSpPr/>
          <p:nvPr/>
        </p:nvSpPr>
        <p:spPr>
          <a:xfrm>
            <a:off x="1324971" y="2843867"/>
            <a:ext cx="5234798" cy="3566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4A184E-01A1-32BE-5FAE-9D09DAC7025C}"/>
              </a:ext>
            </a:extLst>
          </p:cNvPr>
          <p:cNvSpPr txBox="1"/>
          <p:nvPr/>
        </p:nvSpPr>
        <p:spPr>
          <a:xfrm>
            <a:off x="7842166" y="3059668"/>
            <a:ext cx="30248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우리가 가정(</a:t>
            </a:r>
            <a:r>
              <a:rPr lang="ko-KR" altLang="en-US" dirty="0" err="1"/>
              <a:t>Hypothesis</a:t>
            </a:r>
            <a:r>
              <a:rPr lang="ko-KR" altLang="en-US" dirty="0"/>
              <a:t>)한 </a:t>
            </a:r>
            <a:r>
              <a:rPr lang="ko-KR" altLang="en-US" dirty="0" err="1"/>
              <a:t>w,b에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오차가 많다 = 손실이 많다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Cost</a:t>
            </a:r>
            <a:r>
              <a:rPr lang="ko-KR" altLang="en-US" dirty="0"/>
              <a:t> </a:t>
            </a:r>
            <a:r>
              <a:rPr lang="ko-KR" altLang="en-US" dirty="0" err="1"/>
              <a:t>function</a:t>
            </a:r>
            <a:r>
              <a:rPr lang="ko-KR" altLang="en-US" dirty="0"/>
              <a:t> = </a:t>
            </a:r>
            <a:r>
              <a:rPr lang="ko-KR" altLang="en-US" dirty="0" err="1"/>
              <a:t>Loss</a:t>
            </a:r>
            <a:r>
              <a:rPr lang="ko-KR" altLang="en-US" dirty="0"/>
              <a:t> </a:t>
            </a:r>
            <a:r>
              <a:rPr lang="ko-KR" altLang="en-US" dirty="0" err="1"/>
              <a:t>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4103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800" b="1" spc="25" dirty="0">
                <a:latin typeface="Abadi" panose="020B0604020104020204" pitchFamily="34" charset="0"/>
                <a:cs typeface="경기천년바탕OTF Bold"/>
              </a:rPr>
              <a:t>최적의</a:t>
            </a:r>
            <a:r>
              <a:rPr lang="ko-KR" altLang="en-US" sz="2800" b="1" spc="110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800" b="1" spc="15" dirty="0">
                <a:latin typeface="Abadi" panose="020B0604020104020204" pitchFamily="34" charset="0"/>
                <a:cs typeface="경기천년바탕OTF Bold"/>
              </a:rPr>
              <a:t>선형회귀란</a:t>
            </a:r>
            <a:r>
              <a:rPr lang="en-US" altLang="ko-KR" sz="2800" b="1" spc="15" dirty="0">
                <a:latin typeface="맑은 고딕"/>
                <a:cs typeface="맑은 고딕"/>
              </a:rPr>
              <a:t>? </a:t>
            </a: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400" spc="-5" dirty="0">
                <a:latin typeface="나눔고딕"/>
                <a:cs typeface="나눔고딕"/>
              </a:rPr>
              <a:t>관측된 표본 데이터를 가장 </a:t>
            </a:r>
            <a:r>
              <a:rPr lang="ko-KR" altLang="en-US" sz="2000" dirty="0">
                <a:latin typeface="맑은 고딕"/>
                <a:cs typeface="맑은 고딕"/>
              </a:rPr>
              <a:t>잘 설명할 수 있는 선을 하나 찾는다</a:t>
            </a:r>
            <a:r>
              <a:rPr lang="en-US" altLang="ko-KR" sz="2000" dirty="0">
                <a:latin typeface="맑은 고딕"/>
                <a:cs typeface="맑은 고딕"/>
              </a:rPr>
              <a:t>. = </a:t>
            </a:r>
            <a:r>
              <a:rPr lang="ko-KR" altLang="en-US" sz="2000" dirty="0">
                <a:latin typeface="맑은 고딕"/>
                <a:cs typeface="맑은 고딕"/>
              </a:rPr>
              <a:t>최적화된 </a:t>
            </a:r>
            <a:r>
              <a:rPr lang="en-US" altLang="ko-KR" sz="2000" spc="-45" dirty="0">
                <a:latin typeface="맑은 고딕"/>
                <a:cs typeface="맑은 고딕"/>
              </a:rPr>
              <a:t>w, </a:t>
            </a:r>
            <a:r>
              <a:rPr lang="en-US" altLang="ko-KR" sz="2000" spc="-5" dirty="0">
                <a:latin typeface="맑은 고딕"/>
                <a:cs typeface="맑은 고딕"/>
              </a:rPr>
              <a:t>b</a:t>
            </a:r>
            <a:r>
              <a:rPr lang="ko-KR" altLang="en-US" sz="2000" spc="-5" dirty="0">
                <a:latin typeface="맑은 고딕"/>
                <a:cs typeface="맑은 고딕"/>
              </a:rPr>
              <a:t>조합을 </a:t>
            </a:r>
            <a:r>
              <a:rPr lang="ko-KR" altLang="en-US" sz="2000" dirty="0">
                <a:latin typeface="맑은 고딕"/>
                <a:cs typeface="맑은 고딕"/>
              </a:rPr>
              <a:t>찾는다</a:t>
            </a:r>
            <a:r>
              <a:rPr lang="en-US" altLang="ko-KR" sz="2000" dirty="0">
                <a:latin typeface="맑은 고딕"/>
                <a:cs typeface="맑은 고딕"/>
              </a:rPr>
              <a:t>. =  </a:t>
            </a:r>
            <a:r>
              <a:rPr lang="en-US" altLang="ko-KR" sz="2000" spc="-20" dirty="0">
                <a:latin typeface="맑은 고딕"/>
                <a:cs typeface="맑은 고딕"/>
              </a:rPr>
              <a:t>Cost(w, </a:t>
            </a:r>
            <a:r>
              <a:rPr lang="en-US" altLang="ko-KR" sz="2000" spc="-5" dirty="0">
                <a:latin typeface="맑은 고딕"/>
                <a:cs typeface="맑은 고딕"/>
              </a:rPr>
              <a:t>b)</a:t>
            </a:r>
            <a:r>
              <a:rPr lang="ko-KR" altLang="en-US" sz="2000" spc="-5" dirty="0">
                <a:latin typeface="맑은 고딕"/>
                <a:cs typeface="맑은 고딕"/>
              </a:rPr>
              <a:t>가 </a:t>
            </a:r>
            <a:r>
              <a:rPr lang="ko-KR" altLang="en-US" sz="2000" dirty="0">
                <a:latin typeface="맑은 고딕"/>
                <a:cs typeface="맑은 고딕"/>
              </a:rPr>
              <a:t>최저 값을 보이는 </a:t>
            </a:r>
            <a:r>
              <a:rPr lang="en-US" altLang="ko-KR" sz="2000" spc="-45" dirty="0">
                <a:latin typeface="맑은 고딕"/>
                <a:cs typeface="맑은 고딕"/>
              </a:rPr>
              <a:t>w, </a:t>
            </a:r>
            <a:r>
              <a:rPr lang="en-US" altLang="ko-KR" sz="2000" dirty="0">
                <a:latin typeface="맑은 고딕"/>
                <a:cs typeface="맑은 고딕"/>
              </a:rPr>
              <a:t>b </a:t>
            </a:r>
            <a:r>
              <a:rPr lang="ko-KR" altLang="en-US" sz="2000" dirty="0">
                <a:latin typeface="맑은 고딕"/>
                <a:cs typeface="맑은 고딕"/>
              </a:rPr>
              <a:t>값을</a:t>
            </a:r>
            <a:r>
              <a:rPr lang="ko-KR" altLang="en-US" sz="2000" spc="65" dirty="0">
                <a:latin typeface="맑은 고딕"/>
                <a:cs typeface="맑은 고딕"/>
              </a:rPr>
              <a:t> </a:t>
            </a:r>
            <a:r>
              <a:rPr lang="ko-KR" altLang="en-US" sz="2000" dirty="0">
                <a:latin typeface="맑은 고딕"/>
                <a:cs typeface="맑은 고딕"/>
              </a:rPr>
              <a:t>찾는다</a:t>
            </a:r>
            <a:r>
              <a:rPr lang="en-US" altLang="ko-KR" sz="2000" dirty="0">
                <a:latin typeface="맑은 고딕"/>
                <a:cs typeface="맑은 고딕"/>
              </a:rPr>
              <a:t>.</a:t>
            </a:r>
            <a:endParaRPr lang="ko-KR" alt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05D14AB-10A9-5E58-ED24-9383875E7922}"/>
              </a:ext>
            </a:extLst>
          </p:cNvPr>
          <p:cNvSpPr txBox="1"/>
          <p:nvPr/>
        </p:nvSpPr>
        <p:spPr>
          <a:xfrm>
            <a:off x="6817759" y="3199891"/>
            <a:ext cx="4048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Cost(w,b)</a:t>
            </a:r>
            <a:r>
              <a:rPr sz="1800" spc="-20" dirty="0">
                <a:latin typeface="맑은 고딕"/>
                <a:cs typeface="맑은 고딕"/>
              </a:rPr>
              <a:t>를</a:t>
            </a:r>
            <a:r>
              <a:rPr sz="1800" spc="-2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최소화하는</a:t>
            </a:r>
            <a:r>
              <a:rPr sz="1800" spc="-240" dirty="0">
                <a:latin typeface="맑은 고딕"/>
                <a:cs typeface="맑은 고딕"/>
              </a:rPr>
              <a:t> </a:t>
            </a:r>
            <a:r>
              <a:rPr sz="1800" spc="-80" dirty="0">
                <a:latin typeface="Calibri"/>
                <a:cs typeface="Calibri"/>
              </a:rPr>
              <a:t>w,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값을</a:t>
            </a:r>
            <a:r>
              <a:rPr sz="1800" spc="-2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찾는다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AD3F9BB-0A9C-33BB-A3F2-62247423B11F}"/>
              </a:ext>
            </a:extLst>
          </p:cNvPr>
          <p:cNvSpPr txBox="1"/>
          <p:nvPr/>
        </p:nvSpPr>
        <p:spPr>
          <a:xfrm>
            <a:off x="1194065" y="2645155"/>
            <a:ext cx="151765" cy="268033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74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425C094-C4FA-2DE2-C2E0-F719D8EA4DD3}"/>
              </a:ext>
            </a:extLst>
          </p:cNvPr>
          <p:cNvSpPr txBox="1"/>
          <p:nvPr/>
        </p:nvSpPr>
        <p:spPr>
          <a:xfrm>
            <a:off x="1640464" y="5434076"/>
            <a:ext cx="238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endParaRPr sz="2700" baseline="-9259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EBC31A4-279B-8AFF-2ED2-D22530804E50}"/>
              </a:ext>
            </a:extLst>
          </p:cNvPr>
          <p:cNvSpPr/>
          <p:nvPr/>
        </p:nvSpPr>
        <p:spPr>
          <a:xfrm>
            <a:off x="1970219" y="4623545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461A63A-C8BB-4150-69B8-33A52B3FCFAB}"/>
              </a:ext>
            </a:extLst>
          </p:cNvPr>
          <p:cNvSpPr/>
          <p:nvPr/>
        </p:nvSpPr>
        <p:spPr>
          <a:xfrm>
            <a:off x="3676552" y="3757791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5847BAB-3BD9-130D-F65F-902A4D2022CB}"/>
              </a:ext>
            </a:extLst>
          </p:cNvPr>
          <p:cNvSpPr/>
          <p:nvPr/>
        </p:nvSpPr>
        <p:spPr>
          <a:xfrm>
            <a:off x="3112610" y="4033151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CE319EE-7E18-0E33-9956-C736BA4BE8EC}"/>
              </a:ext>
            </a:extLst>
          </p:cNvPr>
          <p:cNvSpPr/>
          <p:nvPr/>
        </p:nvSpPr>
        <p:spPr>
          <a:xfrm>
            <a:off x="2538947" y="4313756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FB6853D-C29A-DA5B-BBD5-E5C4B0CFA2BB}"/>
              </a:ext>
            </a:extLst>
          </p:cNvPr>
          <p:cNvSpPr/>
          <p:nvPr/>
        </p:nvSpPr>
        <p:spPr>
          <a:xfrm>
            <a:off x="1469505" y="4033151"/>
            <a:ext cx="2628900" cy="353060"/>
          </a:xfrm>
          <a:custGeom>
            <a:avLst/>
            <a:gdLst/>
            <a:ahLst/>
            <a:cxnLst/>
            <a:rect l="l" t="t" r="r" b="b"/>
            <a:pathLst>
              <a:path w="2628900" h="353060">
                <a:moveTo>
                  <a:pt x="0" y="352524"/>
                </a:moveTo>
                <a:lnTo>
                  <a:pt x="262847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F0DBF42-D8B3-96A9-C1A9-2F05586E0F33}"/>
              </a:ext>
            </a:extLst>
          </p:cNvPr>
          <p:cNvSpPr txBox="1"/>
          <p:nvPr/>
        </p:nvSpPr>
        <p:spPr>
          <a:xfrm>
            <a:off x="3335596" y="4217923"/>
            <a:ext cx="1885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="1" baseline="-13888" dirty="0">
                <a:solidFill>
                  <a:srgbClr val="0070C0"/>
                </a:solidFill>
                <a:latin typeface="맑은 고딕"/>
                <a:cs typeface="맑은 고딕"/>
              </a:rPr>
              <a:t>1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0.1*x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4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0.4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40F59132-AC70-42FF-3968-A593AFF9A928}"/>
              </a:ext>
            </a:extLst>
          </p:cNvPr>
          <p:cNvSpPr/>
          <p:nvPr/>
        </p:nvSpPr>
        <p:spPr>
          <a:xfrm>
            <a:off x="1417118" y="2741325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5" y="2648341"/>
                </a:lnTo>
                <a:lnTo>
                  <a:pt x="69850" y="2648341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5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50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FA77F1E-438F-3D06-7443-7904425E7ABC}"/>
              </a:ext>
            </a:extLst>
          </p:cNvPr>
          <p:cNvSpPr/>
          <p:nvPr/>
        </p:nvSpPr>
        <p:spPr>
          <a:xfrm>
            <a:off x="1479527" y="5326393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5"/>
                </a:lnTo>
                <a:lnTo>
                  <a:pt x="2583522" y="69850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6" y="69850"/>
                </a:lnTo>
                <a:lnTo>
                  <a:pt x="2531136" y="34925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6" y="34925"/>
                </a:lnTo>
                <a:lnTo>
                  <a:pt x="2531136" y="69850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65BC328-2742-077F-9F57-2181209AAB2D}"/>
              </a:ext>
            </a:extLst>
          </p:cNvPr>
          <p:cNvSpPr/>
          <p:nvPr/>
        </p:nvSpPr>
        <p:spPr>
          <a:xfrm>
            <a:off x="1990507" y="4310911"/>
            <a:ext cx="0" cy="323215"/>
          </a:xfrm>
          <a:custGeom>
            <a:avLst/>
            <a:gdLst/>
            <a:ahLst/>
            <a:cxnLst/>
            <a:rect l="l" t="t" r="r" b="b"/>
            <a:pathLst>
              <a:path h="323214">
                <a:moveTo>
                  <a:pt x="0" y="323167"/>
                </a:moveTo>
                <a:lnTo>
                  <a:pt x="1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0DB41A8-7479-5E98-6D22-580CBC8968F2}"/>
              </a:ext>
            </a:extLst>
          </p:cNvPr>
          <p:cNvSpPr/>
          <p:nvPr/>
        </p:nvSpPr>
        <p:spPr>
          <a:xfrm>
            <a:off x="3700448" y="3825058"/>
            <a:ext cx="0" cy="280035"/>
          </a:xfrm>
          <a:custGeom>
            <a:avLst/>
            <a:gdLst/>
            <a:ahLst/>
            <a:cxnLst/>
            <a:rect l="l" t="t" r="r" b="b"/>
            <a:pathLst>
              <a:path h="280035">
                <a:moveTo>
                  <a:pt x="0" y="280012"/>
                </a:moveTo>
                <a:lnTo>
                  <a:pt x="1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29D0D26-9FEC-1BB6-719E-412BC6A817B0}"/>
              </a:ext>
            </a:extLst>
          </p:cNvPr>
          <p:cNvSpPr/>
          <p:nvPr/>
        </p:nvSpPr>
        <p:spPr>
          <a:xfrm>
            <a:off x="3129495" y="4080197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5">
                <a:moveTo>
                  <a:pt x="0" y="93286"/>
                </a:moveTo>
                <a:lnTo>
                  <a:pt x="2835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22389910-5DD0-1639-887B-C36371DB129F}"/>
              </a:ext>
            </a:extLst>
          </p:cNvPr>
          <p:cNvSpPr/>
          <p:nvPr/>
        </p:nvSpPr>
        <p:spPr>
          <a:xfrm>
            <a:off x="2552551" y="4232597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5">
                <a:moveTo>
                  <a:pt x="0" y="93286"/>
                </a:moveTo>
                <a:lnTo>
                  <a:pt x="2835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3D17BE4-BA46-6A9B-850E-AECF9ADF33C0}"/>
              </a:ext>
            </a:extLst>
          </p:cNvPr>
          <p:cNvSpPr txBox="1"/>
          <p:nvPr/>
        </p:nvSpPr>
        <p:spPr>
          <a:xfrm>
            <a:off x="2015214" y="4410964"/>
            <a:ext cx="1943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1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2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7BED47FB-EC4C-CEA3-1CC9-6DEFEC4401EA}"/>
              </a:ext>
            </a:extLst>
          </p:cNvPr>
          <p:cNvSpPr txBox="1"/>
          <p:nvPr/>
        </p:nvSpPr>
        <p:spPr>
          <a:xfrm>
            <a:off x="2604141" y="4240276"/>
            <a:ext cx="1943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0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4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6631860-4874-3873-0EB3-047E6E407CF3}"/>
              </a:ext>
            </a:extLst>
          </p:cNvPr>
          <p:cNvSpPr txBox="1"/>
          <p:nvPr/>
        </p:nvSpPr>
        <p:spPr>
          <a:xfrm>
            <a:off x="3202071" y="3944620"/>
            <a:ext cx="24637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-</a:t>
            </a:r>
            <a:r>
              <a:rPr sz="1000" spc="-5" dirty="0">
                <a:latin typeface="맑은 고딕"/>
                <a:cs typeface="맑은 고딕"/>
              </a:rPr>
              <a:t>0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4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B4C2F8C-FE47-3B28-3C12-1E7A78F633DD}"/>
              </a:ext>
            </a:extLst>
          </p:cNvPr>
          <p:cNvSpPr txBox="1"/>
          <p:nvPr/>
        </p:nvSpPr>
        <p:spPr>
          <a:xfrm>
            <a:off x="3779188" y="3844035"/>
            <a:ext cx="24637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-</a:t>
            </a:r>
            <a:r>
              <a:rPr sz="1000" spc="-5" dirty="0">
                <a:latin typeface="맑은 고딕"/>
                <a:cs typeface="맑은 고딕"/>
              </a:rPr>
              <a:t>1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2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197DAEB-0A73-00D3-E8D8-A321BC42ABC5}"/>
              </a:ext>
            </a:extLst>
          </p:cNvPr>
          <p:cNvSpPr/>
          <p:nvPr/>
        </p:nvSpPr>
        <p:spPr>
          <a:xfrm>
            <a:off x="4834924" y="4920842"/>
            <a:ext cx="241300" cy="46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0AE8322D-71BB-090F-2873-2B3861193E42}"/>
              </a:ext>
            </a:extLst>
          </p:cNvPr>
          <p:cNvSpPr txBox="1"/>
          <p:nvPr/>
        </p:nvSpPr>
        <p:spPr>
          <a:xfrm>
            <a:off x="1783595" y="4761484"/>
            <a:ext cx="6419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80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y</a:t>
            </a:r>
            <a:r>
              <a:rPr sz="1050" spc="-15" baseline="-15873" dirty="0">
                <a:latin typeface="맑은 고딕"/>
                <a:cs typeface="맑은 고딕"/>
              </a:rPr>
              <a:t>1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48B267B-D2B1-1486-7B27-91428103A9A8}"/>
              </a:ext>
            </a:extLst>
          </p:cNvPr>
          <p:cNvSpPr/>
          <p:nvPr/>
        </p:nvSpPr>
        <p:spPr>
          <a:xfrm>
            <a:off x="1479697" y="3192035"/>
            <a:ext cx="2329180" cy="2164080"/>
          </a:xfrm>
          <a:custGeom>
            <a:avLst/>
            <a:gdLst/>
            <a:ahLst/>
            <a:cxnLst/>
            <a:rect l="l" t="t" r="r" b="b"/>
            <a:pathLst>
              <a:path w="2329179" h="2164079">
                <a:moveTo>
                  <a:pt x="0" y="2163528"/>
                </a:moveTo>
                <a:lnTo>
                  <a:pt x="2328825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0DB56F59-53A1-5C72-0FB1-1B4390142575}"/>
              </a:ext>
            </a:extLst>
          </p:cNvPr>
          <p:cNvSpPr txBox="1"/>
          <p:nvPr/>
        </p:nvSpPr>
        <p:spPr>
          <a:xfrm>
            <a:off x="3303677" y="2788411"/>
            <a:ext cx="1885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="1" baseline="-13888" dirty="0">
                <a:solidFill>
                  <a:srgbClr val="0070C0"/>
                </a:solidFill>
                <a:latin typeface="맑은 고딕"/>
                <a:cs typeface="맑은 고딕"/>
              </a:rPr>
              <a:t>2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0.8*x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4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0.0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902629A0-6AC3-89ED-63E6-66B70CAB0B6B}"/>
              </a:ext>
            </a:extLst>
          </p:cNvPr>
          <p:cNvSpPr/>
          <p:nvPr/>
        </p:nvSpPr>
        <p:spPr>
          <a:xfrm>
            <a:off x="1459547" y="3659928"/>
            <a:ext cx="2516505" cy="1252220"/>
          </a:xfrm>
          <a:custGeom>
            <a:avLst/>
            <a:gdLst/>
            <a:ahLst/>
            <a:cxnLst/>
            <a:rect l="l" t="t" r="r" b="b"/>
            <a:pathLst>
              <a:path w="2516504" h="1252220">
                <a:moveTo>
                  <a:pt x="0" y="1251794"/>
                </a:moveTo>
                <a:lnTo>
                  <a:pt x="2516044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7669412-D008-0A94-B4F6-18988EB9AF6B}"/>
              </a:ext>
            </a:extLst>
          </p:cNvPr>
          <p:cNvSpPr txBox="1"/>
          <p:nvPr/>
        </p:nvSpPr>
        <p:spPr>
          <a:xfrm>
            <a:off x="4117573" y="3465067"/>
            <a:ext cx="1708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="1" baseline="-13888" dirty="0">
                <a:solidFill>
                  <a:srgbClr val="0070C0"/>
                </a:solidFill>
                <a:latin typeface="맑은 고딕"/>
                <a:cs typeface="맑은 고딕"/>
              </a:rPr>
              <a:t>3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0.5*x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9EF2A145-1087-AA43-91F0-CB612ADE81AF}"/>
              </a:ext>
            </a:extLst>
          </p:cNvPr>
          <p:cNvSpPr/>
          <p:nvPr/>
        </p:nvSpPr>
        <p:spPr>
          <a:xfrm>
            <a:off x="6842579" y="4211563"/>
            <a:ext cx="2667096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9438E9D4-6849-D025-131F-2A4B968191D7}"/>
              </a:ext>
            </a:extLst>
          </p:cNvPr>
          <p:cNvSpPr/>
          <p:nvPr/>
        </p:nvSpPr>
        <p:spPr>
          <a:xfrm>
            <a:off x="6903740" y="3572050"/>
            <a:ext cx="2959479" cy="601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4003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15" dirty="0">
                <a:latin typeface="맑은 고딕"/>
                <a:cs typeface="맑은 고딕"/>
              </a:rPr>
              <a:t>Cost(w, </a:t>
            </a:r>
            <a:r>
              <a:rPr lang="en-US" altLang="ko-KR" sz="2800" b="1" spc="-5" dirty="0">
                <a:latin typeface="맑은 고딕"/>
                <a:cs typeface="맑은 고딕"/>
              </a:rPr>
              <a:t>b)</a:t>
            </a:r>
            <a:r>
              <a:rPr lang="ko-KR" altLang="en-US" sz="2800" b="1" spc="-5" dirty="0">
                <a:latin typeface="Abadi" panose="020B0604020104020204" pitchFamily="34" charset="0"/>
                <a:cs typeface="경기천년바탕OTF Bold"/>
              </a:rPr>
              <a:t>가 </a:t>
            </a:r>
            <a:r>
              <a:rPr lang="ko-KR" altLang="en-US" sz="2800" b="1" spc="35" dirty="0">
                <a:latin typeface="Abadi" panose="020B0604020104020204" pitchFamily="34" charset="0"/>
                <a:cs typeface="경기천년바탕OTF Bold"/>
              </a:rPr>
              <a:t>최저 </a:t>
            </a:r>
            <a:r>
              <a:rPr lang="ko-KR" altLang="en-US" sz="2800" b="1" spc="-5" dirty="0">
                <a:latin typeface="Abadi" panose="020B0604020104020204" pitchFamily="34" charset="0"/>
                <a:cs typeface="경기천년바탕OTF Bold"/>
              </a:rPr>
              <a:t>값을 </a:t>
            </a:r>
            <a:r>
              <a:rPr lang="ko-KR" altLang="en-US" sz="2800" b="1" spc="25" dirty="0">
                <a:latin typeface="Abadi" panose="020B0604020104020204" pitchFamily="34" charset="0"/>
                <a:cs typeface="경기천년바탕OTF Bold"/>
              </a:rPr>
              <a:t>보이는 </a:t>
            </a:r>
            <a:r>
              <a:rPr lang="en-US" altLang="ko-KR" sz="2800" b="1" spc="-55" dirty="0">
                <a:latin typeface="맑은 고딕"/>
                <a:cs typeface="맑은 고딕"/>
              </a:rPr>
              <a:t>w, </a:t>
            </a:r>
            <a:r>
              <a:rPr lang="en-US" altLang="ko-KR" sz="2800" b="1" spc="-5" dirty="0">
                <a:latin typeface="맑은 고딕"/>
                <a:cs typeface="맑은 고딕"/>
              </a:rPr>
              <a:t>b</a:t>
            </a:r>
            <a:r>
              <a:rPr lang="ko-KR" altLang="en-US" sz="2800" b="1" spc="-5" dirty="0">
                <a:latin typeface="Abadi" panose="020B0604020104020204" pitchFamily="34" charset="0"/>
                <a:cs typeface="경기천년바탕OTF Bold"/>
              </a:rPr>
              <a:t>를 </a:t>
            </a:r>
            <a:r>
              <a:rPr lang="ko-KR" altLang="en-US" sz="2800" b="1" dirty="0">
                <a:latin typeface="Abadi" panose="020B0604020104020204" pitchFamily="34" charset="0"/>
                <a:cs typeface="경기천년바탕OTF Bold"/>
              </a:rPr>
              <a:t>어떻게</a:t>
            </a:r>
            <a:r>
              <a:rPr lang="ko-KR" altLang="en-US" sz="2800" b="1" spc="680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800" b="1" spc="-30" dirty="0">
                <a:latin typeface="Abadi" panose="020B0604020104020204" pitchFamily="34" charset="0"/>
                <a:cs typeface="경기천년바탕OTF Bold"/>
              </a:rPr>
              <a:t>찾을까</a:t>
            </a:r>
            <a:r>
              <a:rPr lang="en-US" altLang="ko-KR" sz="2800" b="1" spc="-3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dirty="0">
                <a:latin typeface="맑은 고딕"/>
                <a:cs typeface="맑은 고딕"/>
              </a:rPr>
              <a:t>w</a:t>
            </a:r>
            <a:r>
              <a:rPr lang="ko-KR" altLang="en-US" sz="2400" dirty="0">
                <a:latin typeface="맑은 고딕"/>
                <a:cs typeface="맑은 고딕"/>
              </a:rPr>
              <a:t>값의 변화에 의해 </a:t>
            </a:r>
            <a:r>
              <a:rPr lang="en-US" altLang="ko-KR" sz="2400" spc="-5" dirty="0">
                <a:latin typeface="맑은 고딕"/>
                <a:cs typeface="맑은 고딕"/>
              </a:rPr>
              <a:t>Cost(w)</a:t>
            </a:r>
            <a:r>
              <a:rPr lang="ko-KR" altLang="en-US" sz="2400" spc="-5" dirty="0">
                <a:latin typeface="맑은 고딕"/>
                <a:cs typeface="맑은 고딕"/>
              </a:rPr>
              <a:t>값이 </a:t>
            </a:r>
            <a:r>
              <a:rPr lang="ko-KR" altLang="en-US" sz="2400" dirty="0">
                <a:latin typeface="맑은 고딕"/>
                <a:cs typeface="맑은 고딕"/>
              </a:rPr>
              <a:t>어떻게 달라지는지</a:t>
            </a:r>
            <a:r>
              <a:rPr lang="ko-KR" altLang="en-US" sz="2400" spc="-2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살펴보자</a:t>
            </a: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400" spc="-5" dirty="0">
                <a:latin typeface="맑은 고딕"/>
                <a:cs typeface="맑은 고딕"/>
              </a:rPr>
              <a:t>cost</a:t>
            </a:r>
            <a:r>
              <a:rPr lang="ko-KR" altLang="en-US" sz="2400" spc="-5" dirty="0">
                <a:latin typeface="맑은 고딕"/>
                <a:cs typeface="맑은 고딕"/>
              </a:rPr>
              <a:t>값이 </a:t>
            </a:r>
            <a:r>
              <a:rPr lang="ko-KR" altLang="en-US" sz="2400" dirty="0">
                <a:latin typeface="맑은 고딕"/>
                <a:cs typeface="맑은 고딕"/>
              </a:rPr>
              <a:t>작아지는 </a:t>
            </a:r>
            <a:r>
              <a:rPr lang="ko-KR" altLang="en-US" sz="2400" b="1" dirty="0">
                <a:solidFill>
                  <a:srgbClr val="FF0000"/>
                </a:solidFill>
                <a:latin typeface="맑은 고딕"/>
                <a:cs typeface="맑은 고딕"/>
              </a:rPr>
              <a:t>방향</a:t>
            </a:r>
            <a:r>
              <a:rPr lang="ko-KR" altLang="en-US" sz="2400" dirty="0">
                <a:latin typeface="맑은 고딕"/>
                <a:cs typeface="맑은 고딕"/>
              </a:rPr>
              <a:t>으로 조금씩 </a:t>
            </a:r>
            <a:r>
              <a:rPr lang="en-US" altLang="ko-KR" sz="2400" spc="-5" dirty="0">
                <a:latin typeface="맑은 고딕"/>
                <a:cs typeface="맑은 고딕"/>
              </a:rPr>
              <a:t>w</a:t>
            </a:r>
            <a:r>
              <a:rPr lang="ko-KR" altLang="en-US" sz="2400" spc="-5" dirty="0">
                <a:latin typeface="맑은 고딕"/>
                <a:cs typeface="맑은 고딕"/>
              </a:rPr>
              <a:t>값을 </a:t>
            </a:r>
            <a:r>
              <a:rPr lang="ko-KR" altLang="en-US" sz="2400" dirty="0">
                <a:latin typeface="맑은 고딕"/>
                <a:cs typeface="맑은 고딕"/>
              </a:rPr>
              <a:t>업데이트</a:t>
            </a:r>
            <a:r>
              <a:rPr lang="ko-KR" altLang="en-US" sz="2400" spc="-15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하자</a:t>
            </a:r>
            <a:r>
              <a:rPr lang="en-US" altLang="ko-KR" sz="2400" dirty="0">
                <a:latin typeface="맑은 고딕"/>
                <a:cs typeface="맑은 고딕"/>
              </a:rPr>
              <a:t>!!</a:t>
            </a: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endParaRPr lang="ko-KR" altLang="en-US" dirty="0"/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CD002C9C-F69D-07C8-D3CC-DA8F20761895}"/>
              </a:ext>
            </a:extLst>
          </p:cNvPr>
          <p:cNvSpPr/>
          <p:nvPr/>
        </p:nvSpPr>
        <p:spPr>
          <a:xfrm>
            <a:off x="9414768" y="1552189"/>
            <a:ext cx="1719873" cy="662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E9AC27A-D3FC-1D2B-EAB1-39CB7070A0C5}"/>
              </a:ext>
            </a:extLst>
          </p:cNvPr>
          <p:cNvSpPr/>
          <p:nvPr/>
        </p:nvSpPr>
        <p:spPr>
          <a:xfrm>
            <a:off x="5110571" y="3479037"/>
            <a:ext cx="5678034" cy="2948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7">
            <a:extLst>
              <a:ext uri="{FF2B5EF4-FFF2-40B4-BE49-F238E27FC236}">
                <a16:creationId xmlns:a16="http://schemas.microsoft.com/office/drawing/2014/main" id="{A4104092-646F-ACF9-10D7-939F8D43F7BB}"/>
              </a:ext>
            </a:extLst>
          </p:cNvPr>
          <p:cNvSpPr txBox="1"/>
          <p:nvPr/>
        </p:nvSpPr>
        <p:spPr>
          <a:xfrm>
            <a:off x="551540" y="3360537"/>
            <a:ext cx="151765" cy="268033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74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9A66A5A9-5595-33F2-739A-C4B9720A3E0A}"/>
              </a:ext>
            </a:extLst>
          </p:cNvPr>
          <p:cNvSpPr txBox="1"/>
          <p:nvPr/>
        </p:nvSpPr>
        <p:spPr>
          <a:xfrm>
            <a:off x="997939" y="6149458"/>
            <a:ext cx="238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endParaRPr sz="2700" baseline="-9259">
              <a:latin typeface="Arial"/>
              <a:cs typeface="Arial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9278DCC7-9877-03F7-AA6F-340AF0921A19}"/>
              </a:ext>
            </a:extLst>
          </p:cNvPr>
          <p:cNvSpPr/>
          <p:nvPr/>
        </p:nvSpPr>
        <p:spPr>
          <a:xfrm>
            <a:off x="1327694" y="5338927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0">
            <a:extLst>
              <a:ext uri="{FF2B5EF4-FFF2-40B4-BE49-F238E27FC236}">
                <a16:creationId xmlns:a16="http://schemas.microsoft.com/office/drawing/2014/main" id="{3ABD3AEF-EE8F-FE63-CE87-AAE3D4E45277}"/>
              </a:ext>
            </a:extLst>
          </p:cNvPr>
          <p:cNvSpPr/>
          <p:nvPr/>
        </p:nvSpPr>
        <p:spPr>
          <a:xfrm>
            <a:off x="3034027" y="4473173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30F53C14-C2AC-056B-D351-EBBF7BC0349F}"/>
              </a:ext>
            </a:extLst>
          </p:cNvPr>
          <p:cNvSpPr/>
          <p:nvPr/>
        </p:nvSpPr>
        <p:spPr>
          <a:xfrm>
            <a:off x="2470085" y="4748533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6E0CFF72-857F-83D6-DE4D-1AFA2262779B}"/>
              </a:ext>
            </a:extLst>
          </p:cNvPr>
          <p:cNvSpPr/>
          <p:nvPr/>
        </p:nvSpPr>
        <p:spPr>
          <a:xfrm>
            <a:off x="1896422" y="5029138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3">
            <a:extLst>
              <a:ext uri="{FF2B5EF4-FFF2-40B4-BE49-F238E27FC236}">
                <a16:creationId xmlns:a16="http://schemas.microsoft.com/office/drawing/2014/main" id="{3BC9C784-BFD1-4B96-4F6B-6CEFEF778F0A}"/>
              </a:ext>
            </a:extLst>
          </p:cNvPr>
          <p:cNvSpPr/>
          <p:nvPr/>
        </p:nvSpPr>
        <p:spPr>
          <a:xfrm>
            <a:off x="826980" y="4748533"/>
            <a:ext cx="2628900" cy="353060"/>
          </a:xfrm>
          <a:custGeom>
            <a:avLst/>
            <a:gdLst/>
            <a:ahLst/>
            <a:cxnLst/>
            <a:rect l="l" t="t" r="r" b="b"/>
            <a:pathLst>
              <a:path w="2628900" h="353060">
                <a:moveTo>
                  <a:pt x="0" y="352524"/>
                </a:moveTo>
                <a:lnTo>
                  <a:pt x="2628470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FA8235A9-2640-2D78-B6F7-875E71F7A00D}"/>
              </a:ext>
            </a:extLst>
          </p:cNvPr>
          <p:cNvSpPr/>
          <p:nvPr/>
        </p:nvSpPr>
        <p:spPr>
          <a:xfrm>
            <a:off x="774593" y="3456707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5" y="2648341"/>
                </a:lnTo>
                <a:lnTo>
                  <a:pt x="69850" y="2648341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5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50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5">
            <a:extLst>
              <a:ext uri="{FF2B5EF4-FFF2-40B4-BE49-F238E27FC236}">
                <a16:creationId xmlns:a16="http://schemas.microsoft.com/office/drawing/2014/main" id="{B7ED68E2-A9E5-1CBF-ECC8-151A3EF8A6FB}"/>
              </a:ext>
            </a:extLst>
          </p:cNvPr>
          <p:cNvSpPr/>
          <p:nvPr/>
        </p:nvSpPr>
        <p:spPr>
          <a:xfrm>
            <a:off x="837002" y="6041775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5"/>
                </a:lnTo>
                <a:lnTo>
                  <a:pt x="2583522" y="69850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6" y="69850"/>
                </a:lnTo>
                <a:lnTo>
                  <a:pt x="2531136" y="34925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6" y="34925"/>
                </a:lnTo>
                <a:lnTo>
                  <a:pt x="2531136" y="69850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6">
            <a:extLst>
              <a:ext uri="{FF2B5EF4-FFF2-40B4-BE49-F238E27FC236}">
                <a16:creationId xmlns:a16="http://schemas.microsoft.com/office/drawing/2014/main" id="{EC94684F-36B5-B6FD-FDD2-8ACC489E2F3D}"/>
              </a:ext>
            </a:extLst>
          </p:cNvPr>
          <p:cNvSpPr/>
          <p:nvPr/>
        </p:nvSpPr>
        <p:spPr>
          <a:xfrm>
            <a:off x="1347982" y="5026293"/>
            <a:ext cx="0" cy="323215"/>
          </a:xfrm>
          <a:custGeom>
            <a:avLst/>
            <a:gdLst/>
            <a:ahLst/>
            <a:cxnLst/>
            <a:rect l="l" t="t" r="r" b="b"/>
            <a:pathLst>
              <a:path h="323214">
                <a:moveTo>
                  <a:pt x="0" y="323167"/>
                </a:moveTo>
                <a:lnTo>
                  <a:pt x="1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7789A7A5-9F73-C1BC-1073-0283B7435AE2}"/>
              </a:ext>
            </a:extLst>
          </p:cNvPr>
          <p:cNvSpPr/>
          <p:nvPr/>
        </p:nvSpPr>
        <p:spPr>
          <a:xfrm>
            <a:off x="3057923" y="4540440"/>
            <a:ext cx="0" cy="280035"/>
          </a:xfrm>
          <a:custGeom>
            <a:avLst/>
            <a:gdLst/>
            <a:ahLst/>
            <a:cxnLst/>
            <a:rect l="l" t="t" r="r" b="b"/>
            <a:pathLst>
              <a:path h="280035">
                <a:moveTo>
                  <a:pt x="0" y="280012"/>
                </a:moveTo>
                <a:lnTo>
                  <a:pt x="1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8">
            <a:extLst>
              <a:ext uri="{FF2B5EF4-FFF2-40B4-BE49-F238E27FC236}">
                <a16:creationId xmlns:a16="http://schemas.microsoft.com/office/drawing/2014/main" id="{3D53B75B-B1AD-B138-C379-A46ABFF3C3A7}"/>
              </a:ext>
            </a:extLst>
          </p:cNvPr>
          <p:cNvSpPr/>
          <p:nvPr/>
        </p:nvSpPr>
        <p:spPr>
          <a:xfrm>
            <a:off x="2486970" y="4795579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5">
                <a:moveTo>
                  <a:pt x="0" y="93286"/>
                </a:moveTo>
                <a:lnTo>
                  <a:pt x="2835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9">
            <a:extLst>
              <a:ext uri="{FF2B5EF4-FFF2-40B4-BE49-F238E27FC236}">
                <a16:creationId xmlns:a16="http://schemas.microsoft.com/office/drawing/2014/main" id="{F581E199-14FC-C804-4CB6-E5E40931FD68}"/>
              </a:ext>
            </a:extLst>
          </p:cNvPr>
          <p:cNvSpPr/>
          <p:nvPr/>
        </p:nvSpPr>
        <p:spPr>
          <a:xfrm>
            <a:off x="1910026" y="4947979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5">
                <a:moveTo>
                  <a:pt x="0" y="93286"/>
                </a:moveTo>
                <a:lnTo>
                  <a:pt x="2835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0">
            <a:extLst>
              <a:ext uri="{FF2B5EF4-FFF2-40B4-BE49-F238E27FC236}">
                <a16:creationId xmlns:a16="http://schemas.microsoft.com/office/drawing/2014/main" id="{F52E5AAE-4EC8-7B59-B5EA-3186A395D956}"/>
              </a:ext>
            </a:extLst>
          </p:cNvPr>
          <p:cNvSpPr txBox="1"/>
          <p:nvPr/>
        </p:nvSpPr>
        <p:spPr>
          <a:xfrm>
            <a:off x="1372689" y="5126346"/>
            <a:ext cx="1943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1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2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8" name="object 21">
            <a:extLst>
              <a:ext uri="{FF2B5EF4-FFF2-40B4-BE49-F238E27FC236}">
                <a16:creationId xmlns:a16="http://schemas.microsoft.com/office/drawing/2014/main" id="{7F51CDA1-9220-D856-1565-0EE9C5C76007}"/>
              </a:ext>
            </a:extLst>
          </p:cNvPr>
          <p:cNvSpPr txBox="1"/>
          <p:nvPr/>
        </p:nvSpPr>
        <p:spPr>
          <a:xfrm>
            <a:off x="1961616" y="4955658"/>
            <a:ext cx="1943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0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4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9" name="object 22">
            <a:extLst>
              <a:ext uri="{FF2B5EF4-FFF2-40B4-BE49-F238E27FC236}">
                <a16:creationId xmlns:a16="http://schemas.microsoft.com/office/drawing/2014/main" id="{039B7D7C-2C89-C720-59B0-19BEB9371506}"/>
              </a:ext>
            </a:extLst>
          </p:cNvPr>
          <p:cNvSpPr txBox="1"/>
          <p:nvPr/>
        </p:nvSpPr>
        <p:spPr>
          <a:xfrm>
            <a:off x="2559546" y="4660002"/>
            <a:ext cx="24637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-</a:t>
            </a:r>
            <a:r>
              <a:rPr sz="1000" spc="-5" dirty="0">
                <a:latin typeface="맑은 고딕"/>
                <a:cs typeface="맑은 고딕"/>
              </a:rPr>
              <a:t>0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4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0" name="object 23">
            <a:extLst>
              <a:ext uri="{FF2B5EF4-FFF2-40B4-BE49-F238E27FC236}">
                <a16:creationId xmlns:a16="http://schemas.microsoft.com/office/drawing/2014/main" id="{F9CCF74E-99D9-ACAA-F398-A6F0AD242781}"/>
              </a:ext>
            </a:extLst>
          </p:cNvPr>
          <p:cNvSpPr txBox="1"/>
          <p:nvPr/>
        </p:nvSpPr>
        <p:spPr>
          <a:xfrm>
            <a:off x="3136663" y="4559417"/>
            <a:ext cx="24637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-</a:t>
            </a:r>
            <a:r>
              <a:rPr sz="1000" spc="-5" dirty="0">
                <a:latin typeface="맑은 고딕"/>
                <a:cs typeface="맑은 고딕"/>
              </a:rPr>
              <a:t>1</a:t>
            </a:r>
            <a:r>
              <a:rPr sz="1000" spc="0" dirty="0">
                <a:latin typeface="맑은 고딕"/>
                <a:cs typeface="맑은 고딕"/>
              </a:rPr>
              <a:t>.</a:t>
            </a:r>
            <a:r>
              <a:rPr sz="1000" dirty="0">
                <a:latin typeface="맑은 고딕"/>
                <a:cs typeface="맑은 고딕"/>
              </a:rPr>
              <a:t>2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1" name="object 24">
            <a:extLst>
              <a:ext uri="{FF2B5EF4-FFF2-40B4-BE49-F238E27FC236}">
                <a16:creationId xmlns:a16="http://schemas.microsoft.com/office/drawing/2014/main" id="{AB3789C3-899F-0F6B-E79B-04F26790FD8F}"/>
              </a:ext>
            </a:extLst>
          </p:cNvPr>
          <p:cNvSpPr txBox="1"/>
          <p:nvPr/>
        </p:nvSpPr>
        <p:spPr>
          <a:xfrm>
            <a:off x="1141070" y="5476866"/>
            <a:ext cx="6419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80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y</a:t>
            </a:r>
            <a:r>
              <a:rPr sz="1050" spc="-15" baseline="-15873" dirty="0">
                <a:latin typeface="맑은 고딕"/>
                <a:cs typeface="맑은 고딕"/>
              </a:rPr>
              <a:t>1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2" name="object 25">
            <a:extLst>
              <a:ext uri="{FF2B5EF4-FFF2-40B4-BE49-F238E27FC236}">
                <a16:creationId xmlns:a16="http://schemas.microsoft.com/office/drawing/2014/main" id="{F632D994-8120-8682-13E0-15E2C95C35DF}"/>
              </a:ext>
            </a:extLst>
          </p:cNvPr>
          <p:cNvSpPr txBox="1"/>
          <p:nvPr/>
        </p:nvSpPr>
        <p:spPr>
          <a:xfrm>
            <a:off x="2693071" y="4933305"/>
            <a:ext cx="1885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f</a:t>
            </a:r>
            <a:r>
              <a:rPr sz="1800" b="1" baseline="-13888" dirty="0">
                <a:solidFill>
                  <a:srgbClr val="0070C0"/>
                </a:solidFill>
                <a:latin typeface="맑은 고딕"/>
                <a:cs typeface="맑은 고딕"/>
              </a:rPr>
              <a:t>1</a:t>
            </a: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(x) </a:t>
            </a:r>
            <a:r>
              <a:rPr sz="1800" dirty="0">
                <a:latin typeface="맑은 고딕"/>
                <a:cs typeface="맑은 고딕"/>
              </a:rPr>
              <a:t>= </a:t>
            </a:r>
            <a:r>
              <a:rPr sz="1800" spc="-5" dirty="0">
                <a:latin typeface="맑은 고딕"/>
                <a:cs typeface="맑은 고딕"/>
              </a:rPr>
              <a:t>0.1*x </a:t>
            </a:r>
            <a:r>
              <a:rPr sz="1800" dirty="0">
                <a:latin typeface="맑은 고딕"/>
                <a:cs typeface="맑은 고딕"/>
              </a:rPr>
              <a:t>+</a:t>
            </a:r>
            <a:r>
              <a:rPr sz="1800" spc="-4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0.4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3" name="object 26">
            <a:extLst>
              <a:ext uri="{FF2B5EF4-FFF2-40B4-BE49-F238E27FC236}">
                <a16:creationId xmlns:a16="http://schemas.microsoft.com/office/drawing/2014/main" id="{96155D10-7EED-2507-A9C3-8D432C298E1B}"/>
              </a:ext>
            </a:extLst>
          </p:cNvPr>
          <p:cNvSpPr/>
          <p:nvPr/>
        </p:nvSpPr>
        <p:spPr>
          <a:xfrm>
            <a:off x="5881922" y="2813670"/>
            <a:ext cx="2882900" cy="69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2722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>
                <a:latin typeface="맑은 고딕"/>
                <a:cs typeface="맑은 고딕"/>
              </a:rPr>
              <a:t>Cost </a:t>
            </a:r>
            <a:r>
              <a:rPr lang="ko-KR" altLang="en-US" sz="2800" b="1" spc="35" dirty="0">
                <a:latin typeface="Abadi" panose="020B0604020104020204" pitchFamily="34" charset="0"/>
                <a:cs typeface="경기천년바탕OTF Bold"/>
              </a:rPr>
              <a:t>값이 </a:t>
            </a:r>
            <a:r>
              <a:rPr lang="ko-KR" altLang="en-US" sz="2800" b="1" spc="10" dirty="0">
                <a:latin typeface="Abadi" panose="020B0604020104020204" pitchFamily="34" charset="0"/>
                <a:cs typeface="경기천년바탕OTF Bold"/>
              </a:rPr>
              <a:t>작아지는 </a:t>
            </a:r>
            <a:r>
              <a:rPr lang="ko-KR" altLang="en-US" sz="2800" b="1" spc="-10" dirty="0">
                <a:latin typeface="Abadi" panose="020B0604020104020204" pitchFamily="34" charset="0"/>
                <a:cs typeface="경기천년바탕OTF Bold"/>
              </a:rPr>
              <a:t>방향은 </a:t>
            </a:r>
            <a:r>
              <a:rPr lang="ko-KR" altLang="en-US" sz="2800" b="1" dirty="0">
                <a:latin typeface="Abadi" panose="020B0604020104020204" pitchFamily="34" charset="0"/>
                <a:cs typeface="경기천년바탕OTF Bold"/>
              </a:rPr>
              <a:t>어떻게</a:t>
            </a:r>
            <a:r>
              <a:rPr lang="ko-KR" altLang="en-US" sz="2800" b="1" spc="400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800" b="1" spc="-30" dirty="0">
                <a:latin typeface="Abadi" panose="020B0604020104020204" pitchFamily="34" charset="0"/>
                <a:cs typeface="경기천년바탕OTF Bold"/>
              </a:rPr>
              <a:t>찾을까</a:t>
            </a:r>
            <a:r>
              <a:rPr lang="en-US" altLang="ko-KR" sz="2800" b="1" spc="-3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400" b="1" spc="-5" dirty="0">
                <a:latin typeface="Abadi" panose="020B0604020104020204" pitchFamily="34" charset="0"/>
                <a:cs typeface="경기천년바탕OTF Bold"/>
              </a:rPr>
              <a:t>바로 </a:t>
            </a:r>
            <a:r>
              <a:rPr lang="ko-KR" altLang="en-US" sz="2400" b="1" spc="25" dirty="0">
                <a:latin typeface="Abadi" panose="020B0604020104020204" pitchFamily="34" charset="0"/>
                <a:cs typeface="경기천년바탕OTF Bold"/>
              </a:rPr>
              <a:t>미분</a:t>
            </a:r>
            <a:r>
              <a:rPr lang="en-US" altLang="ko-KR" sz="2400" b="1" spc="25" dirty="0">
                <a:latin typeface="맑은 고딕"/>
                <a:cs typeface="맑은 고딕"/>
              </a:rPr>
              <a:t>! </a:t>
            </a:r>
            <a:r>
              <a:rPr lang="en-US" altLang="ko-KR" sz="2400" b="1" dirty="0">
                <a:latin typeface="맑은 고딕"/>
                <a:cs typeface="맑은 고딕"/>
              </a:rPr>
              <a:t>=</a:t>
            </a:r>
            <a:r>
              <a:rPr lang="ko-KR" altLang="en-US" sz="2400" b="1" spc="90" dirty="0">
                <a:latin typeface="맑은 고딕"/>
                <a:cs typeface="맑은 고딕"/>
              </a:rPr>
              <a:t> </a:t>
            </a:r>
            <a:r>
              <a:rPr lang="ko-KR" altLang="en-US" sz="2400" b="1" spc="100" dirty="0">
                <a:latin typeface="Abadi" panose="020B0604020104020204" pitchFamily="34" charset="0"/>
                <a:cs typeface="경기천년바탕OTF Bold"/>
              </a:rPr>
              <a:t>기울기</a:t>
            </a:r>
            <a:endParaRPr lang="ko-KR" alt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0629CBA-A105-01D2-04B7-CB9946CF66C3}"/>
              </a:ext>
            </a:extLst>
          </p:cNvPr>
          <p:cNvSpPr/>
          <p:nvPr/>
        </p:nvSpPr>
        <p:spPr>
          <a:xfrm>
            <a:off x="8622974" y="915323"/>
            <a:ext cx="2654027" cy="50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CBE8C97-03AC-1CE4-0AA4-78794FAE254D}"/>
              </a:ext>
            </a:extLst>
          </p:cNvPr>
          <p:cNvSpPr/>
          <p:nvPr/>
        </p:nvSpPr>
        <p:spPr>
          <a:xfrm>
            <a:off x="9474905" y="2549395"/>
            <a:ext cx="1784014" cy="5321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5BE9EF0F-9A13-DDC1-5ECA-38E07FD5B3C9}"/>
              </a:ext>
            </a:extLst>
          </p:cNvPr>
          <p:cNvSpPr/>
          <p:nvPr/>
        </p:nvSpPr>
        <p:spPr>
          <a:xfrm>
            <a:off x="8495478" y="1694838"/>
            <a:ext cx="2781523" cy="604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9F6662A-1984-D7C8-4312-470104E8B3CC}"/>
              </a:ext>
            </a:extLst>
          </p:cNvPr>
          <p:cNvSpPr/>
          <p:nvPr/>
        </p:nvSpPr>
        <p:spPr>
          <a:xfrm>
            <a:off x="1129726" y="3153855"/>
            <a:ext cx="5678034" cy="2948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9B39446-EAA4-A2C7-37AF-3900D4C160B1}"/>
              </a:ext>
            </a:extLst>
          </p:cNvPr>
          <p:cNvSpPr/>
          <p:nvPr/>
        </p:nvSpPr>
        <p:spPr>
          <a:xfrm>
            <a:off x="4520628" y="4292598"/>
            <a:ext cx="2609850" cy="76200"/>
          </a:xfrm>
          <a:custGeom>
            <a:avLst/>
            <a:gdLst/>
            <a:ahLst/>
            <a:cxnLst/>
            <a:rect l="l" t="t" r="r" b="b"/>
            <a:pathLst>
              <a:path w="2609850" h="76200">
                <a:moveTo>
                  <a:pt x="2533436" y="0"/>
                </a:moveTo>
                <a:lnTo>
                  <a:pt x="2533436" y="76200"/>
                </a:lnTo>
                <a:lnTo>
                  <a:pt x="2603286" y="41275"/>
                </a:lnTo>
                <a:lnTo>
                  <a:pt x="2546136" y="41275"/>
                </a:lnTo>
                <a:lnTo>
                  <a:pt x="2546136" y="34925"/>
                </a:lnTo>
                <a:lnTo>
                  <a:pt x="2603286" y="34925"/>
                </a:lnTo>
                <a:lnTo>
                  <a:pt x="2533436" y="0"/>
                </a:lnTo>
                <a:close/>
              </a:path>
              <a:path w="2609850" h="76200">
                <a:moveTo>
                  <a:pt x="2533436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2533436" y="41275"/>
                </a:lnTo>
                <a:lnTo>
                  <a:pt x="2533436" y="34925"/>
                </a:lnTo>
                <a:close/>
              </a:path>
              <a:path w="2609850" h="76200">
                <a:moveTo>
                  <a:pt x="2603286" y="34925"/>
                </a:moveTo>
                <a:lnTo>
                  <a:pt x="2546136" y="34925"/>
                </a:lnTo>
                <a:lnTo>
                  <a:pt x="2546136" y="41275"/>
                </a:lnTo>
                <a:lnTo>
                  <a:pt x="2603286" y="41275"/>
                </a:lnTo>
                <a:lnTo>
                  <a:pt x="2609636" y="38100"/>
                </a:lnTo>
                <a:lnTo>
                  <a:pt x="2603286" y="34925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318B280-774E-5500-FEDF-AD43D3614076}"/>
              </a:ext>
            </a:extLst>
          </p:cNvPr>
          <p:cNvSpPr txBox="1"/>
          <p:nvPr/>
        </p:nvSpPr>
        <p:spPr>
          <a:xfrm>
            <a:off x="5004337" y="4133982"/>
            <a:ext cx="16871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0000"/>
                </a:solidFill>
                <a:latin typeface="나눔고딕"/>
                <a:cs typeface="나눔고딕"/>
              </a:rPr>
              <a:t>이 지점의 기울기 </a:t>
            </a:r>
            <a:r>
              <a:rPr sz="1100" dirty="0">
                <a:solidFill>
                  <a:srgbClr val="FF0000"/>
                </a:solidFill>
                <a:latin typeface="맑은 고딕"/>
                <a:cs typeface="맑은 고딕"/>
              </a:rPr>
              <a:t>= </a:t>
            </a:r>
            <a:r>
              <a:rPr sz="1100" dirty="0">
                <a:solidFill>
                  <a:srgbClr val="FF0000"/>
                </a:solidFill>
                <a:latin typeface="나눔고딕"/>
                <a:cs typeface="나눔고딕"/>
              </a:rPr>
              <a:t>미분</a:t>
            </a:r>
            <a:r>
              <a:rPr sz="1100" spc="225" dirty="0">
                <a:solidFill>
                  <a:srgbClr val="FF0000"/>
                </a:solidFill>
                <a:latin typeface="나눔고딕"/>
                <a:cs typeface="나눔고딕"/>
              </a:rPr>
              <a:t> </a:t>
            </a:r>
            <a:r>
              <a:rPr sz="1100" dirty="0">
                <a:solidFill>
                  <a:srgbClr val="FF0000"/>
                </a:solidFill>
                <a:latin typeface="나눔고딕"/>
                <a:cs typeface="나눔고딕"/>
              </a:rPr>
              <a:t>값</a:t>
            </a:r>
            <a:endParaRPr sz="1100">
              <a:latin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39784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>
                <a:latin typeface="맑은 고딕"/>
                <a:cs typeface="맑은 고딕"/>
              </a:rPr>
              <a:t>Cost </a:t>
            </a:r>
            <a:r>
              <a:rPr lang="ko-KR" altLang="en-US" sz="2800" b="1" spc="35" dirty="0">
                <a:latin typeface="Abadi" panose="020B0604020104020204" pitchFamily="34" charset="0"/>
                <a:cs typeface="경기천년바탕OTF Bold"/>
              </a:rPr>
              <a:t>값이 </a:t>
            </a:r>
            <a:r>
              <a:rPr lang="ko-KR" altLang="en-US" sz="2800" b="1" spc="10" dirty="0">
                <a:latin typeface="Abadi" panose="020B0604020104020204" pitchFamily="34" charset="0"/>
                <a:cs typeface="경기천년바탕OTF Bold"/>
              </a:rPr>
              <a:t>작아지는 </a:t>
            </a:r>
            <a:r>
              <a:rPr lang="ko-KR" altLang="en-US" sz="2800" b="1" spc="-10" dirty="0">
                <a:latin typeface="Abadi" panose="020B0604020104020204" pitchFamily="34" charset="0"/>
                <a:cs typeface="경기천년바탕OTF Bold"/>
              </a:rPr>
              <a:t>방향은 </a:t>
            </a:r>
            <a:r>
              <a:rPr lang="ko-KR" altLang="en-US" sz="2800" b="1" dirty="0">
                <a:latin typeface="Abadi" panose="020B0604020104020204" pitchFamily="34" charset="0"/>
                <a:cs typeface="경기천년바탕OTF Bold"/>
              </a:rPr>
              <a:t>어떻게</a:t>
            </a:r>
            <a:r>
              <a:rPr lang="ko-KR" altLang="en-US" sz="2800" b="1" spc="400" dirty="0">
                <a:latin typeface="Abadi" panose="020B0604020104020204" pitchFamily="34" charset="0"/>
                <a:cs typeface="경기천년바탕OTF Bold"/>
              </a:rPr>
              <a:t> </a:t>
            </a:r>
            <a:r>
              <a:rPr lang="ko-KR" altLang="en-US" sz="2800" b="1" spc="-30" dirty="0">
                <a:latin typeface="Abadi" panose="020B0604020104020204" pitchFamily="34" charset="0"/>
                <a:cs typeface="경기천년바탕OTF Bold"/>
              </a:rPr>
              <a:t>찾을까</a:t>
            </a:r>
            <a:r>
              <a:rPr lang="en-US" altLang="ko-KR" sz="2800" b="1" spc="-30" dirty="0">
                <a:latin typeface="맑은 고딕"/>
                <a:cs typeface="맑은 고딕"/>
              </a:rPr>
              <a:t>?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z="2400" b="1" spc="-5" dirty="0">
                <a:latin typeface="Abadi" panose="020B0604020104020204" pitchFamily="34" charset="0"/>
                <a:cs typeface="경기천년바탕OTF Bold"/>
              </a:rPr>
              <a:t>바로 </a:t>
            </a:r>
            <a:r>
              <a:rPr lang="ko-KR" altLang="en-US" sz="2400" b="1" spc="25" dirty="0">
                <a:latin typeface="Abadi" panose="020B0604020104020204" pitchFamily="34" charset="0"/>
                <a:cs typeface="경기천년바탕OTF Bold"/>
              </a:rPr>
              <a:t>미분</a:t>
            </a:r>
            <a:r>
              <a:rPr lang="en-US" altLang="ko-KR" sz="2400" b="1" spc="25" dirty="0">
                <a:latin typeface="맑은 고딕"/>
                <a:cs typeface="맑은 고딕"/>
              </a:rPr>
              <a:t>! </a:t>
            </a:r>
            <a:r>
              <a:rPr lang="en-US" altLang="ko-KR" sz="2400" b="1" dirty="0">
                <a:latin typeface="맑은 고딕"/>
                <a:cs typeface="맑은 고딕"/>
              </a:rPr>
              <a:t>=</a:t>
            </a:r>
            <a:r>
              <a:rPr lang="ko-KR" altLang="en-US" sz="2400" b="1" spc="90" dirty="0">
                <a:latin typeface="맑은 고딕"/>
                <a:cs typeface="맑은 고딕"/>
              </a:rPr>
              <a:t> </a:t>
            </a:r>
            <a:r>
              <a:rPr lang="ko-KR" altLang="en-US" sz="2400" b="1" spc="100" dirty="0">
                <a:latin typeface="Abadi" panose="020B0604020104020204" pitchFamily="34" charset="0"/>
                <a:cs typeface="경기천년바탕OTF Bold"/>
              </a:rPr>
              <a:t>기울기</a:t>
            </a:r>
            <a:endParaRPr lang="ko-KR" alt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0629CBA-A105-01D2-04B7-CB9946CF66C3}"/>
              </a:ext>
            </a:extLst>
          </p:cNvPr>
          <p:cNvSpPr/>
          <p:nvPr/>
        </p:nvSpPr>
        <p:spPr>
          <a:xfrm>
            <a:off x="8622974" y="915323"/>
            <a:ext cx="2654027" cy="50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CBE8C97-03AC-1CE4-0AA4-78794FAE254D}"/>
              </a:ext>
            </a:extLst>
          </p:cNvPr>
          <p:cNvSpPr/>
          <p:nvPr/>
        </p:nvSpPr>
        <p:spPr>
          <a:xfrm>
            <a:off x="9474905" y="2549395"/>
            <a:ext cx="1784014" cy="5321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5BE9EF0F-9A13-DDC1-5ECA-38E07FD5B3C9}"/>
              </a:ext>
            </a:extLst>
          </p:cNvPr>
          <p:cNvSpPr/>
          <p:nvPr/>
        </p:nvSpPr>
        <p:spPr>
          <a:xfrm>
            <a:off x="8495478" y="1694838"/>
            <a:ext cx="2781523" cy="604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9F6662A-1984-D7C8-4312-470104E8B3CC}"/>
              </a:ext>
            </a:extLst>
          </p:cNvPr>
          <p:cNvSpPr/>
          <p:nvPr/>
        </p:nvSpPr>
        <p:spPr>
          <a:xfrm>
            <a:off x="1129726" y="3153855"/>
            <a:ext cx="5678034" cy="2948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9B39446-EAA4-A2C7-37AF-3900D4C160B1}"/>
              </a:ext>
            </a:extLst>
          </p:cNvPr>
          <p:cNvSpPr/>
          <p:nvPr/>
        </p:nvSpPr>
        <p:spPr>
          <a:xfrm>
            <a:off x="4520628" y="4292598"/>
            <a:ext cx="2609850" cy="76200"/>
          </a:xfrm>
          <a:custGeom>
            <a:avLst/>
            <a:gdLst/>
            <a:ahLst/>
            <a:cxnLst/>
            <a:rect l="l" t="t" r="r" b="b"/>
            <a:pathLst>
              <a:path w="2609850" h="76200">
                <a:moveTo>
                  <a:pt x="2533436" y="0"/>
                </a:moveTo>
                <a:lnTo>
                  <a:pt x="2533436" y="76200"/>
                </a:lnTo>
                <a:lnTo>
                  <a:pt x="2603286" y="41275"/>
                </a:lnTo>
                <a:lnTo>
                  <a:pt x="2546136" y="41275"/>
                </a:lnTo>
                <a:lnTo>
                  <a:pt x="2546136" y="34925"/>
                </a:lnTo>
                <a:lnTo>
                  <a:pt x="2603286" y="34925"/>
                </a:lnTo>
                <a:lnTo>
                  <a:pt x="2533436" y="0"/>
                </a:lnTo>
                <a:close/>
              </a:path>
              <a:path w="2609850" h="76200">
                <a:moveTo>
                  <a:pt x="2533436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2533436" y="41275"/>
                </a:lnTo>
                <a:lnTo>
                  <a:pt x="2533436" y="34925"/>
                </a:lnTo>
                <a:close/>
              </a:path>
              <a:path w="2609850" h="76200">
                <a:moveTo>
                  <a:pt x="2603286" y="34925"/>
                </a:moveTo>
                <a:lnTo>
                  <a:pt x="2546136" y="34925"/>
                </a:lnTo>
                <a:lnTo>
                  <a:pt x="2546136" y="41275"/>
                </a:lnTo>
                <a:lnTo>
                  <a:pt x="2603286" y="41275"/>
                </a:lnTo>
                <a:lnTo>
                  <a:pt x="2609636" y="38100"/>
                </a:lnTo>
                <a:lnTo>
                  <a:pt x="2603286" y="34925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318B280-774E-5500-FEDF-AD43D3614076}"/>
              </a:ext>
            </a:extLst>
          </p:cNvPr>
          <p:cNvSpPr txBox="1"/>
          <p:nvPr/>
        </p:nvSpPr>
        <p:spPr>
          <a:xfrm>
            <a:off x="5004337" y="4133982"/>
            <a:ext cx="16871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0000"/>
                </a:solidFill>
                <a:latin typeface="나눔고딕"/>
                <a:cs typeface="나눔고딕"/>
              </a:rPr>
              <a:t>이 지점의 기울기 </a:t>
            </a:r>
            <a:r>
              <a:rPr sz="1100" dirty="0">
                <a:solidFill>
                  <a:srgbClr val="FF0000"/>
                </a:solidFill>
                <a:latin typeface="맑은 고딕"/>
                <a:cs typeface="맑은 고딕"/>
              </a:rPr>
              <a:t>= </a:t>
            </a:r>
            <a:r>
              <a:rPr sz="1100" dirty="0">
                <a:solidFill>
                  <a:srgbClr val="FF0000"/>
                </a:solidFill>
                <a:latin typeface="나눔고딕"/>
                <a:cs typeface="나눔고딕"/>
              </a:rPr>
              <a:t>미분</a:t>
            </a:r>
            <a:r>
              <a:rPr sz="1100" spc="225" dirty="0">
                <a:solidFill>
                  <a:srgbClr val="FF0000"/>
                </a:solidFill>
                <a:latin typeface="나눔고딕"/>
                <a:cs typeface="나눔고딕"/>
              </a:rPr>
              <a:t> </a:t>
            </a:r>
            <a:r>
              <a:rPr sz="1100" dirty="0">
                <a:solidFill>
                  <a:srgbClr val="FF0000"/>
                </a:solidFill>
                <a:latin typeface="나눔고딕"/>
                <a:cs typeface="나눔고딕"/>
              </a:rPr>
              <a:t>값</a:t>
            </a:r>
            <a:endParaRPr sz="1100">
              <a:latin typeface="나눔고딕"/>
              <a:cs typeface="나눔고딕"/>
            </a:endParaRPr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069D3665-3A61-0D05-0987-C5FB870CDED0}"/>
              </a:ext>
            </a:extLst>
          </p:cNvPr>
          <p:cNvSpPr/>
          <p:nvPr/>
        </p:nvSpPr>
        <p:spPr>
          <a:xfrm>
            <a:off x="9239244" y="4560654"/>
            <a:ext cx="2187638" cy="546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47DA615-502F-3D38-4943-52222222B3FE}"/>
              </a:ext>
            </a:extLst>
          </p:cNvPr>
          <p:cNvSpPr/>
          <p:nvPr/>
        </p:nvSpPr>
        <p:spPr>
          <a:xfrm>
            <a:off x="9239244" y="3809998"/>
            <a:ext cx="2235200" cy="55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1A50B24-B34D-CA65-B1D6-937972549483}"/>
              </a:ext>
            </a:extLst>
          </p:cNvPr>
          <p:cNvSpPr/>
          <p:nvPr/>
        </p:nvSpPr>
        <p:spPr>
          <a:xfrm>
            <a:off x="8151862" y="3885714"/>
            <a:ext cx="956647" cy="4046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10881B9-76F7-B4F1-7CC6-0E869474063A}"/>
              </a:ext>
            </a:extLst>
          </p:cNvPr>
          <p:cNvSpPr/>
          <p:nvPr/>
        </p:nvSpPr>
        <p:spPr>
          <a:xfrm>
            <a:off x="9239244" y="5311309"/>
            <a:ext cx="1981200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14E54DD-F733-B5DF-C9E6-9E4FC39300FA}"/>
              </a:ext>
            </a:extLst>
          </p:cNvPr>
          <p:cNvSpPr txBox="1"/>
          <p:nvPr/>
        </p:nvSpPr>
        <p:spPr>
          <a:xfrm>
            <a:off x="9096634" y="3949814"/>
            <a:ext cx="1504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맑은 고딕"/>
                <a:cs typeface="맑은 고딕"/>
              </a:rPr>
              <a:t>=</a:t>
            </a:r>
            <a:endParaRPr sz="14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666331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>
                <a:latin typeface="맑은 고딕"/>
                <a:cs typeface="맑은 고딕"/>
              </a:rPr>
              <a:t>Gradient Descent</a:t>
            </a:r>
            <a:r>
              <a:rPr lang="en-US" altLang="ko-KR" sz="2800" b="1" spc="10" dirty="0">
                <a:latin typeface="맑은 고딕"/>
                <a:cs typeface="맑은 고딕"/>
              </a:rPr>
              <a:t> </a:t>
            </a:r>
            <a:r>
              <a:rPr lang="en-US" altLang="ko-KR" sz="2800" b="1" spc="-5" dirty="0">
                <a:latin typeface="맑은 고딕"/>
                <a:cs typeface="맑은 고딕"/>
              </a:rPr>
              <a:t>Algorithm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-5" dirty="0">
                <a:latin typeface="나눔고딕"/>
                <a:cs typeface="나눔고딕"/>
              </a:rPr>
              <a:t>미분을 이용해 </a:t>
            </a:r>
            <a:r>
              <a:rPr lang="en-US" altLang="ko-KR" spc="-5" dirty="0">
                <a:latin typeface="맑은 고딕"/>
                <a:cs typeface="맑은 고딕"/>
              </a:rPr>
              <a:t>cost</a:t>
            </a:r>
            <a:r>
              <a:rPr lang="ko-KR" altLang="en-US" spc="-5" dirty="0">
                <a:latin typeface="맑은 고딕"/>
                <a:cs typeface="맑은 고딕"/>
              </a:rPr>
              <a:t>값이 </a:t>
            </a:r>
            <a:r>
              <a:rPr lang="ko-KR" altLang="en-US" dirty="0">
                <a:latin typeface="맑은 고딕"/>
                <a:cs typeface="맑은 고딕"/>
              </a:rPr>
              <a:t>작아지는 방향으로 조금씩 </a:t>
            </a:r>
            <a:r>
              <a:rPr lang="en-US" altLang="ko-KR" spc="-5" dirty="0">
                <a:latin typeface="맑은 고딕"/>
                <a:cs typeface="맑은 고딕"/>
              </a:rPr>
              <a:t>w</a:t>
            </a:r>
            <a:r>
              <a:rPr lang="ko-KR" altLang="en-US" spc="-5" dirty="0">
                <a:latin typeface="맑은 고딕"/>
                <a:cs typeface="맑은 고딕"/>
              </a:rPr>
              <a:t>값을 </a:t>
            </a:r>
            <a:r>
              <a:rPr lang="ko-KR" altLang="en-US" dirty="0">
                <a:latin typeface="맑은 고딕"/>
                <a:cs typeface="맑은 고딕"/>
              </a:rPr>
              <a:t>업데이트</a:t>
            </a:r>
            <a:r>
              <a:rPr lang="ko-KR" altLang="en-US" spc="215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하자</a:t>
            </a:r>
            <a:r>
              <a:rPr lang="en-US" altLang="ko-KR" dirty="0">
                <a:latin typeface="맑은 고딕"/>
                <a:cs typeface="맑은 고딕"/>
              </a:rPr>
              <a:t>!!</a:t>
            </a:r>
            <a:endParaRPr lang="ko-KR" alt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0629CBA-A105-01D2-04B7-CB9946CF66C3}"/>
              </a:ext>
            </a:extLst>
          </p:cNvPr>
          <p:cNvSpPr/>
          <p:nvPr/>
        </p:nvSpPr>
        <p:spPr>
          <a:xfrm>
            <a:off x="8622974" y="915323"/>
            <a:ext cx="2654027" cy="50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5DD4312F-B89C-CBE6-437A-6DCCC151F6B2}"/>
              </a:ext>
            </a:extLst>
          </p:cNvPr>
          <p:cNvSpPr/>
          <p:nvPr/>
        </p:nvSpPr>
        <p:spPr>
          <a:xfrm>
            <a:off x="5598967" y="3356516"/>
            <a:ext cx="5678034" cy="2948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F74846AB-DBA3-81F0-13E0-04BFFD985D7B}"/>
              </a:ext>
            </a:extLst>
          </p:cNvPr>
          <p:cNvSpPr txBox="1"/>
          <p:nvPr/>
        </p:nvSpPr>
        <p:spPr>
          <a:xfrm>
            <a:off x="1039936" y="3238016"/>
            <a:ext cx="151765" cy="268033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740"/>
              </a:spcBef>
            </a:pPr>
            <a:r>
              <a:rPr sz="1800" dirty="0">
                <a:latin typeface="맑은 고딕"/>
                <a:cs typeface="맑은 고딕"/>
              </a:rPr>
              <a:t>8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7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6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5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맑은 고딕"/>
                <a:cs typeface="맑은 고딕"/>
              </a:rPr>
              <a:t>3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C0F288CD-0229-6857-3C0C-D029596CAC43}"/>
              </a:ext>
            </a:extLst>
          </p:cNvPr>
          <p:cNvSpPr txBox="1"/>
          <p:nvPr/>
        </p:nvSpPr>
        <p:spPr>
          <a:xfrm>
            <a:off x="1486335" y="6026937"/>
            <a:ext cx="238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587375" algn="l"/>
                <a:tab pos="875030" algn="l"/>
                <a:tab pos="1162685" algn="l"/>
                <a:tab pos="1450340" algn="l"/>
                <a:tab pos="1737995" algn="l"/>
                <a:tab pos="2025650" algn="l"/>
              </a:tabLst>
            </a:pPr>
            <a:r>
              <a:rPr sz="1800" dirty="0">
                <a:latin typeface="맑은 고딕"/>
                <a:cs typeface="맑은 고딕"/>
              </a:rPr>
              <a:t>1	2	3	4	5	6	7	8</a:t>
            </a:r>
            <a:r>
              <a:rPr sz="1800" spc="80" dirty="0">
                <a:latin typeface="맑은 고딕"/>
                <a:cs typeface="맑은 고딕"/>
              </a:rPr>
              <a:t> </a:t>
            </a:r>
            <a:r>
              <a:rPr sz="2700" baseline="-9259" dirty="0">
                <a:latin typeface="Arial"/>
                <a:cs typeface="Arial"/>
              </a:rPr>
              <a:t>x</a:t>
            </a:r>
            <a:endParaRPr sz="2700" baseline="-9259">
              <a:latin typeface="Arial"/>
              <a:cs typeface="Arial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02DC5A8-D1BF-0F3A-6B4B-8FB81660D476}"/>
              </a:ext>
            </a:extLst>
          </p:cNvPr>
          <p:cNvSpPr/>
          <p:nvPr/>
        </p:nvSpPr>
        <p:spPr>
          <a:xfrm>
            <a:off x="1816090" y="5216406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2422DC04-11F3-F2FE-887B-6FE09D582C4E}"/>
              </a:ext>
            </a:extLst>
          </p:cNvPr>
          <p:cNvSpPr/>
          <p:nvPr/>
        </p:nvSpPr>
        <p:spPr>
          <a:xfrm>
            <a:off x="3522423" y="4350652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29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A9C51ADD-84DF-9992-6A30-5F232CCC0A52}"/>
              </a:ext>
            </a:extLst>
          </p:cNvPr>
          <p:cNvSpPr/>
          <p:nvPr/>
        </p:nvSpPr>
        <p:spPr>
          <a:xfrm>
            <a:off x="2958481" y="4626012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6A194820-8854-36B6-FD57-D52047F506C8}"/>
              </a:ext>
            </a:extLst>
          </p:cNvPr>
          <p:cNvSpPr/>
          <p:nvPr/>
        </p:nvSpPr>
        <p:spPr>
          <a:xfrm>
            <a:off x="2384818" y="4906617"/>
            <a:ext cx="49530" cy="72390"/>
          </a:xfrm>
          <a:custGeom>
            <a:avLst/>
            <a:gdLst/>
            <a:ahLst/>
            <a:cxnLst/>
            <a:rect l="l" t="t" r="r" b="b"/>
            <a:pathLst>
              <a:path w="49530" h="72389">
                <a:moveTo>
                  <a:pt x="0" y="35959"/>
                </a:moveTo>
                <a:lnTo>
                  <a:pt x="1936" y="21962"/>
                </a:lnTo>
                <a:lnTo>
                  <a:pt x="7216" y="10532"/>
                </a:lnTo>
                <a:lnTo>
                  <a:pt x="15047" y="2825"/>
                </a:lnTo>
                <a:lnTo>
                  <a:pt x="24638" y="0"/>
                </a:lnTo>
                <a:lnTo>
                  <a:pt x="34228" y="2825"/>
                </a:lnTo>
                <a:lnTo>
                  <a:pt x="42059" y="10532"/>
                </a:lnTo>
                <a:lnTo>
                  <a:pt x="47339" y="21962"/>
                </a:lnTo>
                <a:lnTo>
                  <a:pt x="49276" y="35959"/>
                </a:lnTo>
                <a:lnTo>
                  <a:pt x="47339" y="49956"/>
                </a:lnTo>
                <a:lnTo>
                  <a:pt x="42059" y="61386"/>
                </a:lnTo>
                <a:lnTo>
                  <a:pt x="34228" y="69093"/>
                </a:lnTo>
                <a:lnTo>
                  <a:pt x="24638" y="71919"/>
                </a:lnTo>
                <a:lnTo>
                  <a:pt x="15047" y="69093"/>
                </a:lnTo>
                <a:lnTo>
                  <a:pt x="7216" y="61386"/>
                </a:lnTo>
                <a:lnTo>
                  <a:pt x="1936" y="49956"/>
                </a:lnTo>
                <a:lnTo>
                  <a:pt x="0" y="35959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381AD09D-0450-0371-C4FB-AC1794514CDE}"/>
              </a:ext>
            </a:extLst>
          </p:cNvPr>
          <p:cNvSpPr/>
          <p:nvPr/>
        </p:nvSpPr>
        <p:spPr>
          <a:xfrm>
            <a:off x="1329543" y="2813745"/>
            <a:ext cx="1386840" cy="2654935"/>
          </a:xfrm>
          <a:custGeom>
            <a:avLst/>
            <a:gdLst/>
            <a:ahLst/>
            <a:cxnLst/>
            <a:rect l="l" t="t" r="r" b="b"/>
            <a:pathLst>
              <a:path w="1386839" h="2654935">
                <a:moveTo>
                  <a:pt x="0" y="2654305"/>
                </a:moveTo>
                <a:lnTo>
                  <a:pt x="1386584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68AC4894-F4A5-C72D-CE0C-28222F1B6EC0}"/>
              </a:ext>
            </a:extLst>
          </p:cNvPr>
          <p:cNvSpPr/>
          <p:nvPr/>
        </p:nvSpPr>
        <p:spPr>
          <a:xfrm>
            <a:off x="1262989" y="3334186"/>
            <a:ext cx="104775" cy="2648585"/>
          </a:xfrm>
          <a:custGeom>
            <a:avLst/>
            <a:gdLst/>
            <a:ahLst/>
            <a:cxnLst/>
            <a:rect l="l" t="t" r="r" b="b"/>
            <a:pathLst>
              <a:path w="104775" h="2648585">
                <a:moveTo>
                  <a:pt x="69850" y="87311"/>
                </a:moveTo>
                <a:lnTo>
                  <a:pt x="34925" y="87311"/>
                </a:lnTo>
                <a:lnTo>
                  <a:pt x="34925" y="2648341"/>
                </a:lnTo>
                <a:lnTo>
                  <a:pt x="69850" y="2648341"/>
                </a:lnTo>
                <a:lnTo>
                  <a:pt x="69850" y="87311"/>
                </a:lnTo>
                <a:close/>
              </a:path>
              <a:path w="104775" h="2648585">
                <a:moveTo>
                  <a:pt x="52387" y="0"/>
                </a:moveTo>
                <a:lnTo>
                  <a:pt x="0" y="104775"/>
                </a:lnTo>
                <a:lnTo>
                  <a:pt x="34925" y="104775"/>
                </a:lnTo>
                <a:lnTo>
                  <a:pt x="34925" y="87311"/>
                </a:lnTo>
                <a:lnTo>
                  <a:pt x="96043" y="87311"/>
                </a:lnTo>
                <a:lnTo>
                  <a:pt x="52387" y="0"/>
                </a:lnTo>
                <a:close/>
              </a:path>
              <a:path w="104775" h="2648585">
                <a:moveTo>
                  <a:pt x="96043" y="87311"/>
                </a:moveTo>
                <a:lnTo>
                  <a:pt x="69850" y="87311"/>
                </a:lnTo>
                <a:lnTo>
                  <a:pt x="69850" y="104775"/>
                </a:lnTo>
                <a:lnTo>
                  <a:pt x="104775" y="104775"/>
                </a:lnTo>
                <a:lnTo>
                  <a:pt x="96043" y="87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5">
            <a:extLst>
              <a:ext uri="{FF2B5EF4-FFF2-40B4-BE49-F238E27FC236}">
                <a16:creationId xmlns:a16="http://schemas.microsoft.com/office/drawing/2014/main" id="{91C313A6-A564-F1C5-6C66-03498B43631D}"/>
              </a:ext>
            </a:extLst>
          </p:cNvPr>
          <p:cNvSpPr/>
          <p:nvPr/>
        </p:nvSpPr>
        <p:spPr>
          <a:xfrm>
            <a:off x="1325398" y="5919254"/>
            <a:ext cx="2618740" cy="104775"/>
          </a:xfrm>
          <a:custGeom>
            <a:avLst/>
            <a:gdLst/>
            <a:ahLst/>
            <a:cxnLst/>
            <a:rect l="l" t="t" r="r" b="b"/>
            <a:pathLst>
              <a:path w="2618740" h="104775">
                <a:moveTo>
                  <a:pt x="2513672" y="69849"/>
                </a:moveTo>
                <a:lnTo>
                  <a:pt x="2513672" y="104775"/>
                </a:lnTo>
                <a:lnTo>
                  <a:pt x="2583522" y="69850"/>
                </a:lnTo>
                <a:lnTo>
                  <a:pt x="2513672" y="69849"/>
                </a:lnTo>
                <a:close/>
              </a:path>
              <a:path w="2618740" h="104775">
                <a:moveTo>
                  <a:pt x="2513672" y="34924"/>
                </a:moveTo>
                <a:lnTo>
                  <a:pt x="2513672" y="69849"/>
                </a:lnTo>
                <a:lnTo>
                  <a:pt x="2531136" y="69850"/>
                </a:lnTo>
                <a:lnTo>
                  <a:pt x="2531136" y="34925"/>
                </a:lnTo>
                <a:lnTo>
                  <a:pt x="2513672" y="34924"/>
                </a:lnTo>
                <a:close/>
              </a:path>
              <a:path w="2618740" h="104775">
                <a:moveTo>
                  <a:pt x="2513672" y="0"/>
                </a:moveTo>
                <a:lnTo>
                  <a:pt x="2513672" y="34924"/>
                </a:lnTo>
                <a:lnTo>
                  <a:pt x="2531136" y="34925"/>
                </a:lnTo>
                <a:lnTo>
                  <a:pt x="2531136" y="69850"/>
                </a:lnTo>
                <a:lnTo>
                  <a:pt x="2583525" y="69848"/>
                </a:lnTo>
                <a:lnTo>
                  <a:pt x="2618447" y="52387"/>
                </a:lnTo>
                <a:lnTo>
                  <a:pt x="2513672" y="0"/>
                </a:lnTo>
                <a:close/>
              </a:path>
              <a:path w="2618740" h="104775">
                <a:moveTo>
                  <a:pt x="0" y="34923"/>
                </a:moveTo>
                <a:lnTo>
                  <a:pt x="0" y="69848"/>
                </a:lnTo>
                <a:lnTo>
                  <a:pt x="2513672" y="69849"/>
                </a:lnTo>
                <a:lnTo>
                  <a:pt x="251367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578BE767-B39D-622D-2ADC-4B99C8181B13}"/>
              </a:ext>
            </a:extLst>
          </p:cNvPr>
          <p:cNvSpPr/>
          <p:nvPr/>
        </p:nvSpPr>
        <p:spPr>
          <a:xfrm>
            <a:off x="2975366" y="4673058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5">
                <a:moveTo>
                  <a:pt x="0" y="93286"/>
                </a:moveTo>
                <a:lnTo>
                  <a:pt x="2835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7">
            <a:extLst>
              <a:ext uri="{FF2B5EF4-FFF2-40B4-BE49-F238E27FC236}">
                <a16:creationId xmlns:a16="http://schemas.microsoft.com/office/drawing/2014/main" id="{AF47FB78-4F2B-6DA0-3C6C-0735120A7EA4}"/>
              </a:ext>
            </a:extLst>
          </p:cNvPr>
          <p:cNvSpPr/>
          <p:nvPr/>
        </p:nvSpPr>
        <p:spPr>
          <a:xfrm>
            <a:off x="2398422" y="4825458"/>
            <a:ext cx="3175" cy="93345"/>
          </a:xfrm>
          <a:custGeom>
            <a:avLst/>
            <a:gdLst/>
            <a:ahLst/>
            <a:cxnLst/>
            <a:rect l="l" t="t" r="r" b="b"/>
            <a:pathLst>
              <a:path w="3175" h="93345">
                <a:moveTo>
                  <a:pt x="0" y="93286"/>
                </a:moveTo>
                <a:lnTo>
                  <a:pt x="2835" y="0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8">
            <a:extLst>
              <a:ext uri="{FF2B5EF4-FFF2-40B4-BE49-F238E27FC236}">
                <a16:creationId xmlns:a16="http://schemas.microsoft.com/office/drawing/2014/main" id="{1093C3D8-9B7E-C4FE-F5F8-1AE7E37E61AD}"/>
              </a:ext>
            </a:extLst>
          </p:cNvPr>
          <p:cNvSpPr txBox="1"/>
          <p:nvPr/>
        </p:nvSpPr>
        <p:spPr>
          <a:xfrm>
            <a:off x="1629466" y="5354345"/>
            <a:ext cx="6419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맑은 고딕"/>
                <a:cs typeface="맑은 고딕"/>
              </a:rPr>
              <a:t>표본(x</a:t>
            </a:r>
            <a:r>
              <a:rPr sz="1050" spc="-7" baseline="-15873" dirty="0">
                <a:latin typeface="맑은 고딕"/>
                <a:cs typeface="맑은 고딕"/>
              </a:rPr>
              <a:t>1</a:t>
            </a:r>
            <a:r>
              <a:rPr sz="1000" spc="-5" dirty="0">
                <a:latin typeface="맑은 고딕"/>
                <a:cs typeface="맑은 고딕"/>
              </a:rPr>
              <a:t>,</a:t>
            </a:r>
            <a:r>
              <a:rPr sz="1000" spc="-80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y</a:t>
            </a:r>
            <a:r>
              <a:rPr sz="1050" spc="-15" baseline="-15873" dirty="0">
                <a:latin typeface="맑은 고딕"/>
                <a:cs typeface="맑은 고딕"/>
              </a:rPr>
              <a:t>1</a:t>
            </a:r>
            <a:r>
              <a:rPr sz="1000" spc="-10" dirty="0">
                <a:latin typeface="맑은 고딕"/>
                <a:cs typeface="맑은 고딕"/>
              </a:rPr>
              <a:t>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4C20DB01-ADFF-A3E1-403A-60E61E56D421}"/>
              </a:ext>
            </a:extLst>
          </p:cNvPr>
          <p:cNvSpPr/>
          <p:nvPr/>
        </p:nvSpPr>
        <p:spPr>
          <a:xfrm>
            <a:off x="696966" y="2347098"/>
            <a:ext cx="2336799" cy="58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0">
            <a:extLst>
              <a:ext uri="{FF2B5EF4-FFF2-40B4-BE49-F238E27FC236}">
                <a16:creationId xmlns:a16="http://schemas.microsoft.com/office/drawing/2014/main" id="{09B1BE1E-0EC8-E13C-2F5F-6659E556DDF0}"/>
              </a:ext>
            </a:extLst>
          </p:cNvPr>
          <p:cNvSpPr/>
          <p:nvPr/>
        </p:nvSpPr>
        <p:spPr>
          <a:xfrm>
            <a:off x="1305418" y="4252789"/>
            <a:ext cx="2516505" cy="1252220"/>
          </a:xfrm>
          <a:custGeom>
            <a:avLst/>
            <a:gdLst/>
            <a:ahLst/>
            <a:cxnLst/>
            <a:rect l="l" t="t" r="r" b="b"/>
            <a:pathLst>
              <a:path w="2516504" h="1252220">
                <a:moveTo>
                  <a:pt x="0" y="1251794"/>
                </a:moveTo>
                <a:lnTo>
                  <a:pt x="2516044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1">
            <a:extLst>
              <a:ext uri="{FF2B5EF4-FFF2-40B4-BE49-F238E27FC236}">
                <a16:creationId xmlns:a16="http://schemas.microsoft.com/office/drawing/2014/main" id="{ADC6C022-94EC-9A66-178A-9E23EDE3DCE5}"/>
              </a:ext>
            </a:extLst>
          </p:cNvPr>
          <p:cNvSpPr/>
          <p:nvPr/>
        </p:nvSpPr>
        <p:spPr>
          <a:xfrm>
            <a:off x="1336509" y="3201869"/>
            <a:ext cx="2246630" cy="2282825"/>
          </a:xfrm>
          <a:custGeom>
            <a:avLst/>
            <a:gdLst/>
            <a:ahLst/>
            <a:cxnLst/>
            <a:rect l="l" t="t" r="r" b="b"/>
            <a:pathLst>
              <a:path w="2246629" h="2282825">
                <a:moveTo>
                  <a:pt x="0" y="2282727"/>
                </a:moveTo>
                <a:lnTo>
                  <a:pt x="2246301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4FD20BD4-78FB-5CE7-2F72-7B3B3903874F}"/>
              </a:ext>
            </a:extLst>
          </p:cNvPr>
          <p:cNvSpPr txBox="1"/>
          <p:nvPr/>
        </p:nvSpPr>
        <p:spPr>
          <a:xfrm>
            <a:off x="3599016" y="3405657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w=1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23">
            <a:extLst>
              <a:ext uri="{FF2B5EF4-FFF2-40B4-BE49-F238E27FC236}">
                <a16:creationId xmlns:a16="http://schemas.microsoft.com/office/drawing/2014/main" id="{1EFAEB03-779D-09B3-C165-F4959046786A}"/>
              </a:ext>
            </a:extLst>
          </p:cNvPr>
          <p:cNvSpPr txBox="1"/>
          <p:nvPr/>
        </p:nvSpPr>
        <p:spPr>
          <a:xfrm>
            <a:off x="2584467" y="3012464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w=2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24">
            <a:extLst>
              <a:ext uri="{FF2B5EF4-FFF2-40B4-BE49-F238E27FC236}">
                <a16:creationId xmlns:a16="http://schemas.microsoft.com/office/drawing/2014/main" id="{E13B976D-0A3E-5452-0D36-72EA470877F2}"/>
              </a:ext>
            </a:extLst>
          </p:cNvPr>
          <p:cNvSpPr txBox="1"/>
          <p:nvPr/>
        </p:nvSpPr>
        <p:spPr>
          <a:xfrm>
            <a:off x="3952009" y="4109744"/>
            <a:ext cx="593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w=0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8FDCA872-B99B-D86F-1C1F-BA9F8848FDCD}"/>
              </a:ext>
            </a:extLst>
          </p:cNvPr>
          <p:cNvSpPr/>
          <p:nvPr/>
        </p:nvSpPr>
        <p:spPr>
          <a:xfrm>
            <a:off x="1305418" y="4231921"/>
            <a:ext cx="2549525" cy="1259840"/>
          </a:xfrm>
          <a:custGeom>
            <a:avLst/>
            <a:gdLst/>
            <a:ahLst/>
            <a:cxnLst/>
            <a:rect l="l" t="t" r="r" b="b"/>
            <a:pathLst>
              <a:path w="2549525" h="1259839">
                <a:moveTo>
                  <a:pt x="0" y="1259632"/>
                </a:moveTo>
                <a:lnTo>
                  <a:pt x="2548964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6">
            <a:extLst>
              <a:ext uri="{FF2B5EF4-FFF2-40B4-BE49-F238E27FC236}">
                <a16:creationId xmlns:a16="http://schemas.microsoft.com/office/drawing/2014/main" id="{0E27A25C-A1CD-EF16-A89D-806176B06BAD}"/>
              </a:ext>
            </a:extLst>
          </p:cNvPr>
          <p:cNvSpPr txBox="1"/>
          <p:nvPr/>
        </p:nvSpPr>
        <p:spPr>
          <a:xfrm>
            <a:off x="8001226" y="6014744"/>
            <a:ext cx="1002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4360" algn="l"/>
              </a:tabLst>
            </a:pPr>
            <a:r>
              <a:rPr sz="1800" dirty="0">
                <a:latin typeface="Calibri"/>
                <a:cs typeface="Calibri"/>
              </a:rPr>
              <a:t>w=1	</a:t>
            </a:r>
            <a:r>
              <a:rPr sz="2700" baseline="1543" dirty="0">
                <a:latin typeface="Calibri"/>
                <a:cs typeface="Calibri"/>
              </a:rPr>
              <a:t>w=2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36" name="object 27">
            <a:extLst>
              <a:ext uri="{FF2B5EF4-FFF2-40B4-BE49-F238E27FC236}">
                <a16:creationId xmlns:a16="http://schemas.microsoft.com/office/drawing/2014/main" id="{D9C72725-3770-99E4-DB27-CB63B4516278}"/>
              </a:ext>
            </a:extLst>
          </p:cNvPr>
          <p:cNvSpPr txBox="1"/>
          <p:nvPr/>
        </p:nvSpPr>
        <p:spPr>
          <a:xfrm>
            <a:off x="5658188" y="5274081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J=2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28">
            <a:extLst>
              <a:ext uri="{FF2B5EF4-FFF2-40B4-BE49-F238E27FC236}">
                <a16:creationId xmlns:a16="http://schemas.microsoft.com/office/drawing/2014/main" id="{EBB1301F-5E2A-FB10-9821-9E9CFB6002A3}"/>
              </a:ext>
            </a:extLst>
          </p:cNvPr>
          <p:cNvSpPr txBox="1"/>
          <p:nvPr/>
        </p:nvSpPr>
        <p:spPr>
          <a:xfrm>
            <a:off x="5564166" y="4481601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J=</a:t>
            </a:r>
            <a:r>
              <a:rPr sz="1800" spc="-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29">
            <a:extLst>
              <a:ext uri="{FF2B5EF4-FFF2-40B4-BE49-F238E27FC236}">
                <a16:creationId xmlns:a16="http://schemas.microsoft.com/office/drawing/2014/main" id="{F9648EAB-C9CB-1FCD-DDE4-16AD78F86668}"/>
              </a:ext>
            </a:extLst>
          </p:cNvPr>
          <p:cNvSpPr/>
          <p:nvPr/>
        </p:nvSpPr>
        <p:spPr>
          <a:xfrm>
            <a:off x="1274422" y="4890799"/>
            <a:ext cx="2487930" cy="610235"/>
          </a:xfrm>
          <a:custGeom>
            <a:avLst/>
            <a:gdLst/>
            <a:ahLst/>
            <a:cxnLst/>
            <a:rect l="l" t="t" r="r" b="b"/>
            <a:pathLst>
              <a:path w="2487929" h="610235">
                <a:moveTo>
                  <a:pt x="0" y="610093"/>
                </a:moveTo>
                <a:lnTo>
                  <a:pt x="2487737" y="0"/>
                </a:lnTo>
              </a:path>
            </a:pathLst>
          </a:custGeom>
          <a:ln w="190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0">
            <a:extLst>
              <a:ext uri="{FF2B5EF4-FFF2-40B4-BE49-F238E27FC236}">
                <a16:creationId xmlns:a16="http://schemas.microsoft.com/office/drawing/2014/main" id="{EC1FC02A-F806-F68B-893D-B8CB2F3BB173}"/>
              </a:ext>
            </a:extLst>
          </p:cNvPr>
          <p:cNvSpPr txBox="1"/>
          <p:nvPr/>
        </p:nvSpPr>
        <p:spPr>
          <a:xfrm>
            <a:off x="3805692" y="4679720"/>
            <a:ext cx="70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w=0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25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31">
            <a:extLst>
              <a:ext uri="{FF2B5EF4-FFF2-40B4-BE49-F238E27FC236}">
                <a16:creationId xmlns:a16="http://schemas.microsoft.com/office/drawing/2014/main" id="{0C6586DE-2DE8-281D-7178-F68405F780C6}"/>
              </a:ext>
            </a:extLst>
          </p:cNvPr>
          <p:cNvSpPr/>
          <p:nvPr/>
        </p:nvSpPr>
        <p:spPr>
          <a:xfrm>
            <a:off x="6204009" y="2736486"/>
            <a:ext cx="2882900" cy="69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316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>
                <a:latin typeface="맑은 고딕"/>
                <a:cs typeface="맑은 고딕"/>
              </a:rPr>
              <a:t>Gradient Descent</a:t>
            </a:r>
            <a:r>
              <a:rPr lang="en-US" altLang="ko-KR" sz="2800" b="1" spc="10" dirty="0">
                <a:latin typeface="맑은 고딕"/>
                <a:cs typeface="맑은 고딕"/>
              </a:rPr>
              <a:t> </a:t>
            </a:r>
            <a:r>
              <a:rPr lang="en-US" altLang="ko-KR" sz="2800" b="1" spc="-5" dirty="0">
                <a:latin typeface="맑은 고딕"/>
                <a:cs typeface="맑은 고딕"/>
              </a:rPr>
              <a:t>Algorithm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-5" dirty="0">
                <a:latin typeface="나눔고딕"/>
                <a:cs typeface="나눔고딕"/>
              </a:rPr>
              <a:t>미분을 이용해 </a:t>
            </a:r>
            <a:r>
              <a:rPr lang="en-US" altLang="ko-KR" spc="-5" dirty="0">
                <a:latin typeface="맑은 고딕"/>
                <a:cs typeface="맑은 고딕"/>
              </a:rPr>
              <a:t>cost</a:t>
            </a:r>
            <a:r>
              <a:rPr lang="ko-KR" altLang="en-US" spc="-5" dirty="0">
                <a:latin typeface="맑은 고딕"/>
                <a:cs typeface="맑은 고딕"/>
              </a:rPr>
              <a:t>값이 </a:t>
            </a:r>
            <a:r>
              <a:rPr lang="ko-KR" altLang="en-US" dirty="0">
                <a:latin typeface="맑은 고딕"/>
                <a:cs typeface="맑은 고딕"/>
              </a:rPr>
              <a:t>작아지는 방향으로 조금씩 </a:t>
            </a:r>
            <a:r>
              <a:rPr lang="en-US" altLang="ko-KR" spc="-5" dirty="0">
                <a:latin typeface="맑은 고딕"/>
                <a:cs typeface="맑은 고딕"/>
              </a:rPr>
              <a:t>w</a:t>
            </a:r>
            <a:r>
              <a:rPr lang="ko-KR" altLang="en-US" spc="-5" dirty="0">
                <a:latin typeface="맑은 고딕"/>
                <a:cs typeface="맑은 고딕"/>
              </a:rPr>
              <a:t>값을 </a:t>
            </a:r>
            <a:r>
              <a:rPr lang="ko-KR" altLang="en-US" dirty="0">
                <a:latin typeface="맑은 고딕"/>
                <a:cs typeface="맑은 고딕"/>
              </a:rPr>
              <a:t>업데이트</a:t>
            </a:r>
            <a:r>
              <a:rPr lang="ko-KR" altLang="en-US" spc="215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하자</a:t>
            </a:r>
            <a:r>
              <a:rPr lang="en-US" altLang="ko-KR" dirty="0">
                <a:latin typeface="맑은 고딕"/>
                <a:cs typeface="맑은 고딕"/>
              </a:rPr>
              <a:t>!!</a:t>
            </a:r>
            <a:endParaRPr lang="ko-KR" altLang="en-US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849D0F7F-D6C1-5F84-BB7E-09F3AFAE0F8A}"/>
              </a:ext>
            </a:extLst>
          </p:cNvPr>
          <p:cNvSpPr/>
          <p:nvPr/>
        </p:nvSpPr>
        <p:spPr>
          <a:xfrm>
            <a:off x="8832257" y="1162911"/>
            <a:ext cx="1723803" cy="328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DF8737A-5EF2-4A9F-AFC2-3D4BD18390B7}"/>
              </a:ext>
            </a:extLst>
          </p:cNvPr>
          <p:cNvSpPr/>
          <p:nvPr/>
        </p:nvSpPr>
        <p:spPr>
          <a:xfrm>
            <a:off x="8855140" y="823430"/>
            <a:ext cx="1670493" cy="33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3D98A6D-302B-66D3-FB72-77A84A6EBAA5}"/>
              </a:ext>
            </a:extLst>
          </p:cNvPr>
          <p:cNvSpPr/>
          <p:nvPr/>
        </p:nvSpPr>
        <p:spPr>
          <a:xfrm>
            <a:off x="5753096" y="2763655"/>
            <a:ext cx="5678034" cy="2948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E6FD101-F6F8-63B0-E9C6-2CAA11A24125}"/>
              </a:ext>
            </a:extLst>
          </p:cNvPr>
          <p:cNvSpPr/>
          <p:nvPr/>
        </p:nvSpPr>
        <p:spPr>
          <a:xfrm>
            <a:off x="1450812" y="3783711"/>
            <a:ext cx="3143090" cy="608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97ED55A-5120-3AFE-7B83-7F5CD731C319}"/>
              </a:ext>
            </a:extLst>
          </p:cNvPr>
          <p:cNvSpPr txBox="1"/>
          <p:nvPr/>
        </p:nvSpPr>
        <p:spPr>
          <a:xfrm>
            <a:off x="8155355" y="5421883"/>
            <a:ext cx="1002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4360" algn="l"/>
              </a:tabLst>
            </a:pPr>
            <a:r>
              <a:rPr sz="1800" dirty="0">
                <a:latin typeface="Calibri"/>
                <a:cs typeface="Calibri"/>
              </a:rPr>
              <a:t>w=1	</a:t>
            </a:r>
            <a:r>
              <a:rPr sz="2700" baseline="1543" dirty="0">
                <a:latin typeface="Calibri"/>
                <a:cs typeface="Calibri"/>
              </a:rPr>
              <a:t>w=2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2F484CD-ED3E-C021-7482-32FDEE0E9839}"/>
              </a:ext>
            </a:extLst>
          </p:cNvPr>
          <p:cNvSpPr txBox="1"/>
          <p:nvPr/>
        </p:nvSpPr>
        <p:spPr>
          <a:xfrm>
            <a:off x="5812317" y="4681220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J=2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2EE5759-4B26-961A-4EB9-B12667AAABE5}"/>
              </a:ext>
            </a:extLst>
          </p:cNvPr>
          <p:cNvSpPr txBox="1"/>
          <p:nvPr/>
        </p:nvSpPr>
        <p:spPr>
          <a:xfrm>
            <a:off x="5718295" y="3888740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J=</a:t>
            </a:r>
            <a:r>
              <a:rPr sz="1800" spc="-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2BA844A-BF6B-DACD-FCDB-6A072DCAA7A3}"/>
              </a:ext>
            </a:extLst>
          </p:cNvPr>
          <p:cNvSpPr txBox="1"/>
          <p:nvPr/>
        </p:nvSpPr>
        <p:spPr>
          <a:xfrm>
            <a:off x="1097210" y="4914900"/>
            <a:ext cx="2604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맑은 고딕"/>
                <a:cs typeface="맑은 고딕"/>
              </a:rPr>
              <a:t>Learning rate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=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한번에 얼마만큼 업데이트</a:t>
            </a:r>
            <a:r>
              <a:rPr sz="1400" spc="-1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할래?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FF8FFDB-94B9-CCF3-E409-6026EC3C06E9}"/>
              </a:ext>
            </a:extLst>
          </p:cNvPr>
          <p:cNvSpPr/>
          <p:nvPr/>
        </p:nvSpPr>
        <p:spPr>
          <a:xfrm>
            <a:off x="1922905" y="4206544"/>
            <a:ext cx="939165" cy="674370"/>
          </a:xfrm>
          <a:custGeom>
            <a:avLst/>
            <a:gdLst/>
            <a:ahLst/>
            <a:cxnLst/>
            <a:rect l="l" t="t" r="r" b="b"/>
            <a:pathLst>
              <a:path w="939164" h="674370">
                <a:moveTo>
                  <a:pt x="39744" y="598482"/>
                </a:moveTo>
                <a:lnTo>
                  <a:pt x="0" y="673836"/>
                </a:lnTo>
                <a:lnTo>
                  <a:pt x="84131" y="660420"/>
                </a:lnTo>
                <a:lnTo>
                  <a:pt x="69087" y="639428"/>
                </a:lnTo>
                <a:lnTo>
                  <a:pt x="53465" y="639428"/>
                </a:lnTo>
                <a:lnTo>
                  <a:pt x="49766" y="634267"/>
                </a:lnTo>
                <a:lnTo>
                  <a:pt x="60088" y="626870"/>
                </a:lnTo>
                <a:lnTo>
                  <a:pt x="39744" y="598482"/>
                </a:lnTo>
                <a:close/>
              </a:path>
              <a:path w="939164" h="674370">
                <a:moveTo>
                  <a:pt x="60088" y="626870"/>
                </a:moveTo>
                <a:lnTo>
                  <a:pt x="49766" y="634267"/>
                </a:lnTo>
                <a:lnTo>
                  <a:pt x="53465" y="639428"/>
                </a:lnTo>
                <a:lnTo>
                  <a:pt x="63787" y="632031"/>
                </a:lnTo>
                <a:lnTo>
                  <a:pt x="60088" y="626870"/>
                </a:lnTo>
                <a:close/>
              </a:path>
              <a:path w="939164" h="674370">
                <a:moveTo>
                  <a:pt x="63787" y="632031"/>
                </a:moveTo>
                <a:lnTo>
                  <a:pt x="53465" y="639428"/>
                </a:lnTo>
                <a:lnTo>
                  <a:pt x="69087" y="639428"/>
                </a:lnTo>
                <a:lnTo>
                  <a:pt x="63787" y="632031"/>
                </a:lnTo>
                <a:close/>
              </a:path>
              <a:path w="939164" h="674370">
                <a:moveTo>
                  <a:pt x="934840" y="0"/>
                </a:moveTo>
                <a:lnTo>
                  <a:pt x="60088" y="626870"/>
                </a:lnTo>
                <a:lnTo>
                  <a:pt x="63787" y="632031"/>
                </a:lnTo>
                <a:lnTo>
                  <a:pt x="938540" y="5161"/>
                </a:lnTo>
                <a:lnTo>
                  <a:pt x="93484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4D4BC34-8357-E7FC-4256-582C19F463E1}"/>
              </a:ext>
            </a:extLst>
          </p:cNvPr>
          <p:cNvSpPr/>
          <p:nvPr/>
        </p:nvSpPr>
        <p:spPr>
          <a:xfrm>
            <a:off x="2819741" y="3986127"/>
            <a:ext cx="272415" cy="261620"/>
          </a:xfrm>
          <a:custGeom>
            <a:avLst/>
            <a:gdLst/>
            <a:ahLst/>
            <a:cxnLst/>
            <a:rect l="l" t="t" r="r" b="b"/>
            <a:pathLst>
              <a:path w="272414" h="261620">
                <a:moveTo>
                  <a:pt x="0" y="130628"/>
                </a:moveTo>
                <a:lnTo>
                  <a:pt x="6937" y="89339"/>
                </a:lnTo>
                <a:lnTo>
                  <a:pt x="26253" y="53481"/>
                </a:lnTo>
                <a:lnTo>
                  <a:pt x="55709" y="25203"/>
                </a:lnTo>
                <a:lnTo>
                  <a:pt x="93062" y="6659"/>
                </a:lnTo>
                <a:lnTo>
                  <a:pt x="136071" y="0"/>
                </a:lnTo>
                <a:lnTo>
                  <a:pt x="179080" y="6659"/>
                </a:lnTo>
                <a:lnTo>
                  <a:pt x="216433" y="25203"/>
                </a:lnTo>
                <a:lnTo>
                  <a:pt x="245889" y="53481"/>
                </a:lnTo>
                <a:lnTo>
                  <a:pt x="265205" y="89339"/>
                </a:lnTo>
                <a:lnTo>
                  <a:pt x="272143" y="130628"/>
                </a:lnTo>
                <a:lnTo>
                  <a:pt x="265205" y="171917"/>
                </a:lnTo>
                <a:lnTo>
                  <a:pt x="245889" y="207775"/>
                </a:lnTo>
                <a:lnTo>
                  <a:pt x="216433" y="236053"/>
                </a:lnTo>
                <a:lnTo>
                  <a:pt x="179080" y="254597"/>
                </a:lnTo>
                <a:lnTo>
                  <a:pt x="136071" y="261257"/>
                </a:lnTo>
                <a:lnTo>
                  <a:pt x="93062" y="254597"/>
                </a:lnTo>
                <a:lnTo>
                  <a:pt x="55709" y="236053"/>
                </a:lnTo>
                <a:lnTo>
                  <a:pt x="26253" y="207775"/>
                </a:lnTo>
                <a:lnTo>
                  <a:pt x="6937" y="171917"/>
                </a:lnTo>
                <a:lnTo>
                  <a:pt x="0" y="13062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5">
            <a:extLst>
              <a:ext uri="{FF2B5EF4-FFF2-40B4-BE49-F238E27FC236}">
                <a16:creationId xmlns:a16="http://schemas.microsoft.com/office/drawing/2014/main" id="{209CD4FB-6009-71DC-365C-86C378BA4608}"/>
              </a:ext>
            </a:extLst>
          </p:cNvPr>
          <p:cNvSpPr/>
          <p:nvPr/>
        </p:nvSpPr>
        <p:spPr>
          <a:xfrm>
            <a:off x="3091884" y="3797517"/>
            <a:ext cx="1489710" cy="624840"/>
          </a:xfrm>
          <a:custGeom>
            <a:avLst/>
            <a:gdLst/>
            <a:ahLst/>
            <a:cxnLst/>
            <a:rect l="l" t="t" r="r" b="b"/>
            <a:pathLst>
              <a:path w="1489710" h="624839">
                <a:moveTo>
                  <a:pt x="0" y="104058"/>
                </a:moveTo>
                <a:lnTo>
                  <a:pt x="8177" y="63554"/>
                </a:lnTo>
                <a:lnTo>
                  <a:pt x="30478" y="30478"/>
                </a:lnTo>
                <a:lnTo>
                  <a:pt x="63554" y="8177"/>
                </a:lnTo>
                <a:lnTo>
                  <a:pt x="104058" y="0"/>
                </a:lnTo>
                <a:lnTo>
                  <a:pt x="1385470" y="0"/>
                </a:lnTo>
                <a:lnTo>
                  <a:pt x="1425973" y="8177"/>
                </a:lnTo>
                <a:lnTo>
                  <a:pt x="1459049" y="30478"/>
                </a:lnTo>
                <a:lnTo>
                  <a:pt x="1481350" y="63554"/>
                </a:lnTo>
                <a:lnTo>
                  <a:pt x="1489528" y="104058"/>
                </a:lnTo>
                <a:lnTo>
                  <a:pt x="1489528" y="520282"/>
                </a:lnTo>
                <a:lnTo>
                  <a:pt x="1481350" y="560786"/>
                </a:lnTo>
                <a:lnTo>
                  <a:pt x="1459049" y="593862"/>
                </a:lnTo>
                <a:lnTo>
                  <a:pt x="1425973" y="616163"/>
                </a:lnTo>
                <a:lnTo>
                  <a:pt x="1385470" y="624341"/>
                </a:lnTo>
                <a:lnTo>
                  <a:pt x="104058" y="624341"/>
                </a:lnTo>
                <a:lnTo>
                  <a:pt x="63554" y="616163"/>
                </a:lnTo>
                <a:lnTo>
                  <a:pt x="30478" y="593862"/>
                </a:lnTo>
                <a:lnTo>
                  <a:pt x="8177" y="560786"/>
                </a:lnTo>
                <a:lnTo>
                  <a:pt x="0" y="520282"/>
                </a:lnTo>
                <a:lnTo>
                  <a:pt x="0" y="10405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6">
            <a:extLst>
              <a:ext uri="{FF2B5EF4-FFF2-40B4-BE49-F238E27FC236}">
                <a16:creationId xmlns:a16="http://schemas.microsoft.com/office/drawing/2014/main" id="{42F7C2F0-AD14-E5F9-8F7A-17454F1E9883}"/>
              </a:ext>
            </a:extLst>
          </p:cNvPr>
          <p:cNvSpPr/>
          <p:nvPr/>
        </p:nvSpPr>
        <p:spPr>
          <a:xfrm>
            <a:off x="3798549" y="2956858"/>
            <a:ext cx="76200" cy="840740"/>
          </a:xfrm>
          <a:custGeom>
            <a:avLst/>
            <a:gdLst/>
            <a:ahLst/>
            <a:cxnLst/>
            <a:rect l="l" t="t" r="r" b="b"/>
            <a:pathLst>
              <a:path w="76200" h="840739">
                <a:moveTo>
                  <a:pt x="41275" y="63500"/>
                </a:moveTo>
                <a:lnTo>
                  <a:pt x="34925" y="63500"/>
                </a:lnTo>
                <a:lnTo>
                  <a:pt x="34925" y="840658"/>
                </a:lnTo>
                <a:lnTo>
                  <a:pt x="41275" y="840658"/>
                </a:lnTo>
                <a:lnTo>
                  <a:pt x="41275" y="63500"/>
                </a:lnTo>
                <a:close/>
              </a:path>
              <a:path w="76200" h="840739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0739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7">
            <a:extLst>
              <a:ext uri="{FF2B5EF4-FFF2-40B4-BE49-F238E27FC236}">
                <a16:creationId xmlns:a16="http://schemas.microsoft.com/office/drawing/2014/main" id="{773180E6-9EF8-E265-2317-23D532B017A3}"/>
              </a:ext>
            </a:extLst>
          </p:cNvPr>
          <p:cNvSpPr/>
          <p:nvPr/>
        </p:nvSpPr>
        <p:spPr>
          <a:xfrm>
            <a:off x="2162389" y="3855496"/>
            <a:ext cx="392430" cy="426084"/>
          </a:xfrm>
          <a:custGeom>
            <a:avLst/>
            <a:gdLst/>
            <a:ahLst/>
            <a:cxnLst/>
            <a:rect l="l" t="t" r="r" b="b"/>
            <a:pathLst>
              <a:path w="392430" h="426085">
                <a:moveTo>
                  <a:pt x="0" y="212732"/>
                </a:moveTo>
                <a:lnTo>
                  <a:pt x="5181" y="163954"/>
                </a:lnTo>
                <a:lnTo>
                  <a:pt x="19942" y="119177"/>
                </a:lnTo>
                <a:lnTo>
                  <a:pt x="43103" y="79678"/>
                </a:lnTo>
                <a:lnTo>
                  <a:pt x="73488" y="46734"/>
                </a:lnTo>
                <a:lnTo>
                  <a:pt x="109917" y="21622"/>
                </a:lnTo>
                <a:lnTo>
                  <a:pt x="151215" y="5618"/>
                </a:lnTo>
                <a:lnTo>
                  <a:pt x="196203" y="0"/>
                </a:lnTo>
                <a:lnTo>
                  <a:pt x="241190" y="5618"/>
                </a:lnTo>
                <a:lnTo>
                  <a:pt x="282488" y="21622"/>
                </a:lnTo>
                <a:lnTo>
                  <a:pt x="318917" y="46734"/>
                </a:lnTo>
                <a:lnTo>
                  <a:pt x="349302" y="79678"/>
                </a:lnTo>
                <a:lnTo>
                  <a:pt x="372463" y="119177"/>
                </a:lnTo>
                <a:lnTo>
                  <a:pt x="387224" y="163954"/>
                </a:lnTo>
                <a:lnTo>
                  <a:pt x="392406" y="212732"/>
                </a:lnTo>
                <a:lnTo>
                  <a:pt x="387224" y="261509"/>
                </a:lnTo>
                <a:lnTo>
                  <a:pt x="372463" y="306286"/>
                </a:lnTo>
                <a:lnTo>
                  <a:pt x="349302" y="345785"/>
                </a:lnTo>
                <a:lnTo>
                  <a:pt x="318917" y="378729"/>
                </a:lnTo>
                <a:lnTo>
                  <a:pt x="282488" y="403841"/>
                </a:lnTo>
                <a:lnTo>
                  <a:pt x="241190" y="419845"/>
                </a:lnTo>
                <a:lnTo>
                  <a:pt x="196203" y="425464"/>
                </a:lnTo>
                <a:lnTo>
                  <a:pt x="151215" y="419845"/>
                </a:lnTo>
                <a:lnTo>
                  <a:pt x="109917" y="403841"/>
                </a:lnTo>
                <a:lnTo>
                  <a:pt x="73488" y="378729"/>
                </a:lnTo>
                <a:lnTo>
                  <a:pt x="43103" y="345785"/>
                </a:lnTo>
                <a:lnTo>
                  <a:pt x="19942" y="306286"/>
                </a:lnTo>
                <a:lnTo>
                  <a:pt x="5181" y="261509"/>
                </a:lnTo>
                <a:lnTo>
                  <a:pt x="0" y="212732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8">
            <a:extLst>
              <a:ext uri="{FF2B5EF4-FFF2-40B4-BE49-F238E27FC236}">
                <a16:creationId xmlns:a16="http://schemas.microsoft.com/office/drawing/2014/main" id="{AAE1FBBE-74CE-BADB-526E-0264B3AB3CD5}"/>
              </a:ext>
            </a:extLst>
          </p:cNvPr>
          <p:cNvSpPr/>
          <p:nvPr/>
        </p:nvSpPr>
        <p:spPr>
          <a:xfrm>
            <a:off x="2089600" y="3444257"/>
            <a:ext cx="271780" cy="413384"/>
          </a:xfrm>
          <a:custGeom>
            <a:avLst/>
            <a:gdLst/>
            <a:ahLst/>
            <a:cxnLst/>
            <a:rect l="l" t="t" r="r" b="b"/>
            <a:pathLst>
              <a:path w="271780" h="413385">
                <a:moveTo>
                  <a:pt x="44368" y="62031"/>
                </a:moveTo>
                <a:lnTo>
                  <a:pt x="39054" y="65507"/>
                </a:lnTo>
                <a:lnTo>
                  <a:pt x="266335" y="412976"/>
                </a:lnTo>
                <a:lnTo>
                  <a:pt x="271649" y="409500"/>
                </a:lnTo>
                <a:lnTo>
                  <a:pt x="44368" y="62031"/>
                </a:lnTo>
                <a:close/>
              </a:path>
              <a:path w="271780" h="413385">
                <a:moveTo>
                  <a:pt x="0" y="0"/>
                </a:moveTo>
                <a:lnTo>
                  <a:pt x="9827" y="84625"/>
                </a:lnTo>
                <a:lnTo>
                  <a:pt x="39054" y="65507"/>
                </a:lnTo>
                <a:lnTo>
                  <a:pt x="32103" y="54879"/>
                </a:lnTo>
                <a:lnTo>
                  <a:pt x="37416" y="51403"/>
                </a:lnTo>
                <a:lnTo>
                  <a:pt x="60617" y="51403"/>
                </a:lnTo>
                <a:lnTo>
                  <a:pt x="73596" y="42913"/>
                </a:lnTo>
                <a:lnTo>
                  <a:pt x="0" y="0"/>
                </a:lnTo>
                <a:close/>
              </a:path>
              <a:path w="271780" h="413385">
                <a:moveTo>
                  <a:pt x="37416" y="51403"/>
                </a:moveTo>
                <a:lnTo>
                  <a:pt x="32103" y="54879"/>
                </a:lnTo>
                <a:lnTo>
                  <a:pt x="39054" y="65507"/>
                </a:lnTo>
                <a:lnTo>
                  <a:pt x="44368" y="62031"/>
                </a:lnTo>
                <a:lnTo>
                  <a:pt x="37416" y="51403"/>
                </a:lnTo>
                <a:close/>
              </a:path>
              <a:path w="271780" h="413385">
                <a:moveTo>
                  <a:pt x="60617" y="51403"/>
                </a:moveTo>
                <a:lnTo>
                  <a:pt x="37416" y="51403"/>
                </a:lnTo>
                <a:lnTo>
                  <a:pt x="44368" y="62031"/>
                </a:lnTo>
                <a:lnTo>
                  <a:pt x="60617" y="51403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9">
            <a:extLst>
              <a:ext uri="{FF2B5EF4-FFF2-40B4-BE49-F238E27FC236}">
                <a16:creationId xmlns:a16="http://schemas.microsoft.com/office/drawing/2014/main" id="{D1A4FAC6-555D-73C7-BAE3-CD50E5CF76F2}"/>
              </a:ext>
            </a:extLst>
          </p:cNvPr>
          <p:cNvSpPr txBox="1"/>
          <p:nvPr/>
        </p:nvSpPr>
        <p:spPr>
          <a:xfrm>
            <a:off x="1634507" y="2467355"/>
            <a:ext cx="4154804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853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맑은 고딕"/>
                <a:cs typeface="맑은 고딕"/>
              </a:rPr>
              <a:t>Gradient </a:t>
            </a:r>
            <a:r>
              <a:rPr sz="1400" dirty="0">
                <a:latin typeface="맑은 고딕"/>
                <a:cs typeface="맑은 고딕"/>
              </a:rPr>
              <a:t>= 기울기 </a:t>
            </a:r>
            <a:r>
              <a:rPr sz="1400" spc="-5" dirty="0">
                <a:latin typeface="맑은 고딕"/>
                <a:cs typeface="맑은 고딕"/>
              </a:rPr>
              <a:t>(미분</a:t>
            </a:r>
            <a:r>
              <a:rPr sz="1400" spc="-3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값):</a:t>
            </a:r>
            <a:endParaRPr sz="1400">
              <a:latin typeface="맑은 고딕"/>
              <a:cs typeface="맑은 고딕"/>
            </a:endParaRPr>
          </a:p>
          <a:p>
            <a:pPr marL="978535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맑은 고딕"/>
                <a:cs typeface="맑은 고딕"/>
              </a:rPr>
              <a:t>w가 cost에 </a:t>
            </a:r>
            <a:r>
              <a:rPr sz="1400" dirty="0">
                <a:latin typeface="맑은 고딕"/>
                <a:cs typeface="맑은 고딕"/>
              </a:rPr>
              <a:t>미치는 영향이 얼마나</a:t>
            </a:r>
            <a:r>
              <a:rPr sz="1400" spc="-9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크니?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현시점W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6" name="object 20">
            <a:extLst>
              <a:ext uri="{FF2B5EF4-FFF2-40B4-BE49-F238E27FC236}">
                <a16:creationId xmlns:a16="http://schemas.microsoft.com/office/drawing/2014/main" id="{F57A47FF-3665-4A29-F1DE-51A6D1F2DCDC}"/>
              </a:ext>
            </a:extLst>
          </p:cNvPr>
          <p:cNvSpPr/>
          <p:nvPr/>
        </p:nvSpPr>
        <p:spPr>
          <a:xfrm>
            <a:off x="1137359" y="4074068"/>
            <a:ext cx="418465" cy="148590"/>
          </a:xfrm>
          <a:custGeom>
            <a:avLst/>
            <a:gdLst/>
            <a:ahLst/>
            <a:cxnLst/>
            <a:rect l="l" t="t" r="r" b="b"/>
            <a:pathLst>
              <a:path w="418465" h="148589">
                <a:moveTo>
                  <a:pt x="61156" y="75744"/>
                </a:moveTo>
                <a:lnTo>
                  <a:pt x="0" y="135055"/>
                </a:lnTo>
                <a:lnTo>
                  <a:pt x="84143" y="148394"/>
                </a:lnTo>
                <a:lnTo>
                  <a:pt x="74820" y="118927"/>
                </a:lnTo>
                <a:lnTo>
                  <a:pt x="61499" y="118927"/>
                </a:lnTo>
                <a:lnTo>
                  <a:pt x="59583" y="112873"/>
                </a:lnTo>
                <a:lnTo>
                  <a:pt x="71692" y="109042"/>
                </a:lnTo>
                <a:lnTo>
                  <a:pt x="61156" y="75744"/>
                </a:lnTo>
                <a:close/>
              </a:path>
              <a:path w="418465" h="148589">
                <a:moveTo>
                  <a:pt x="71692" y="109042"/>
                </a:moveTo>
                <a:lnTo>
                  <a:pt x="59583" y="112873"/>
                </a:lnTo>
                <a:lnTo>
                  <a:pt x="61499" y="118927"/>
                </a:lnTo>
                <a:lnTo>
                  <a:pt x="73607" y="115096"/>
                </a:lnTo>
                <a:lnTo>
                  <a:pt x="71692" y="109042"/>
                </a:lnTo>
                <a:close/>
              </a:path>
              <a:path w="418465" h="148589">
                <a:moveTo>
                  <a:pt x="73607" y="115096"/>
                </a:moveTo>
                <a:lnTo>
                  <a:pt x="61499" y="118927"/>
                </a:lnTo>
                <a:lnTo>
                  <a:pt x="74820" y="118927"/>
                </a:lnTo>
                <a:lnTo>
                  <a:pt x="73607" y="115096"/>
                </a:lnTo>
                <a:close/>
              </a:path>
              <a:path w="418465" h="148589">
                <a:moveTo>
                  <a:pt x="416313" y="0"/>
                </a:moveTo>
                <a:lnTo>
                  <a:pt x="71692" y="109042"/>
                </a:lnTo>
                <a:lnTo>
                  <a:pt x="73607" y="115096"/>
                </a:lnTo>
                <a:lnTo>
                  <a:pt x="418230" y="6054"/>
                </a:lnTo>
                <a:lnTo>
                  <a:pt x="416313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1">
            <a:extLst>
              <a:ext uri="{FF2B5EF4-FFF2-40B4-BE49-F238E27FC236}">
                <a16:creationId xmlns:a16="http://schemas.microsoft.com/office/drawing/2014/main" id="{D498359E-3F32-1C2E-8D71-4071176A8AE8}"/>
              </a:ext>
            </a:extLst>
          </p:cNvPr>
          <p:cNvSpPr txBox="1"/>
          <p:nvPr/>
        </p:nvSpPr>
        <p:spPr>
          <a:xfrm>
            <a:off x="326606" y="3881628"/>
            <a:ext cx="9144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맑은 고딕"/>
                <a:cs typeface="맑은 고딕"/>
              </a:rPr>
              <a:t>업데이트한  W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</a:t>
            </a:r>
            <a:endParaRPr sz="140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36522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>
                <a:latin typeface="맑은 고딕"/>
                <a:cs typeface="맑은 고딕"/>
              </a:rPr>
              <a:t>Gradient Descent</a:t>
            </a:r>
            <a:r>
              <a:rPr lang="en-US" altLang="ko-KR" sz="2800" b="1" spc="10" dirty="0">
                <a:latin typeface="맑은 고딕"/>
                <a:cs typeface="맑은 고딕"/>
              </a:rPr>
              <a:t> </a:t>
            </a:r>
            <a:r>
              <a:rPr lang="en-US" altLang="ko-KR" sz="2800" b="1" spc="-5" dirty="0">
                <a:latin typeface="맑은 고딕"/>
                <a:cs typeface="맑은 고딕"/>
              </a:rPr>
              <a:t>Algorithm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400" spc="-5" dirty="0">
                <a:latin typeface="맑은 고딕"/>
                <a:cs typeface="맑은 고딕"/>
              </a:rPr>
              <a:t>cost</a:t>
            </a:r>
            <a:r>
              <a:rPr lang="ko-KR" altLang="en-US" sz="2400" spc="-5" dirty="0">
                <a:latin typeface="맑은 고딕"/>
                <a:cs typeface="맑은 고딕"/>
              </a:rPr>
              <a:t>값이 </a:t>
            </a:r>
            <a:r>
              <a:rPr lang="ko-KR" altLang="en-US" sz="2400" dirty="0">
                <a:latin typeface="맑은 고딕"/>
                <a:cs typeface="맑은 고딕"/>
              </a:rPr>
              <a:t>작아지는 방향으로 조금씩 </a:t>
            </a:r>
            <a:r>
              <a:rPr lang="en-US" altLang="ko-KR" sz="2400" b="1" spc="-40" dirty="0">
                <a:solidFill>
                  <a:srgbClr val="FF0000"/>
                </a:solidFill>
                <a:latin typeface="맑은 고딕"/>
                <a:cs typeface="맑은 고딕"/>
              </a:rPr>
              <a:t>w, </a:t>
            </a:r>
            <a:r>
              <a:rPr lang="en-US" altLang="ko-KR" sz="2400" b="1" spc="-5" dirty="0">
                <a:solidFill>
                  <a:srgbClr val="FF0000"/>
                </a:solidFill>
                <a:latin typeface="맑은 고딕"/>
                <a:cs typeface="맑은 고딕"/>
              </a:rPr>
              <a:t>b</a:t>
            </a:r>
            <a:r>
              <a:rPr lang="ko-KR" altLang="en-US" sz="2400" spc="-5" dirty="0">
                <a:latin typeface="맑은 고딕"/>
                <a:cs typeface="맑은 고딕"/>
              </a:rPr>
              <a:t>값을 </a:t>
            </a:r>
            <a:r>
              <a:rPr lang="ko-KR" altLang="en-US" sz="2400" dirty="0">
                <a:latin typeface="맑은 고딕"/>
                <a:cs typeface="맑은 고딕"/>
              </a:rPr>
              <a:t>업데이트</a:t>
            </a:r>
            <a:r>
              <a:rPr lang="ko-KR" altLang="en-US" sz="2400" spc="-20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하자</a:t>
            </a:r>
            <a:r>
              <a:rPr lang="en-US" altLang="ko-KR" sz="2400" dirty="0">
                <a:latin typeface="맑은 고딕"/>
                <a:cs typeface="맑은 고딕"/>
              </a:rPr>
              <a:t>!!</a:t>
            </a:r>
            <a:endParaRPr lang="ko-KR" altLang="en-US" dirty="0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1827FEA0-CFCF-E4A2-C30C-BAC625EFF865}"/>
              </a:ext>
            </a:extLst>
          </p:cNvPr>
          <p:cNvSpPr/>
          <p:nvPr/>
        </p:nvSpPr>
        <p:spPr>
          <a:xfrm>
            <a:off x="1917743" y="4048367"/>
            <a:ext cx="3143090" cy="60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AD1989C2-8558-366E-5CCA-E9D26CB2332D}"/>
              </a:ext>
            </a:extLst>
          </p:cNvPr>
          <p:cNvSpPr txBox="1"/>
          <p:nvPr/>
        </p:nvSpPr>
        <p:spPr>
          <a:xfrm>
            <a:off x="1564141" y="5179556"/>
            <a:ext cx="2604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맑은 고딕"/>
                <a:cs typeface="맑은 고딕"/>
              </a:rPr>
              <a:t>Learning rate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=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한번에 얼마만큼 업데이트</a:t>
            </a:r>
            <a:r>
              <a:rPr sz="1400" spc="-1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할래?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0B759C54-4924-3310-3C49-D159EA2DE8B8}"/>
              </a:ext>
            </a:extLst>
          </p:cNvPr>
          <p:cNvSpPr/>
          <p:nvPr/>
        </p:nvSpPr>
        <p:spPr>
          <a:xfrm>
            <a:off x="2389836" y="4471200"/>
            <a:ext cx="939165" cy="674370"/>
          </a:xfrm>
          <a:custGeom>
            <a:avLst/>
            <a:gdLst/>
            <a:ahLst/>
            <a:cxnLst/>
            <a:rect l="l" t="t" r="r" b="b"/>
            <a:pathLst>
              <a:path w="939164" h="674370">
                <a:moveTo>
                  <a:pt x="39744" y="598482"/>
                </a:moveTo>
                <a:lnTo>
                  <a:pt x="0" y="673836"/>
                </a:lnTo>
                <a:lnTo>
                  <a:pt x="84131" y="660420"/>
                </a:lnTo>
                <a:lnTo>
                  <a:pt x="69087" y="639428"/>
                </a:lnTo>
                <a:lnTo>
                  <a:pt x="53465" y="639428"/>
                </a:lnTo>
                <a:lnTo>
                  <a:pt x="49766" y="634267"/>
                </a:lnTo>
                <a:lnTo>
                  <a:pt x="60088" y="626870"/>
                </a:lnTo>
                <a:lnTo>
                  <a:pt x="39744" y="598482"/>
                </a:lnTo>
                <a:close/>
              </a:path>
              <a:path w="939164" h="674370">
                <a:moveTo>
                  <a:pt x="60088" y="626870"/>
                </a:moveTo>
                <a:lnTo>
                  <a:pt x="49766" y="634267"/>
                </a:lnTo>
                <a:lnTo>
                  <a:pt x="53465" y="639428"/>
                </a:lnTo>
                <a:lnTo>
                  <a:pt x="63787" y="632031"/>
                </a:lnTo>
                <a:lnTo>
                  <a:pt x="60088" y="626870"/>
                </a:lnTo>
                <a:close/>
              </a:path>
              <a:path w="939164" h="674370">
                <a:moveTo>
                  <a:pt x="63787" y="632031"/>
                </a:moveTo>
                <a:lnTo>
                  <a:pt x="53465" y="639428"/>
                </a:lnTo>
                <a:lnTo>
                  <a:pt x="69087" y="639428"/>
                </a:lnTo>
                <a:lnTo>
                  <a:pt x="63787" y="632031"/>
                </a:lnTo>
                <a:close/>
              </a:path>
              <a:path w="939164" h="674370">
                <a:moveTo>
                  <a:pt x="934840" y="0"/>
                </a:moveTo>
                <a:lnTo>
                  <a:pt x="60088" y="626870"/>
                </a:lnTo>
                <a:lnTo>
                  <a:pt x="63787" y="632031"/>
                </a:lnTo>
                <a:lnTo>
                  <a:pt x="938540" y="5161"/>
                </a:lnTo>
                <a:lnTo>
                  <a:pt x="93484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6C4143A7-BB41-0DBE-23FF-601DD1F9B3EF}"/>
              </a:ext>
            </a:extLst>
          </p:cNvPr>
          <p:cNvSpPr/>
          <p:nvPr/>
        </p:nvSpPr>
        <p:spPr>
          <a:xfrm>
            <a:off x="3286672" y="4250783"/>
            <a:ext cx="272415" cy="261620"/>
          </a:xfrm>
          <a:custGeom>
            <a:avLst/>
            <a:gdLst/>
            <a:ahLst/>
            <a:cxnLst/>
            <a:rect l="l" t="t" r="r" b="b"/>
            <a:pathLst>
              <a:path w="272414" h="261620">
                <a:moveTo>
                  <a:pt x="0" y="130628"/>
                </a:moveTo>
                <a:lnTo>
                  <a:pt x="6937" y="89339"/>
                </a:lnTo>
                <a:lnTo>
                  <a:pt x="26253" y="53481"/>
                </a:lnTo>
                <a:lnTo>
                  <a:pt x="55709" y="25203"/>
                </a:lnTo>
                <a:lnTo>
                  <a:pt x="93062" y="6659"/>
                </a:lnTo>
                <a:lnTo>
                  <a:pt x="136071" y="0"/>
                </a:lnTo>
                <a:lnTo>
                  <a:pt x="179080" y="6659"/>
                </a:lnTo>
                <a:lnTo>
                  <a:pt x="216433" y="25203"/>
                </a:lnTo>
                <a:lnTo>
                  <a:pt x="245889" y="53481"/>
                </a:lnTo>
                <a:lnTo>
                  <a:pt x="265205" y="89339"/>
                </a:lnTo>
                <a:lnTo>
                  <a:pt x="272143" y="130628"/>
                </a:lnTo>
                <a:lnTo>
                  <a:pt x="265205" y="171917"/>
                </a:lnTo>
                <a:lnTo>
                  <a:pt x="245889" y="207775"/>
                </a:lnTo>
                <a:lnTo>
                  <a:pt x="216433" y="236053"/>
                </a:lnTo>
                <a:lnTo>
                  <a:pt x="179080" y="254597"/>
                </a:lnTo>
                <a:lnTo>
                  <a:pt x="136071" y="261257"/>
                </a:lnTo>
                <a:lnTo>
                  <a:pt x="93062" y="254597"/>
                </a:lnTo>
                <a:lnTo>
                  <a:pt x="55709" y="236053"/>
                </a:lnTo>
                <a:lnTo>
                  <a:pt x="26253" y="207775"/>
                </a:lnTo>
                <a:lnTo>
                  <a:pt x="6937" y="171917"/>
                </a:lnTo>
                <a:lnTo>
                  <a:pt x="0" y="13062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DF9D5BE0-2BA0-05E9-42BF-573CBB1B1F23}"/>
              </a:ext>
            </a:extLst>
          </p:cNvPr>
          <p:cNvSpPr/>
          <p:nvPr/>
        </p:nvSpPr>
        <p:spPr>
          <a:xfrm>
            <a:off x="3558815" y="4062173"/>
            <a:ext cx="1489710" cy="624840"/>
          </a:xfrm>
          <a:custGeom>
            <a:avLst/>
            <a:gdLst/>
            <a:ahLst/>
            <a:cxnLst/>
            <a:rect l="l" t="t" r="r" b="b"/>
            <a:pathLst>
              <a:path w="1489710" h="624839">
                <a:moveTo>
                  <a:pt x="0" y="104058"/>
                </a:moveTo>
                <a:lnTo>
                  <a:pt x="8177" y="63554"/>
                </a:lnTo>
                <a:lnTo>
                  <a:pt x="30478" y="30478"/>
                </a:lnTo>
                <a:lnTo>
                  <a:pt x="63554" y="8177"/>
                </a:lnTo>
                <a:lnTo>
                  <a:pt x="104058" y="0"/>
                </a:lnTo>
                <a:lnTo>
                  <a:pt x="1385470" y="0"/>
                </a:lnTo>
                <a:lnTo>
                  <a:pt x="1425973" y="8177"/>
                </a:lnTo>
                <a:lnTo>
                  <a:pt x="1459049" y="30478"/>
                </a:lnTo>
                <a:lnTo>
                  <a:pt x="1481350" y="63554"/>
                </a:lnTo>
                <a:lnTo>
                  <a:pt x="1489528" y="104058"/>
                </a:lnTo>
                <a:lnTo>
                  <a:pt x="1489528" y="520282"/>
                </a:lnTo>
                <a:lnTo>
                  <a:pt x="1481350" y="560786"/>
                </a:lnTo>
                <a:lnTo>
                  <a:pt x="1459049" y="593862"/>
                </a:lnTo>
                <a:lnTo>
                  <a:pt x="1425973" y="616163"/>
                </a:lnTo>
                <a:lnTo>
                  <a:pt x="1385470" y="624341"/>
                </a:lnTo>
                <a:lnTo>
                  <a:pt x="104058" y="624341"/>
                </a:lnTo>
                <a:lnTo>
                  <a:pt x="63554" y="616163"/>
                </a:lnTo>
                <a:lnTo>
                  <a:pt x="30478" y="593862"/>
                </a:lnTo>
                <a:lnTo>
                  <a:pt x="8177" y="560786"/>
                </a:lnTo>
                <a:lnTo>
                  <a:pt x="0" y="520282"/>
                </a:lnTo>
                <a:lnTo>
                  <a:pt x="0" y="10405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49C2B755-1409-5511-54E8-31EA6F4B0F5B}"/>
              </a:ext>
            </a:extLst>
          </p:cNvPr>
          <p:cNvSpPr/>
          <p:nvPr/>
        </p:nvSpPr>
        <p:spPr>
          <a:xfrm>
            <a:off x="4265480" y="3221514"/>
            <a:ext cx="76200" cy="840740"/>
          </a:xfrm>
          <a:custGeom>
            <a:avLst/>
            <a:gdLst/>
            <a:ahLst/>
            <a:cxnLst/>
            <a:rect l="l" t="t" r="r" b="b"/>
            <a:pathLst>
              <a:path w="76200" h="840739">
                <a:moveTo>
                  <a:pt x="41275" y="63500"/>
                </a:moveTo>
                <a:lnTo>
                  <a:pt x="34925" y="63500"/>
                </a:lnTo>
                <a:lnTo>
                  <a:pt x="34925" y="840658"/>
                </a:lnTo>
                <a:lnTo>
                  <a:pt x="41275" y="840658"/>
                </a:lnTo>
                <a:lnTo>
                  <a:pt x="41275" y="63500"/>
                </a:lnTo>
                <a:close/>
              </a:path>
              <a:path w="76200" h="840739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0739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C5953738-60F4-5B98-C9BD-6E196F5F50EA}"/>
              </a:ext>
            </a:extLst>
          </p:cNvPr>
          <p:cNvSpPr/>
          <p:nvPr/>
        </p:nvSpPr>
        <p:spPr>
          <a:xfrm>
            <a:off x="2629320" y="4120152"/>
            <a:ext cx="392430" cy="426084"/>
          </a:xfrm>
          <a:custGeom>
            <a:avLst/>
            <a:gdLst/>
            <a:ahLst/>
            <a:cxnLst/>
            <a:rect l="l" t="t" r="r" b="b"/>
            <a:pathLst>
              <a:path w="392430" h="426085">
                <a:moveTo>
                  <a:pt x="0" y="212732"/>
                </a:moveTo>
                <a:lnTo>
                  <a:pt x="5181" y="163954"/>
                </a:lnTo>
                <a:lnTo>
                  <a:pt x="19942" y="119177"/>
                </a:lnTo>
                <a:lnTo>
                  <a:pt x="43103" y="79678"/>
                </a:lnTo>
                <a:lnTo>
                  <a:pt x="73488" y="46734"/>
                </a:lnTo>
                <a:lnTo>
                  <a:pt x="109917" y="21622"/>
                </a:lnTo>
                <a:lnTo>
                  <a:pt x="151215" y="5618"/>
                </a:lnTo>
                <a:lnTo>
                  <a:pt x="196203" y="0"/>
                </a:lnTo>
                <a:lnTo>
                  <a:pt x="241190" y="5618"/>
                </a:lnTo>
                <a:lnTo>
                  <a:pt x="282488" y="21622"/>
                </a:lnTo>
                <a:lnTo>
                  <a:pt x="318917" y="46734"/>
                </a:lnTo>
                <a:lnTo>
                  <a:pt x="349302" y="79678"/>
                </a:lnTo>
                <a:lnTo>
                  <a:pt x="372463" y="119177"/>
                </a:lnTo>
                <a:lnTo>
                  <a:pt x="387224" y="163954"/>
                </a:lnTo>
                <a:lnTo>
                  <a:pt x="392406" y="212732"/>
                </a:lnTo>
                <a:lnTo>
                  <a:pt x="387224" y="261509"/>
                </a:lnTo>
                <a:lnTo>
                  <a:pt x="372463" y="306286"/>
                </a:lnTo>
                <a:lnTo>
                  <a:pt x="349302" y="345785"/>
                </a:lnTo>
                <a:lnTo>
                  <a:pt x="318917" y="378729"/>
                </a:lnTo>
                <a:lnTo>
                  <a:pt x="282488" y="403841"/>
                </a:lnTo>
                <a:lnTo>
                  <a:pt x="241190" y="419845"/>
                </a:lnTo>
                <a:lnTo>
                  <a:pt x="196203" y="425464"/>
                </a:lnTo>
                <a:lnTo>
                  <a:pt x="151215" y="419845"/>
                </a:lnTo>
                <a:lnTo>
                  <a:pt x="109917" y="403841"/>
                </a:lnTo>
                <a:lnTo>
                  <a:pt x="73488" y="378729"/>
                </a:lnTo>
                <a:lnTo>
                  <a:pt x="43103" y="345785"/>
                </a:lnTo>
                <a:lnTo>
                  <a:pt x="19942" y="306286"/>
                </a:lnTo>
                <a:lnTo>
                  <a:pt x="5181" y="261509"/>
                </a:lnTo>
                <a:lnTo>
                  <a:pt x="0" y="212732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4CB1EF17-71A8-5A97-7B3D-E73B47C41AD6}"/>
              </a:ext>
            </a:extLst>
          </p:cNvPr>
          <p:cNvSpPr/>
          <p:nvPr/>
        </p:nvSpPr>
        <p:spPr>
          <a:xfrm>
            <a:off x="2556531" y="3708913"/>
            <a:ext cx="271780" cy="413384"/>
          </a:xfrm>
          <a:custGeom>
            <a:avLst/>
            <a:gdLst/>
            <a:ahLst/>
            <a:cxnLst/>
            <a:rect l="l" t="t" r="r" b="b"/>
            <a:pathLst>
              <a:path w="271780" h="413385">
                <a:moveTo>
                  <a:pt x="44368" y="62031"/>
                </a:moveTo>
                <a:lnTo>
                  <a:pt x="39054" y="65507"/>
                </a:lnTo>
                <a:lnTo>
                  <a:pt x="266335" y="412976"/>
                </a:lnTo>
                <a:lnTo>
                  <a:pt x="271649" y="409500"/>
                </a:lnTo>
                <a:lnTo>
                  <a:pt x="44368" y="62031"/>
                </a:lnTo>
                <a:close/>
              </a:path>
              <a:path w="271780" h="413385">
                <a:moveTo>
                  <a:pt x="0" y="0"/>
                </a:moveTo>
                <a:lnTo>
                  <a:pt x="9827" y="84625"/>
                </a:lnTo>
                <a:lnTo>
                  <a:pt x="39054" y="65507"/>
                </a:lnTo>
                <a:lnTo>
                  <a:pt x="32103" y="54879"/>
                </a:lnTo>
                <a:lnTo>
                  <a:pt x="37416" y="51403"/>
                </a:lnTo>
                <a:lnTo>
                  <a:pt x="60617" y="51403"/>
                </a:lnTo>
                <a:lnTo>
                  <a:pt x="73596" y="42913"/>
                </a:lnTo>
                <a:lnTo>
                  <a:pt x="0" y="0"/>
                </a:lnTo>
                <a:close/>
              </a:path>
              <a:path w="271780" h="413385">
                <a:moveTo>
                  <a:pt x="37416" y="51403"/>
                </a:moveTo>
                <a:lnTo>
                  <a:pt x="32103" y="54879"/>
                </a:lnTo>
                <a:lnTo>
                  <a:pt x="39054" y="65507"/>
                </a:lnTo>
                <a:lnTo>
                  <a:pt x="44368" y="62031"/>
                </a:lnTo>
                <a:lnTo>
                  <a:pt x="37416" y="51403"/>
                </a:lnTo>
                <a:close/>
              </a:path>
              <a:path w="271780" h="413385">
                <a:moveTo>
                  <a:pt x="60617" y="51403"/>
                </a:moveTo>
                <a:lnTo>
                  <a:pt x="37416" y="51403"/>
                </a:lnTo>
                <a:lnTo>
                  <a:pt x="44368" y="62031"/>
                </a:lnTo>
                <a:lnTo>
                  <a:pt x="60617" y="51403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FD1B0BB5-148F-3FC0-BE5D-0575691A68F4}"/>
              </a:ext>
            </a:extLst>
          </p:cNvPr>
          <p:cNvSpPr/>
          <p:nvPr/>
        </p:nvSpPr>
        <p:spPr>
          <a:xfrm>
            <a:off x="1604290" y="4338724"/>
            <a:ext cx="418465" cy="148590"/>
          </a:xfrm>
          <a:custGeom>
            <a:avLst/>
            <a:gdLst/>
            <a:ahLst/>
            <a:cxnLst/>
            <a:rect l="l" t="t" r="r" b="b"/>
            <a:pathLst>
              <a:path w="418465" h="148589">
                <a:moveTo>
                  <a:pt x="61156" y="75744"/>
                </a:moveTo>
                <a:lnTo>
                  <a:pt x="0" y="135055"/>
                </a:lnTo>
                <a:lnTo>
                  <a:pt x="84143" y="148394"/>
                </a:lnTo>
                <a:lnTo>
                  <a:pt x="74820" y="118927"/>
                </a:lnTo>
                <a:lnTo>
                  <a:pt x="61499" y="118927"/>
                </a:lnTo>
                <a:lnTo>
                  <a:pt x="59583" y="112873"/>
                </a:lnTo>
                <a:lnTo>
                  <a:pt x="71692" y="109042"/>
                </a:lnTo>
                <a:lnTo>
                  <a:pt x="61156" y="75744"/>
                </a:lnTo>
                <a:close/>
              </a:path>
              <a:path w="418465" h="148589">
                <a:moveTo>
                  <a:pt x="71692" y="109042"/>
                </a:moveTo>
                <a:lnTo>
                  <a:pt x="59583" y="112873"/>
                </a:lnTo>
                <a:lnTo>
                  <a:pt x="61499" y="118927"/>
                </a:lnTo>
                <a:lnTo>
                  <a:pt x="73607" y="115096"/>
                </a:lnTo>
                <a:lnTo>
                  <a:pt x="71692" y="109042"/>
                </a:lnTo>
                <a:close/>
              </a:path>
              <a:path w="418465" h="148589">
                <a:moveTo>
                  <a:pt x="73607" y="115096"/>
                </a:moveTo>
                <a:lnTo>
                  <a:pt x="61499" y="118927"/>
                </a:lnTo>
                <a:lnTo>
                  <a:pt x="74820" y="118927"/>
                </a:lnTo>
                <a:lnTo>
                  <a:pt x="73607" y="115096"/>
                </a:lnTo>
                <a:close/>
              </a:path>
              <a:path w="418465" h="148589">
                <a:moveTo>
                  <a:pt x="416313" y="0"/>
                </a:moveTo>
                <a:lnTo>
                  <a:pt x="71692" y="109042"/>
                </a:lnTo>
                <a:lnTo>
                  <a:pt x="73607" y="115096"/>
                </a:lnTo>
                <a:lnTo>
                  <a:pt x="418230" y="6054"/>
                </a:lnTo>
                <a:lnTo>
                  <a:pt x="416313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8C994B57-E9AF-49E0-DD83-983F88448A16}"/>
              </a:ext>
            </a:extLst>
          </p:cNvPr>
          <p:cNvSpPr txBox="1"/>
          <p:nvPr/>
        </p:nvSpPr>
        <p:spPr>
          <a:xfrm>
            <a:off x="793537" y="2732011"/>
            <a:ext cx="5462905" cy="1869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맑은 고딕"/>
                <a:cs typeface="맑은 고딕"/>
              </a:rPr>
              <a:t>Gradient </a:t>
            </a:r>
            <a:r>
              <a:rPr sz="1400" dirty="0">
                <a:latin typeface="맑은 고딕"/>
                <a:cs typeface="맑은 고딕"/>
              </a:rPr>
              <a:t>= </a:t>
            </a:r>
            <a:r>
              <a:rPr sz="1400" spc="-5" dirty="0">
                <a:latin typeface="맑은 고딕"/>
                <a:cs typeface="맑은 고딕"/>
              </a:rPr>
              <a:t>(미분</a:t>
            </a:r>
            <a:r>
              <a:rPr sz="1400" spc="-2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값)</a:t>
            </a:r>
          </a:p>
          <a:p>
            <a:pPr marL="228600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맑은 고딕"/>
                <a:cs typeface="맑은 고딕"/>
              </a:rPr>
              <a:t>w가 cost에 </a:t>
            </a:r>
            <a:r>
              <a:rPr sz="1400" dirty="0">
                <a:latin typeface="맑은 고딕"/>
                <a:cs typeface="맑은 고딕"/>
              </a:rPr>
              <a:t>미치는 영향이 얼마나</a:t>
            </a:r>
            <a:r>
              <a:rPr sz="1400" spc="-9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크니?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320165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현시점W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12700" marR="4552950">
              <a:lnSpc>
                <a:spcPct val="101400"/>
              </a:lnSpc>
              <a:spcBef>
                <a:spcPts val="1435"/>
              </a:spcBef>
            </a:pPr>
            <a:r>
              <a:rPr sz="1400" dirty="0">
                <a:latin typeface="맑은 고딕"/>
                <a:cs typeface="맑은 고딕"/>
              </a:rPr>
              <a:t>업데이트한  W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</a:t>
            </a:r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2A150C8A-78BB-92D9-82F7-DFDDED3994B0}"/>
              </a:ext>
            </a:extLst>
          </p:cNvPr>
          <p:cNvSpPr/>
          <p:nvPr/>
        </p:nvSpPr>
        <p:spPr>
          <a:xfrm>
            <a:off x="6802461" y="2306155"/>
            <a:ext cx="4837998" cy="402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56356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>
                <a:latin typeface="맑은 고딕"/>
                <a:cs typeface="맑은 고딕"/>
              </a:rPr>
              <a:t>Gradient Descent</a:t>
            </a:r>
            <a:r>
              <a:rPr lang="en-US" altLang="ko-KR" sz="2800" b="1" spc="10" dirty="0">
                <a:latin typeface="맑은 고딕"/>
                <a:cs typeface="맑은 고딕"/>
              </a:rPr>
              <a:t> </a:t>
            </a:r>
            <a:r>
              <a:rPr lang="en-US" altLang="ko-KR" sz="2800" b="1" spc="-5" dirty="0">
                <a:latin typeface="맑은 고딕"/>
                <a:cs typeface="맑은 고딕"/>
              </a:rPr>
              <a:t>Algorithm</a:t>
            </a:r>
            <a:endParaRPr lang="ko-KR" altLang="en-US" sz="2800" dirty="0">
              <a:latin typeface="맑은 고딕"/>
              <a:cs typeface="맑은 고딕"/>
            </a:endParaRPr>
          </a:p>
          <a:p>
            <a:pPr marL="4699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400" spc="-5" dirty="0">
                <a:latin typeface="맑은 고딕"/>
                <a:cs typeface="맑은 고딕"/>
              </a:rPr>
              <a:t>cost</a:t>
            </a:r>
            <a:r>
              <a:rPr lang="ko-KR" altLang="en-US" sz="2400" spc="-5" dirty="0">
                <a:latin typeface="맑은 고딕"/>
                <a:cs typeface="맑은 고딕"/>
              </a:rPr>
              <a:t>값이 </a:t>
            </a:r>
            <a:r>
              <a:rPr lang="ko-KR" altLang="en-US" sz="2400" dirty="0">
                <a:latin typeface="맑은 고딕"/>
                <a:cs typeface="맑은 고딕"/>
              </a:rPr>
              <a:t>작아지는 방향으로 조금씩 </a:t>
            </a:r>
            <a:r>
              <a:rPr lang="en-US" altLang="ko-KR" sz="2400" b="1" spc="-40" dirty="0">
                <a:solidFill>
                  <a:srgbClr val="FF0000"/>
                </a:solidFill>
                <a:latin typeface="맑은 고딕"/>
                <a:cs typeface="맑은 고딕"/>
              </a:rPr>
              <a:t>w, </a:t>
            </a:r>
            <a:r>
              <a:rPr lang="en-US" altLang="ko-KR" sz="2400" b="1" spc="-5" dirty="0">
                <a:solidFill>
                  <a:srgbClr val="FF0000"/>
                </a:solidFill>
                <a:latin typeface="맑은 고딕"/>
                <a:cs typeface="맑은 고딕"/>
              </a:rPr>
              <a:t>b</a:t>
            </a:r>
            <a:r>
              <a:rPr lang="ko-KR" altLang="en-US" sz="2400" spc="-5" dirty="0">
                <a:latin typeface="맑은 고딕"/>
                <a:cs typeface="맑은 고딕"/>
              </a:rPr>
              <a:t>값을 </a:t>
            </a:r>
            <a:r>
              <a:rPr lang="ko-KR" altLang="en-US" sz="2400" dirty="0">
                <a:latin typeface="맑은 고딕"/>
                <a:cs typeface="맑은 고딕"/>
              </a:rPr>
              <a:t>업데이트</a:t>
            </a:r>
            <a:r>
              <a:rPr lang="ko-KR" altLang="en-US" sz="2400" spc="-20" dirty="0">
                <a:latin typeface="맑은 고딕"/>
                <a:cs typeface="맑은 고딕"/>
              </a:rPr>
              <a:t> </a:t>
            </a:r>
            <a:r>
              <a:rPr lang="ko-KR" altLang="en-US" sz="2400" dirty="0">
                <a:latin typeface="맑은 고딕"/>
                <a:cs typeface="맑은 고딕"/>
              </a:rPr>
              <a:t>하자</a:t>
            </a:r>
            <a:r>
              <a:rPr lang="en-US" altLang="ko-KR" sz="2400" dirty="0">
                <a:latin typeface="맑은 고딕"/>
                <a:cs typeface="맑은 고딕"/>
              </a:rPr>
              <a:t>!!</a:t>
            </a:r>
            <a:endParaRPr lang="ko-KR" altLang="en-US" dirty="0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1827FEA0-CFCF-E4A2-C30C-BAC625EFF865}"/>
              </a:ext>
            </a:extLst>
          </p:cNvPr>
          <p:cNvSpPr/>
          <p:nvPr/>
        </p:nvSpPr>
        <p:spPr>
          <a:xfrm>
            <a:off x="1917743" y="4048367"/>
            <a:ext cx="3143090" cy="60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AD1989C2-8558-366E-5CCA-E9D26CB2332D}"/>
              </a:ext>
            </a:extLst>
          </p:cNvPr>
          <p:cNvSpPr txBox="1"/>
          <p:nvPr/>
        </p:nvSpPr>
        <p:spPr>
          <a:xfrm>
            <a:off x="1564141" y="5179556"/>
            <a:ext cx="2604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맑은 고딕"/>
                <a:cs typeface="맑은 고딕"/>
              </a:rPr>
              <a:t>Learning rate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=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한번에 얼마만큼 업데이트</a:t>
            </a:r>
            <a:r>
              <a:rPr sz="1400" spc="-1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할래?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0B759C54-4924-3310-3C49-D159EA2DE8B8}"/>
              </a:ext>
            </a:extLst>
          </p:cNvPr>
          <p:cNvSpPr/>
          <p:nvPr/>
        </p:nvSpPr>
        <p:spPr>
          <a:xfrm>
            <a:off x="2389836" y="4471200"/>
            <a:ext cx="939165" cy="674370"/>
          </a:xfrm>
          <a:custGeom>
            <a:avLst/>
            <a:gdLst/>
            <a:ahLst/>
            <a:cxnLst/>
            <a:rect l="l" t="t" r="r" b="b"/>
            <a:pathLst>
              <a:path w="939164" h="674370">
                <a:moveTo>
                  <a:pt x="39744" y="598482"/>
                </a:moveTo>
                <a:lnTo>
                  <a:pt x="0" y="673836"/>
                </a:lnTo>
                <a:lnTo>
                  <a:pt x="84131" y="660420"/>
                </a:lnTo>
                <a:lnTo>
                  <a:pt x="69087" y="639428"/>
                </a:lnTo>
                <a:lnTo>
                  <a:pt x="53465" y="639428"/>
                </a:lnTo>
                <a:lnTo>
                  <a:pt x="49766" y="634267"/>
                </a:lnTo>
                <a:lnTo>
                  <a:pt x="60088" y="626870"/>
                </a:lnTo>
                <a:lnTo>
                  <a:pt x="39744" y="598482"/>
                </a:lnTo>
                <a:close/>
              </a:path>
              <a:path w="939164" h="674370">
                <a:moveTo>
                  <a:pt x="60088" y="626870"/>
                </a:moveTo>
                <a:lnTo>
                  <a:pt x="49766" y="634267"/>
                </a:lnTo>
                <a:lnTo>
                  <a:pt x="53465" y="639428"/>
                </a:lnTo>
                <a:lnTo>
                  <a:pt x="63787" y="632031"/>
                </a:lnTo>
                <a:lnTo>
                  <a:pt x="60088" y="626870"/>
                </a:lnTo>
                <a:close/>
              </a:path>
              <a:path w="939164" h="674370">
                <a:moveTo>
                  <a:pt x="63787" y="632031"/>
                </a:moveTo>
                <a:lnTo>
                  <a:pt x="53465" y="639428"/>
                </a:lnTo>
                <a:lnTo>
                  <a:pt x="69087" y="639428"/>
                </a:lnTo>
                <a:lnTo>
                  <a:pt x="63787" y="632031"/>
                </a:lnTo>
                <a:close/>
              </a:path>
              <a:path w="939164" h="674370">
                <a:moveTo>
                  <a:pt x="934840" y="0"/>
                </a:moveTo>
                <a:lnTo>
                  <a:pt x="60088" y="626870"/>
                </a:lnTo>
                <a:lnTo>
                  <a:pt x="63787" y="632031"/>
                </a:lnTo>
                <a:lnTo>
                  <a:pt x="938540" y="5161"/>
                </a:lnTo>
                <a:lnTo>
                  <a:pt x="93484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6C4143A7-BB41-0DBE-23FF-601DD1F9B3EF}"/>
              </a:ext>
            </a:extLst>
          </p:cNvPr>
          <p:cNvSpPr/>
          <p:nvPr/>
        </p:nvSpPr>
        <p:spPr>
          <a:xfrm>
            <a:off x="3286672" y="4250783"/>
            <a:ext cx="272415" cy="261620"/>
          </a:xfrm>
          <a:custGeom>
            <a:avLst/>
            <a:gdLst/>
            <a:ahLst/>
            <a:cxnLst/>
            <a:rect l="l" t="t" r="r" b="b"/>
            <a:pathLst>
              <a:path w="272414" h="261620">
                <a:moveTo>
                  <a:pt x="0" y="130628"/>
                </a:moveTo>
                <a:lnTo>
                  <a:pt x="6937" y="89339"/>
                </a:lnTo>
                <a:lnTo>
                  <a:pt x="26253" y="53481"/>
                </a:lnTo>
                <a:lnTo>
                  <a:pt x="55709" y="25203"/>
                </a:lnTo>
                <a:lnTo>
                  <a:pt x="93062" y="6659"/>
                </a:lnTo>
                <a:lnTo>
                  <a:pt x="136071" y="0"/>
                </a:lnTo>
                <a:lnTo>
                  <a:pt x="179080" y="6659"/>
                </a:lnTo>
                <a:lnTo>
                  <a:pt x="216433" y="25203"/>
                </a:lnTo>
                <a:lnTo>
                  <a:pt x="245889" y="53481"/>
                </a:lnTo>
                <a:lnTo>
                  <a:pt x="265205" y="89339"/>
                </a:lnTo>
                <a:lnTo>
                  <a:pt x="272143" y="130628"/>
                </a:lnTo>
                <a:lnTo>
                  <a:pt x="265205" y="171917"/>
                </a:lnTo>
                <a:lnTo>
                  <a:pt x="245889" y="207775"/>
                </a:lnTo>
                <a:lnTo>
                  <a:pt x="216433" y="236053"/>
                </a:lnTo>
                <a:lnTo>
                  <a:pt x="179080" y="254597"/>
                </a:lnTo>
                <a:lnTo>
                  <a:pt x="136071" y="261257"/>
                </a:lnTo>
                <a:lnTo>
                  <a:pt x="93062" y="254597"/>
                </a:lnTo>
                <a:lnTo>
                  <a:pt x="55709" y="236053"/>
                </a:lnTo>
                <a:lnTo>
                  <a:pt x="26253" y="207775"/>
                </a:lnTo>
                <a:lnTo>
                  <a:pt x="6937" y="171917"/>
                </a:lnTo>
                <a:lnTo>
                  <a:pt x="0" y="13062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DF9D5BE0-2BA0-05E9-42BF-573CBB1B1F23}"/>
              </a:ext>
            </a:extLst>
          </p:cNvPr>
          <p:cNvSpPr/>
          <p:nvPr/>
        </p:nvSpPr>
        <p:spPr>
          <a:xfrm>
            <a:off x="3558815" y="4062173"/>
            <a:ext cx="1489710" cy="624840"/>
          </a:xfrm>
          <a:custGeom>
            <a:avLst/>
            <a:gdLst/>
            <a:ahLst/>
            <a:cxnLst/>
            <a:rect l="l" t="t" r="r" b="b"/>
            <a:pathLst>
              <a:path w="1489710" h="624839">
                <a:moveTo>
                  <a:pt x="0" y="104058"/>
                </a:moveTo>
                <a:lnTo>
                  <a:pt x="8177" y="63554"/>
                </a:lnTo>
                <a:lnTo>
                  <a:pt x="30478" y="30478"/>
                </a:lnTo>
                <a:lnTo>
                  <a:pt x="63554" y="8177"/>
                </a:lnTo>
                <a:lnTo>
                  <a:pt x="104058" y="0"/>
                </a:lnTo>
                <a:lnTo>
                  <a:pt x="1385470" y="0"/>
                </a:lnTo>
                <a:lnTo>
                  <a:pt x="1425973" y="8177"/>
                </a:lnTo>
                <a:lnTo>
                  <a:pt x="1459049" y="30478"/>
                </a:lnTo>
                <a:lnTo>
                  <a:pt x="1481350" y="63554"/>
                </a:lnTo>
                <a:lnTo>
                  <a:pt x="1489528" y="104058"/>
                </a:lnTo>
                <a:lnTo>
                  <a:pt x="1489528" y="520282"/>
                </a:lnTo>
                <a:lnTo>
                  <a:pt x="1481350" y="560786"/>
                </a:lnTo>
                <a:lnTo>
                  <a:pt x="1459049" y="593862"/>
                </a:lnTo>
                <a:lnTo>
                  <a:pt x="1425973" y="616163"/>
                </a:lnTo>
                <a:lnTo>
                  <a:pt x="1385470" y="624341"/>
                </a:lnTo>
                <a:lnTo>
                  <a:pt x="104058" y="624341"/>
                </a:lnTo>
                <a:lnTo>
                  <a:pt x="63554" y="616163"/>
                </a:lnTo>
                <a:lnTo>
                  <a:pt x="30478" y="593862"/>
                </a:lnTo>
                <a:lnTo>
                  <a:pt x="8177" y="560786"/>
                </a:lnTo>
                <a:lnTo>
                  <a:pt x="0" y="520282"/>
                </a:lnTo>
                <a:lnTo>
                  <a:pt x="0" y="10405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49C2B755-1409-5511-54E8-31EA6F4B0F5B}"/>
              </a:ext>
            </a:extLst>
          </p:cNvPr>
          <p:cNvSpPr/>
          <p:nvPr/>
        </p:nvSpPr>
        <p:spPr>
          <a:xfrm>
            <a:off x="4265480" y="3221514"/>
            <a:ext cx="76200" cy="840740"/>
          </a:xfrm>
          <a:custGeom>
            <a:avLst/>
            <a:gdLst/>
            <a:ahLst/>
            <a:cxnLst/>
            <a:rect l="l" t="t" r="r" b="b"/>
            <a:pathLst>
              <a:path w="76200" h="840739">
                <a:moveTo>
                  <a:pt x="41275" y="63500"/>
                </a:moveTo>
                <a:lnTo>
                  <a:pt x="34925" y="63500"/>
                </a:lnTo>
                <a:lnTo>
                  <a:pt x="34925" y="840658"/>
                </a:lnTo>
                <a:lnTo>
                  <a:pt x="41275" y="840658"/>
                </a:lnTo>
                <a:lnTo>
                  <a:pt x="41275" y="63500"/>
                </a:lnTo>
                <a:close/>
              </a:path>
              <a:path w="76200" h="840739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0739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C5953738-60F4-5B98-C9BD-6E196F5F50EA}"/>
              </a:ext>
            </a:extLst>
          </p:cNvPr>
          <p:cNvSpPr/>
          <p:nvPr/>
        </p:nvSpPr>
        <p:spPr>
          <a:xfrm>
            <a:off x="2629320" y="4120152"/>
            <a:ext cx="392430" cy="426084"/>
          </a:xfrm>
          <a:custGeom>
            <a:avLst/>
            <a:gdLst/>
            <a:ahLst/>
            <a:cxnLst/>
            <a:rect l="l" t="t" r="r" b="b"/>
            <a:pathLst>
              <a:path w="392430" h="426085">
                <a:moveTo>
                  <a:pt x="0" y="212732"/>
                </a:moveTo>
                <a:lnTo>
                  <a:pt x="5181" y="163954"/>
                </a:lnTo>
                <a:lnTo>
                  <a:pt x="19942" y="119177"/>
                </a:lnTo>
                <a:lnTo>
                  <a:pt x="43103" y="79678"/>
                </a:lnTo>
                <a:lnTo>
                  <a:pt x="73488" y="46734"/>
                </a:lnTo>
                <a:lnTo>
                  <a:pt x="109917" y="21622"/>
                </a:lnTo>
                <a:lnTo>
                  <a:pt x="151215" y="5618"/>
                </a:lnTo>
                <a:lnTo>
                  <a:pt x="196203" y="0"/>
                </a:lnTo>
                <a:lnTo>
                  <a:pt x="241190" y="5618"/>
                </a:lnTo>
                <a:lnTo>
                  <a:pt x="282488" y="21622"/>
                </a:lnTo>
                <a:lnTo>
                  <a:pt x="318917" y="46734"/>
                </a:lnTo>
                <a:lnTo>
                  <a:pt x="349302" y="79678"/>
                </a:lnTo>
                <a:lnTo>
                  <a:pt x="372463" y="119177"/>
                </a:lnTo>
                <a:lnTo>
                  <a:pt x="387224" y="163954"/>
                </a:lnTo>
                <a:lnTo>
                  <a:pt x="392406" y="212732"/>
                </a:lnTo>
                <a:lnTo>
                  <a:pt x="387224" y="261509"/>
                </a:lnTo>
                <a:lnTo>
                  <a:pt x="372463" y="306286"/>
                </a:lnTo>
                <a:lnTo>
                  <a:pt x="349302" y="345785"/>
                </a:lnTo>
                <a:lnTo>
                  <a:pt x="318917" y="378729"/>
                </a:lnTo>
                <a:lnTo>
                  <a:pt x="282488" y="403841"/>
                </a:lnTo>
                <a:lnTo>
                  <a:pt x="241190" y="419845"/>
                </a:lnTo>
                <a:lnTo>
                  <a:pt x="196203" y="425464"/>
                </a:lnTo>
                <a:lnTo>
                  <a:pt x="151215" y="419845"/>
                </a:lnTo>
                <a:lnTo>
                  <a:pt x="109917" y="403841"/>
                </a:lnTo>
                <a:lnTo>
                  <a:pt x="73488" y="378729"/>
                </a:lnTo>
                <a:lnTo>
                  <a:pt x="43103" y="345785"/>
                </a:lnTo>
                <a:lnTo>
                  <a:pt x="19942" y="306286"/>
                </a:lnTo>
                <a:lnTo>
                  <a:pt x="5181" y="261509"/>
                </a:lnTo>
                <a:lnTo>
                  <a:pt x="0" y="212732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4CB1EF17-71A8-5A97-7B3D-E73B47C41AD6}"/>
              </a:ext>
            </a:extLst>
          </p:cNvPr>
          <p:cNvSpPr/>
          <p:nvPr/>
        </p:nvSpPr>
        <p:spPr>
          <a:xfrm>
            <a:off x="2556531" y="3708913"/>
            <a:ext cx="271780" cy="413384"/>
          </a:xfrm>
          <a:custGeom>
            <a:avLst/>
            <a:gdLst/>
            <a:ahLst/>
            <a:cxnLst/>
            <a:rect l="l" t="t" r="r" b="b"/>
            <a:pathLst>
              <a:path w="271780" h="413385">
                <a:moveTo>
                  <a:pt x="44368" y="62031"/>
                </a:moveTo>
                <a:lnTo>
                  <a:pt x="39054" y="65507"/>
                </a:lnTo>
                <a:lnTo>
                  <a:pt x="266335" y="412976"/>
                </a:lnTo>
                <a:lnTo>
                  <a:pt x="271649" y="409500"/>
                </a:lnTo>
                <a:lnTo>
                  <a:pt x="44368" y="62031"/>
                </a:lnTo>
                <a:close/>
              </a:path>
              <a:path w="271780" h="413385">
                <a:moveTo>
                  <a:pt x="0" y="0"/>
                </a:moveTo>
                <a:lnTo>
                  <a:pt x="9827" y="84625"/>
                </a:lnTo>
                <a:lnTo>
                  <a:pt x="39054" y="65507"/>
                </a:lnTo>
                <a:lnTo>
                  <a:pt x="32103" y="54879"/>
                </a:lnTo>
                <a:lnTo>
                  <a:pt x="37416" y="51403"/>
                </a:lnTo>
                <a:lnTo>
                  <a:pt x="60617" y="51403"/>
                </a:lnTo>
                <a:lnTo>
                  <a:pt x="73596" y="42913"/>
                </a:lnTo>
                <a:lnTo>
                  <a:pt x="0" y="0"/>
                </a:lnTo>
                <a:close/>
              </a:path>
              <a:path w="271780" h="413385">
                <a:moveTo>
                  <a:pt x="37416" y="51403"/>
                </a:moveTo>
                <a:lnTo>
                  <a:pt x="32103" y="54879"/>
                </a:lnTo>
                <a:lnTo>
                  <a:pt x="39054" y="65507"/>
                </a:lnTo>
                <a:lnTo>
                  <a:pt x="44368" y="62031"/>
                </a:lnTo>
                <a:lnTo>
                  <a:pt x="37416" y="51403"/>
                </a:lnTo>
                <a:close/>
              </a:path>
              <a:path w="271780" h="413385">
                <a:moveTo>
                  <a:pt x="60617" y="51403"/>
                </a:moveTo>
                <a:lnTo>
                  <a:pt x="37416" y="51403"/>
                </a:lnTo>
                <a:lnTo>
                  <a:pt x="44368" y="62031"/>
                </a:lnTo>
                <a:lnTo>
                  <a:pt x="60617" y="51403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FD1B0BB5-148F-3FC0-BE5D-0575691A68F4}"/>
              </a:ext>
            </a:extLst>
          </p:cNvPr>
          <p:cNvSpPr/>
          <p:nvPr/>
        </p:nvSpPr>
        <p:spPr>
          <a:xfrm>
            <a:off x="1604290" y="4338724"/>
            <a:ext cx="418465" cy="148590"/>
          </a:xfrm>
          <a:custGeom>
            <a:avLst/>
            <a:gdLst/>
            <a:ahLst/>
            <a:cxnLst/>
            <a:rect l="l" t="t" r="r" b="b"/>
            <a:pathLst>
              <a:path w="418465" h="148589">
                <a:moveTo>
                  <a:pt x="61156" y="75744"/>
                </a:moveTo>
                <a:lnTo>
                  <a:pt x="0" y="135055"/>
                </a:lnTo>
                <a:lnTo>
                  <a:pt x="84143" y="148394"/>
                </a:lnTo>
                <a:lnTo>
                  <a:pt x="74820" y="118927"/>
                </a:lnTo>
                <a:lnTo>
                  <a:pt x="61499" y="118927"/>
                </a:lnTo>
                <a:lnTo>
                  <a:pt x="59583" y="112873"/>
                </a:lnTo>
                <a:lnTo>
                  <a:pt x="71692" y="109042"/>
                </a:lnTo>
                <a:lnTo>
                  <a:pt x="61156" y="75744"/>
                </a:lnTo>
                <a:close/>
              </a:path>
              <a:path w="418465" h="148589">
                <a:moveTo>
                  <a:pt x="71692" y="109042"/>
                </a:moveTo>
                <a:lnTo>
                  <a:pt x="59583" y="112873"/>
                </a:lnTo>
                <a:lnTo>
                  <a:pt x="61499" y="118927"/>
                </a:lnTo>
                <a:lnTo>
                  <a:pt x="73607" y="115096"/>
                </a:lnTo>
                <a:lnTo>
                  <a:pt x="71692" y="109042"/>
                </a:lnTo>
                <a:close/>
              </a:path>
              <a:path w="418465" h="148589">
                <a:moveTo>
                  <a:pt x="73607" y="115096"/>
                </a:moveTo>
                <a:lnTo>
                  <a:pt x="61499" y="118927"/>
                </a:lnTo>
                <a:lnTo>
                  <a:pt x="74820" y="118927"/>
                </a:lnTo>
                <a:lnTo>
                  <a:pt x="73607" y="115096"/>
                </a:lnTo>
                <a:close/>
              </a:path>
              <a:path w="418465" h="148589">
                <a:moveTo>
                  <a:pt x="416313" y="0"/>
                </a:moveTo>
                <a:lnTo>
                  <a:pt x="71692" y="109042"/>
                </a:lnTo>
                <a:lnTo>
                  <a:pt x="73607" y="115096"/>
                </a:lnTo>
                <a:lnTo>
                  <a:pt x="418230" y="6054"/>
                </a:lnTo>
                <a:lnTo>
                  <a:pt x="416313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8C994B57-E9AF-49E0-DD83-983F88448A16}"/>
              </a:ext>
            </a:extLst>
          </p:cNvPr>
          <p:cNvSpPr txBox="1"/>
          <p:nvPr/>
        </p:nvSpPr>
        <p:spPr>
          <a:xfrm>
            <a:off x="793537" y="2732011"/>
            <a:ext cx="5462905" cy="1869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맑은 고딕"/>
                <a:cs typeface="맑은 고딕"/>
              </a:rPr>
              <a:t>Gradient </a:t>
            </a:r>
            <a:r>
              <a:rPr sz="1400" dirty="0">
                <a:latin typeface="맑은 고딕"/>
                <a:cs typeface="맑은 고딕"/>
              </a:rPr>
              <a:t>= </a:t>
            </a:r>
            <a:r>
              <a:rPr sz="1400" spc="-5" dirty="0">
                <a:latin typeface="맑은 고딕"/>
                <a:cs typeface="맑은 고딕"/>
              </a:rPr>
              <a:t>(미분</a:t>
            </a:r>
            <a:r>
              <a:rPr sz="1400" spc="-2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값)</a:t>
            </a:r>
          </a:p>
          <a:p>
            <a:pPr marL="228600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맑은 고딕"/>
                <a:cs typeface="맑은 고딕"/>
              </a:rPr>
              <a:t>w가 cost에 </a:t>
            </a:r>
            <a:r>
              <a:rPr sz="1400" dirty="0">
                <a:latin typeface="맑은 고딕"/>
                <a:cs typeface="맑은 고딕"/>
              </a:rPr>
              <a:t>미치는 영향이 얼마나</a:t>
            </a:r>
            <a:r>
              <a:rPr sz="1400" spc="-9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크니?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320165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현시점W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12700" marR="4552950">
              <a:lnSpc>
                <a:spcPct val="101400"/>
              </a:lnSpc>
              <a:spcBef>
                <a:spcPts val="1435"/>
              </a:spcBef>
            </a:pPr>
            <a:r>
              <a:rPr sz="1400" dirty="0">
                <a:latin typeface="맑은 고딕"/>
                <a:cs typeface="맑은 고딕"/>
              </a:rPr>
              <a:t>업데이트한  W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</a:t>
            </a:r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36875DAF-D1B7-27D6-72F0-F17F53AE3152}"/>
              </a:ext>
            </a:extLst>
          </p:cNvPr>
          <p:cNvSpPr/>
          <p:nvPr/>
        </p:nvSpPr>
        <p:spPr>
          <a:xfrm>
            <a:off x="6932609" y="2321892"/>
            <a:ext cx="4435708" cy="3596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2287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네트워크 이해 </a:t>
            </a:r>
            <a:r>
              <a:rPr lang="en-US" altLang="ko-KR" dirty="0"/>
              <a:t>– Linear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11202305" cy="5389961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b="1" spc="-5" dirty="0">
                <a:latin typeface="맑은 고딕"/>
                <a:cs typeface="맑은 고딕"/>
              </a:rPr>
              <a:t>Gradient Descent Algorithm</a:t>
            </a:r>
            <a:r>
              <a:rPr lang="en-US" altLang="ko-KR" sz="2800" b="1" spc="25" dirty="0">
                <a:latin typeface="맑은 고딕"/>
                <a:cs typeface="맑은 고딕"/>
              </a:rPr>
              <a:t> </a:t>
            </a:r>
            <a:r>
              <a:rPr lang="ko-KR" altLang="en-US" sz="2800" b="1" spc="80" dirty="0">
                <a:latin typeface="Abadi" panose="020B0604020104020204" pitchFamily="34" charset="0"/>
                <a:cs typeface="경기천년바탕OTF Bold"/>
              </a:rPr>
              <a:t>정리</a:t>
            </a:r>
            <a:endParaRPr lang="ko-KR" alt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1C63F1C-EEAC-FC44-E434-58DACA754001}"/>
              </a:ext>
            </a:extLst>
          </p:cNvPr>
          <p:cNvSpPr/>
          <p:nvPr/>
        </p:nvSpPr>
        <p:spPr>
          <a:xfrm>
            <a:off x="4368184" y="2957839"/>
            <a:ext cx="3143090" cy="60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AB0FB0E-773B-29F3-59DD-7ED0E7DBE025}"/>
              </a:ext>
            </a:extLst>
          </p:cNvPr>
          <p:cNvSpPr txBox="1"/>
          <p:nvPr/>
        </p:nvSpPr>
        <p:spPr>
          <a:xfrm>
            <a:off x="4014581" y="4088892"/>
            <a:ext cx="2604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맑은 고딕"/>
                <a:cs typeface="맑은 고딕"/>
              </a:rPr>
              <a:t>Learning rate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=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한번에 얼마만큼 업데이트</a:t>
            </a:r>
            <a:r>
              <a:rPr sz="1400" spc="-1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할래?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FEFFF9E-F04E-8611-51D5-103AE855ADC7}"/>
              </a:ext>
            </a:extLst>
          </p:cNvPr>
          <p:cNvSpPr/>
          <p:nvPr/>
        </p:nvSpPr>
        <p:spPr>
          <a:xfrm>
            <a:off x="4840277" y="3380671"/>
            <a:ext cx="939165" cy="674370"/>
          </a:xfrm>
          <a:custGeom>
            <a:avLst/>
            <a:gdLst/>
            <a:ahLst/>
            <a:cxnLst/>
            <a:rect l="l" t="t" r="r" b="b"/>
            <a:pathLst>
              <a:path w="939164" h="674370">
                <a:moveTo>
                  <a:pt x="39744" y="598483"/>
                </a:moveTo>
                <a:lnTo>
                  <a:pt x="0" y="673837"/>
                </a:lnTo>
                <a:lnTo>
                  <a:pt x="84131" y="660420"/>
                </a:lnTo>
                <a:lnTo>
                  <a:pt x="69088" y="639429"/>
                </a:lnTo>
                <a:lnTo>
                  <a:pt x="53465" y="639429"/>
                </a:lnTo>
                <a:lnTo>
                  <a:pt x="49766" y="634268"/>
                </a:lnTo>
                <a:lnTo>
                  <a:pt x="60088" y="626871"/>
                </a:lnTo>
                <a:lnTo>
                  <a:pt x="39744" y="598483"/>
                </a:lnTo>
                <a:close/>
              </a:path>
              <a:path w="939164" h="674370">
                <a:moveTo>
                  <a:pt x="60088" y="626871"/>
                </a:moveTo>
                <a:lnTo>
                  <a:pt x="49766" y="634268"/>
                </a:lnTo>
                <a:lnTo>
                  <a:pt x="53465" y="639429"/>
                </a:lnTo>
                <a:lnTo>
                  <a:pt x="63787" y="632032"/>
                </a:lnTo>
                <a:lnTo>
                  <a:pt x="60088" y="626871"/>
                </a:lnTo>
                <a:close/>
              </a:path>
              <a:path w="939164" h="674370">
                <a:moveTo>
                  <a:pt x="63787" y="632032"/>
                </a:moveTo>
                <a:lnTo>
                  <a:pt x="53465" y="639429"/>
                </a:lnTo>
                <a:lnTo>
                  <a:pt x="69088" y="639429"/>
                </a:lnTo>
                <a:lnTo>
                  <a:pt x="63787" y="632032"/>
                </a:lnTo>
                <a:close/>
              </a:path>
              <a:path w="939164" h="674370">
                <a:moveTo>
                  <a:pt x="934840" y="0"/>
                </a:moveTo>
                <a:lnTo>
                  <a:pt x="60088" y="626871"/>
                </a:lnTo>
                <a:lnTo>
                  <a:pt x="63787" y="632032"/>
                </a:lnTo>
                <a:lnTo>
                  <a:pt x="938540" y="5162"/>
                </a:lnTo>
                <a:lnTo>
                  <a:pt x="93484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B7F52B7-1D05-EA68-8573-69A48B7E0DA5}"/>
              </a:ext>
            </a:extLst>
          </p:cNvPr>
          <p:cNvSpPr/>
          <p:nvPr/>
        </p:nvSpPr>
        <p:spPr>
          <a:xfrm>
            <a:off x="5737113" y="3160255"/>
            <a:ext cx="272415" cy="261620"/>
          </a:xfrm>
          <a:custGeom>
            <a:avLst/>
            <a:gdLst/>
            <a:ahLst/>
            <a:cxnLst/>
            <a:rect l="l" t="t" r="r" b="b"/>
            <a:pathLst>
              <a:path w="272414" h="261620">
                <a:moveTo>
                  <a:pt x="0" y="130628"/>
                </a:moveTo>
                <a:lnTo>
                  <a:pt x="6937" y="89339"/>
                </a:lnTo>
                <a:lnTo>
                  <a:pt x="26253" y="53481"/>
                </a:lnTo>
                <a:lnTo>
                  <a:pt x="55709" y="25203"/>
                </a:lnTo>
                <a:lnTo>
                  <a:pt x="93062" y="6659"/>
                </a:lnTo>
                <a:lnTo>
                  <a:pt x="136071" y="0"/>
                </a:lnTo>
                <a:lnTo>
                  <a:pt x="179080" y="6659"/>
                </a:lnTo>
                <a:lnTo>
                  <a:pt x="216433" y="25203"/>
                </a:lnTo>
                <a:lnTo>
                  <a:pt x="245889" y="53481"/>
                </a:lnTo>
                <a:lnTo>
                  <a:pt x="265205" y="89339"/>
                </a:lnTo>
                <a:lnTo>
                  <a:pt x="272143" y="130628"/>
                </a:lnTo>
                <a:lnTo>
                  <a:pt x="265205" y="171917"/>
                </a:lnTo>
                <a:lnTo>
                  <a:pt x="245889" y="207775"/>
                </a:lnTo>
                <a:lnTo>
                  <a:pt x="216433" y="236053"/>
                </a:lnTo>
                <a:lnTo>
                  <a:pt x="179080" y="254597"/>
                </a:lnTo>
                <a:lnTo>
                  <a:pt x="136071" y="261257"/>
                </a:lnTo>
                <a:lnTo>
                  <a:pt x="93062" y="254597"/>
                </a:lnTo>
                <a:lnTo>
                  <a:pt x="55709" y="236053"/>
                </a:lnTo>
                <a:lnTo>
                  <a:pt x="26253" y="207775"/>
                </a:lnTo>
                <a:lnTo>
                  <a:pt x="6937" y="171917"/>
                </a:lnTo>
                <a:lnTo>
                  <a:pt x="0" y="13062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2C3305C-79AF-1564-1FF5-A5ADEA637625}"/>
              </a:ext>
            </a:extLst>
          </p:cNvPr>
          <p:cNvSpPr/>
          <p:nvPr/>
        </p:nvSpPr>
        <p:spPr>
          <a:xfrm>
            <a:off x="6009256" y="2971644"/>
            <a:ext cx="1489710" cy="624840"/>
          </a:xfrm>
          <a:custGeom>
            <a:avLst/>
            <a:gdLst/>
            <a:ahLst/>
            <a:cxnLst/>
            <a:rect l="l" t="t" r="r" b="b"/>
            <a:pathLst>
              <a:path w="1489709" h="624839">
                <a:moveTo>
                  <a:pt x="0" y="104058"/>
                </a:moveTo>
                <a:lnTo>
                  <a:pt x="8177" y="63554"/>
                </a:lnTo>
                <a:lnTo>
                  <a:pt x="30478" y="30478"/>
                </a:lnTo>
                <a:lnTo>
                  <a:pt x="63554" y="8177"/>
                </a:lnTo>
                <a:lnTo>
                  <a:pt x="104058" y="0"/>
                </a:lnTo>
                <a:lnTo>
                  <a:pt x="1385470" y="0"/>
                </a:lnTo>
                <a:lnTo>
                  <a:pt x="1425973" y="8177"/>
                </a:lnTo>
                <a:lnTo>
                  <a:pt x="1459049" y="30478"/>
                </a:lnTo>
                <a:lnTo>
                  <a:pt x="1481350" y="63554"/>
                </a:lnTo>
                <a:lnTo>
                  <a:pt x="1489528" y="104058"/>
                </a:lnTo>
                <a:lnTo>
                  <a:pt x="1489528" y="520282"/>
                </a:lnTo>
                <a:lnTo>
                  <a:pt x="1481350" y="560786"/>
                </a:lnTo>
                <a:lnTo>
                  <a:pt x="1459049" y="593862"/>
                </a:lnTo>
                <a:lnTo>
                  <a:pt x="1425973" y="616163"/>
                </a:lnTo>
                <a:lnTo>
                  <a:pt x="1385470" y="624341"/>
                </a:lnTo>
                <a:lnTo>
                  <a:pt x="104058" y="624341"/>
                </a:lnTo>
                <a:lnTo>
                  <a:pt x="63554" y="616163"/>
                </a:lnTo>
                <a:lnTo>
                  <a:pt x="30478" y="593862"/>
                </a:lnTo>
                <a:lnTo>
                  <a:pt x="8177" y="560786"/>
                </a:lnTo>
                <a:lnTo>
                  <a:pt x="0" y="520282"/>
                </a:lnTo>
                <a:lnTo>
                  <a:pt x="0" y="104058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8BA6D8E7-5D2E-14A5-70AF-946E951D9247}"/>
              </a:ext>
            </a:extLst>
          </p:cNvPr>
          <p:cNvSpPr/>
          <p:nvPr/>
        </p:nvSpPr>
        <p:spPr>
          <a:xfrm>
            <a:off x="6715922" y="2130986"/>
            <a:ext cx="76200" cy="840740"/>
          </a:xfrm>
          <a:custGeom>
            <a:avLst/>
            <a:gdLst/>
            <a:ahLst/>
            <a:cxnLst/>
            <a:rect l="l" t="t" r="r" b="b"/>
            <a:pathLst>
              <a:path w="76200" h="840739">
                <a:moveTo>
                  <a:pt x="41275" y="63500"/>
                </a:moveTo>
                <a:lnTo>
                  <a:pt x="34925" y="63500"/>
                </a:lnTo>
                <a:lnTo>
                  <a:pt x="34923" y="840658"/>
                </a:lnTo>
                <a:lnTo>
                  <a:pt x="41273" y="840658"/>
                </a:lnTo>
                <a:lnTo>
                  <a:pt x="41275" y="63500"/>
                </a:lnTo>
                <a:close/>
              </a:path>
              <a:path w="76200" h="840739">
                <a:moveTo>
                  <a:pt x="38100" y="0"/>
                </a:moveTo>
                <a:lnTo>
                  <a:pt x="0" y="76200"/>
                </a:lnTo>
                <a:lnTo>
                  <a:pt x="34924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0739">
                <a:moveTo>
                  <a:pt x="69850" y="63500"/>
                </a:moveTo>
                <a:lnTo>
                  <a:pt x="41275" y="63500"/>
                </a:lnTo>
                <a:lnTo>
                  <a:pt x="412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C33424A7-2F6B-4811-0D41-74AA68CF699A}"/>
              </a:ext>
            </a:extLst>
          </p:cNvPr>
          <p:cNvSpPr/>
          <p:nvPr/>
        </p:nvSpPr>
        <p:spPr>
          <a:xfrm>
            <a:off x="5079762" y="3029624"/>
            <a:ext cx="392430" cy="426084"/>
          </a:xfrm>
          <a:custGeom>
            <a:avLst/>
            <a:gdLst/>
            <a:ahLst/>
            <a:cxnLst/>
            <a:rect l="l" t="t" r="r" b="b"/>
            <a:pathLst>
              <a:path w="392429" h="426085">
                <a:moveTo>
                  <a:pt x="0" y="212732"/>
                </a:moveTo>
                <a:lnTo>
                  <a:pt x="5181" y="163954"/>
                </a:lnTo>
                <a:lnTo>
                  <a:pt x="19942" y="119177"/>
                </a:lnTo>
                <a:lnTo>
                  <a:pt x="43103" y="79678"/>
                </a:lnTo>
                <a:lnTo>
                  <a:pt x="73488" y="46734"/>
                </a:lnTo>
                <a:lnTo>
                  <a:pt x="109917" y="21622"/>
                </a:lnTo>
                <a:lnTo>
                  <a:pt x="151215" y="5618"/>
                </a:lnTo>
                <a:lnTo>
                  <a:pt x="196203" y="0"/>
                </a:lnTo>
                <a:lnTo>
                  <a:pt x="241190" y="5618"/>
                </a:lnTo>
                <a:lnTo>
                  <a:pt x="282488" y="21622"/>
                </a:lnTo>
                <a:lnTo>
                  <a:pt x="318917" y="46734"/>
                </a:lnTo>
                <a:lnTo>
                  <a:pt x="349302" y="79678"/>
                </a:lnTo>
                <a:lnTo>
                  <a:pt x="372463" y="119177"/>
                </a:lnTo>
                <a:lnTo>
                  <a:pt x="387224" y="163954"/>
                </a:lnTo>
                <a:lnTo>
                  <a:pt x="392406" y="212732"/>
                </a:lnTo>
                <a:lnTo>
                  <a:pt x="387224" y="261509"/>
                </a:lnTo>
                <a:lnTo>
                  <a:pt x="372463" y="306286"/>
                </a:lnTo>
                <a:lnTo>
                  <a:pt x="349302" y="345785"/>
                </a:lnTo>
                <a:lnTo>
                  <a:pt x="318917" y="378729"/>
                </a:lnTo>
                <a:lnTo>
                  <a:pt x="282488" y="403841"/>
                </a:lnTo>
                <a:lnTo>
                  <a:pt x="241190" y="419845"/>
                </a:lnTo>
                <a:lnTo>
                  <a:pt x="196203" y="425464"/>
                </a:lnTo>
                <a:lnTo>
                  <a:pt x="151215" y="419845"/>
                </a:lnTo>
                <a:lnTo>
                  <a:pt x="109917" y="403841"/>
                </a:lnTo>
                <a:lnTo>
                  <a:pt x="73488" y="378729"/>
                </a:lnTo>
                <a:lnTo>
                  <a:pt x="43103" y="345785"/>
                </a:lnTo>
                <a:lnTo>
                  <a:pt x="19942" y="306286"/>
                </a:lnTo>
                <a:lnTo>
                  <a:pt x="5181" y="261509"/>
                </a:lnTo>
                <a:lnTo>
                  <a:pt x="0" y="212732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BE5881A-EDEB-251D-5F91-5A641AA27D14}"/>
              </a:ext>
            </a:extLst>
          </p:cNvPr>
          <p:cNvSpPr/>
          <p:nvPr/>
        </p:nvSpPr>
        <p:spPr>
          <a:xfrm>
            <a:off x="5006972" y="2618385"/>
            <a:ext cx="271780" cy="413384"/>
          </a:xfrm>
          <a:custGeom>
            <a:avLst/>
            <a:gdLst/>
            <a:ahLst/>
            <a:cxnLst/>
            <a:rect l="l" t="t" r="r" b="b"/>
            <a:pathLst>
              <a:path w="271779" h="413385">
                <a:moveTo>
                  <a:pt x="44368" y="62031"/>
                </a:moveTo>
                <a:lnTo>
                  <a:pt x="39054" y="65507"/>
                </a:lnTo>
                <a:lnTo>
                  <a:pt x="266335" y="412976"/>
                </a:lnTo>
                <a:lnTo>
                  <a:pt x="271649" y="409500"/>
                </a:lnTo>
                <a:lnTo>
                  <a:pt x="44368" y="62031"/>
                </a:lnTo>
                <a:close/>
              </a:path>
              <a:path w="271779" h="413385">
                <a:moveTo>
                  <a:pt x="0" y="0"/>
                </a:moveTo>
                <a:lnTo>
                  <a:pt x="9827" y="84625"/>
                </a:lnTo>
                <a:lnTo>
                  <a:pt x="39054" y="65507"/>
                </a:lnTo>
                <a:lnTo>
                  <a:pt x="32103" y="54879"/>
                </a:lnTo>
                <a:lnTo>
                  <a:pt x="37416" y="51403"/>
                </a:lnTo>
                <a:lnTo>
                  <a:pt x="60617" y="51403"/>
                </a:lnTo>
                <a:lnTo>
                  <a:pt x="73596" y="42913"/>
                </a:lnTo>
                <a:lnTo>
                  <a:pt x="0" y="0"/>
                </a:lnTo>
                <a:close/>
              </a:path>
              <a:path w="271779" h="413385">
                <a:moveTo>
                  <a:pt x="37416" y="51403"/>
                </a:moveTo>
                <a:lnTo>
                  <a:pt x="32103" y="54879"/>
                </a:lnTo>
                <a:lnTo>
                  <a:pt x="39054" y="65507"/>
                </a:lnTo>
                <a:lnTo>
                  <a:pt x="44368" y="62031"/>
                </a:lnTo>
                <a:lnTo>
                  <a:pt x="37416" y="51403"/>
                </a:lnTo>
                <a:close/>
              </a:path>
              <a:path w="271779" h="413385">
                <a:moveTo>
                  <a:pt x="60617" y="51403"/>
                </a:moveTo>
                <a:lnTo>
                  <a:pt x="37416" y="51403"/>
                </a:lnTo>
                <a:lnTo>
                  <a:pt x="44368" y="62031"/>
                </a:lnTo>
                <a:lnTo>
                  <a:pt x="60617" y="51403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E3ECABC-E9D5-B913-98A1-BE89DDD1318A}"/>
              </a:ext>
            </a:extLst>
          </p:cNvPr>
          <p:cNvSpPr/>
          <p:nvPr/>
        </p:nvSpPr>
        <p:spPr>
          <a:xfrm>
            <a:off x="4054731" y="3248196"/>
            <a:ext cx="418465" cy="148590"/>
          </a:xfrm>
          <a:custGeom>
            <a:avLst/>
            <a:gdLst/>
            <a:ahLst/>
            <a:cxnLst/>
            <a:rect l="l" t="t" r="r" b="b"/>
            <a:pathLst>
              <a:path w="418464" h="148589">
                <a:moveTo>
                  <a:pt x="61156" y="75744"/>
                </a:moveTo>
                <a:lnTo>
                  <a:pt x="0" y="135056"/>
                </a:lnTo>
                <a:lnTo>
                  <a:pt x="84143" y="148394"/>
                </a:lnTo>
                <a:lnTo>
                  <a:pt x="74820" y="118927"/>
                </a:lnTo>
                <a:lnTo>
                  <a:pt x="61499" y="118927"/>
                </a:lnTo>
                <a:lnTo>
                  <a:pt x="59584" y="112873"/>
                </a:lnTo>
                <a:lnTo>
                  <a:pt x="71692" y="109042"/>
                </a:lnTo>
                <a:lnTo>
                  <a:pt x="61156" y="75744"/>
                </a:lnTo>
                <a:close/>
              </a:path>
              <a:path w="418464" h="148589">
                <a:moveTo>
                  <a:pt x="71692" y="109042"/>
                </a:moveTo>
                <a:lnTo>
                  <a:pt x="59584" y="112873"/>
                </a:lnTo>
                <a:lnTo>
                  <a:pt x="61499" y="118927"/>
                </a:lnTo>
                <a:lnTo>
                  <a:pt x="73608" y="115096"/>
                </a:lnTo>
                <a:lnTo>
                  <a:pt x="71692" y="109042"/>
                </a:lnTo>
                <a:close/>
              </a:path>
              <a:path w="418464" h="148589">
                <a:moveTo>
                  <a:pt x="73608" y="115096"/>
                </a:moveTo>
                <a:lnTo>
                  <a:pt x="61499" y="118927"/>
                </a:lnTo>
                <a:lnTo>
                  <a:pt x="74820" y="118927"/>
                </a:lnTo>
                <a:lnTo>
                  <a:pt x="73608" y="115096"/>
                </a:lnTo>
                <a:close/>
              </a:path>
              <a:path w="418464" h="148589">
                <a:moveTo>
                  <a:pt x="416314" y="0"/>
                </a:moveTo>
                <a:lnTo>
                  <a:pt x="71692" y="109042"/>
                </a:lnTo>
                <a:lnTo>
                  <a:pt x="73608" y="115096"/>
                </a:lnTo>
                <a:lnTo>
                  <a:pt x="418230" y="6054"/>
                </a:lnTo>
                <a:lnTo>
                  <a:pt x="416314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182EC24-773E-B60D-5D34-8E04D49A9D22}"/>
              </a:ext>
            </a:extLst>
          </p:cNvPr>
          <p:cNvGraphicFramePr>
            <a:graphicFrameLocks noGrp="1"/>
          </p:cNvGraphicFramePr>
          <p:nvPr/>
        </p:nvGraphicFramePr>
        <p:xfrm>
          <a:off x="2327100" y="4940649"/>
          <a:ext cx="807339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1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가설에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따라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W(weight)</a:t>
                      </a:r>
                      <a:r>
                        <a:rPr sz="1400" spc="-5" dirty="0">
                          <a:latin typeface="맑은 고딕"/>
                          <a:cs typeface="맑은 고딕"/>
                        </a:rPr>
                        <a:t>을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설정하고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400" spc="-5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넣어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예측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결과물을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얻는다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5" dirty="0">
                          <a:latin typeface="Calibri"/>
                          <a:cs typeface="Calibri"/>
                        </a:rPr>
                        <a:t>Prediction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가설에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따른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결과와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실제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값과의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차이를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계산한다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Cost 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Function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가설과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실제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값의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차이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에러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)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가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어떤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값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(W)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에서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비롯되었는가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?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Differentiation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미분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4.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역으로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내려가면서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추정하여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의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가중치를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계산한다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5" dirty="0">
                          <a:latin typeface="Calibri"/>
                          <a:cs typeface="Calibri"/>
                        </a:rPr>
                        <a:t>Back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Propagation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5.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추정된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spc="-5" dirty="0">
                          <a:latin typeface="맑은 고딕"/>
                          <a:cs typeface="맑은 고딕"/>
                        </a:rPr>
                        <a:t>가중치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*learning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rate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만큼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값을</a:t>
                      </a:r>
                      <a:r>
                        <a:rPr sz="1400" spc="-1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dirty="0">
                          <a:latin typeface="맑은 고딕"/>
                          <a:cs typeface="맑은 고딕"/>
                        </a:rPr>
                        <a:t>변화시킨다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5" dirty="0">
                          <a:latin typeface="Calibri"/>
                          <a:cs typeface="Calibri"/>
                        </a:rPr>
                        <a:t>Weight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Update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DFDA05A-0332-2B1A-D324-31793C5E4545}"/>
              </a:ext>
            </a:extLst>
          </p:cNvPr>
          <p:cNvSpPr txBox="1"/>
          <p:nvPr/>
        </p:nvSpPr>
        <p:spPr>
          <a:xfrm>
            <a:off x="5659244" y="1677397"/>
            <a:ext cx="60946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Gradient</a:t>
            </a:r>
            <a:r>
              <a:rPr lang="ko-KR" altLang="en-US" dirty="0"/>
              <a:t> = (미분 값)</a:t>
            </a:r>
          </a:p>
          <a:p>
            <a:r>
              <a:rPr lang="ko-KR" altLang="en-US" dirty="0" err="1"/>
              <a:t>w가</a:t>
            </a:r>
            <a:r>
              <a:rPr lang="ko-KR" altLang="en-US" dirty="0"/>
              <a:t> </a:t>
            </a:r>
            <a:r>
              <a:rPr lang="ko-KR" altLang="en-US" dirty="0" err="1"/>
              <a:t>cost에</a:t>
            </a:r>
            <a:r>
              <a:rPr lang="ko-KR" altLang="en-US" dirty="0"/>
              <a:t> 미치는 영향이 얼마나 크니?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225493-6604-0008-4986-2974F9626FCD}"/>
              </a:ext>
            </a:extLst>
          </p:cNvPr>
          <p:cNvSpPr txBox="1"/>
          <p:nvPr/>
        </p:nvSpPr>
        <p:spPr>
          <a:xfrm>
            <a:off x="4451806" y="2276757"/>
            <a:ext cx="1255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현시점W 값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5FA9-B184-BF10-7966-9F2476C0E0BD}"/>
              </a:ext>
            </a:extLst>
          </p:cNvPr>
          <p:cNvSpPr txBox="1"/>
          <p:nvPr/>
        </p:nvSpPr>
        <p:spPr>
          <a:xfrm>
            <a:off x="2483734" y="3216690"/>
            <a:ext cx="1734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업데이트한  </a:t>
            </a:r>
            <a:r>
              <a:rPr lang="ko-KR" altLang="en-US" dirty="0" err="1"/>
              <a:t>W</a:t>
            </a:r>
            <a:r>
              <a:rPr lang="ko-KR" altLang="en-US" dirty="0"/>
              <a:t> 값</a:t>
            </a:r>
          </a:p>
        </p:txBody>
      </p:sp>
    </p:spTree>
    <p:extLst>
      <p:ext uri="{BB962C8B-B14F-4D97-AF65-F5344CB8AC3E}">
        <p14:creationId xmlns:p14="http://schemas.microsoft.com/office/powerpoint/2010/main" val="1018902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9720</Words>
  <Application>Microsoft Office PowerPoint</Application>
  <PresentationFormat>와이드스크린</PresentationFormat>
  <Paragraphs>1731</Paragraphs>
  <Slides>191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191</vt:i4>
      </vt:variant>
    </vt:vector>
  </HeadingPairs>
  <TitlesOfParts>
    <vt:vector size="210" baseType="lpstr">
      <vt:lpstr>경기천년바탕OTF Bold</vt:lpstr>
      <vt:lpstr>경기천년제목 Bold</vt:lpstr>
      <vt:lpstr>경기천년제목 Light</vt:lpstr>
      <vt:lpstr>경기천년제목 Medium</vt:lpstr>
      <vt:lpstr>나눔고딕</vt:lpstr>
      <vt:lpstr>넥슨Lv2고딕</vt:lpstr>
      <vt:lpstr>Malgun Gothic</vt:lpstr>
      <vt:lpstr>Malgun Gothic</vt:lpstr>
      <vt:lpstr>맑은 고딕 Semilight</vt:lpstr>
      <vt:lpstr>휴먼편지체</vt:lpstr>
      <vt:lpstr>Abadi</vt:lpstr>
      <vt:lpstr>Arial</vt:lpstr>
      <vt:lpstr>Calibri</vt:lpstr>
      <vt:lpstr>Cambria Math</vt:lpstr>
      <vt:lpstr>Roboto</vt:lpstr>
      <vt:lpstr>Segoe UI Symbol</vt:lpstr>
      <vt:lpstr>Times New Roman</vt:lpstr>
      <vt:lpstr>Wingdings</vt:lpstr>
      <vt:lpstr>Office 테마</vt:lpstr>
      <vt:lpstr>인공지능 단기강좌</vt:lpstr>
      <vt:lpstr>강사 소개</vt:lpstr>
      <vt:lpstr>강의 목표</vt:lpstr>
      <vt:lpstr>강의 목표</vt:lpstr>
      <vt:lpstr>머신러닝 소개 – 인공지능과 머신러닝의 개요</vt:lpstr>
      <vt:lpstr>머신러닝 소개 – 인공지능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기계학습에 대한 이해</vt:lpstr>
      <vt:lpstr>머신러닝 소개 – 머신러닝(기계학습)</vt:lpstr>
      <vt:lpstr>머신러닝 소개 – 머신러닝의 탄생 배경</vt:lpstr>
      <vt:lpstr>머신러닝 소개 – 머신러닝을 사용하는 이유</vt:lpstr>
      <vt:lpstr>머신러닝 소개 – 머신러닝 발전 역사</vt:lpstr>
      <vt:lpstr>머신러닝 소개 – 머신러닝 작동 overview</vt:lpstr>
      <vt:lpstr>머신러닝 소개 – 머신러닝 작동 overview</vt:lpstr>
      <vt:lpstr>머신러닝 소개 – 머신러닝 작동 overview</vt:lpstr>
      <vt:lpstr>머신러닝 소개 – 머신러닝 작동 overview</vt:lpstr>
      <vt:lpstr>머신러닝 소개 – 머신러닝 작동 overview</vt:lpstr>
      <vt:lpstr>머신러닝 소개 – 머신러닝 작동 overview</vt:lpstr>
      <vt:lpstr>머신러닝 소개 – 머신러닝 작동 overview</vt:lpstr>
      <vt:lpstr>머신러닝 소개 – 머신러닝 작동 overview</vt:lpstr>
      <vt:lpstr>머신러닝 소개 – 머신러닝 만드는방법</vt:lpstr>
      <vt:lpstr>머신러닝 소개 – 머신러닝이 활용되는곳</vt:lpstr>
      <vt:lpstr>머신러닝 소개 – 머신러닝이 활용되는곳</vt:lpstr>
      <vt:lpstr>머신러닝 소개 – 머신러닝이 활용되는곳</vt:lpstr>
      <vt:lpstr>머신러닝 소개 – 머신러닝이 활용되는곳</vt:lpstr>
      <vt:lpstr>머신러닝 소개 – 머신러닝이 활용되는곳</vt:lpstr>
      <vt:lpstr>머신러닝 소개 – 머신러닝 시스템의 분류</vt:lpstr>
      <vt:lpstr>머신러닝 소개 – 머신러닝 시스템의 분류</vt:lpstr>
      <vt:lpstr>머신러닝 소개 – 머신러닝 시스템의 분류</vt:lpstr>
      <vt:lpstr>머신러닝 소개 – 머신러닝 주요 과제</vt:lpstr>
      <vt:lpstr>  첫 번째 머신러닝 프로그램 </vt:lpstr>
      <vt:lpstr>  전통적인 프로그램 </vt:lpstr>
      <vt:lpstr>  도미 vs 빙어 </vt:lpstr>
      <vt:lpstr>  도미 데이터 </vt:lpstr>
      <vt:lpstr>  산점도(scatter plot) </vt:lpstr>
      <vt:lpstr>  빙어 데이터 </vt:lpstr>
      <vt:lpstr>  도미와 빙어 합치기 </vt:lpstr>
      <vt:lpstr>  리스트 내포 </vt:lpstr>
      <vt:lpstr>  정답 준비 </vt:lpstr>
      <vt:lpstr>  k-최근접 이웃 </vt:lpstr>
      <vt:lpstr>  새로운 생선 예측 </vt:lpstr>
      <vt:lpstr>  무조건 도미 </vt:lpstr>
      <vt:lpstr>1</vt:lpstr>
      <vt:lpstr>PowerPoint 프레젠테이션</vt:lpstr>
      <vt:lpstr>문제의 제기</vt:lpstr>
      <vt:lpstr>가설 실험</vt:lpstr>
      <vt:lpstr>데이터 편향</vt:lpstr>
      <vt:lpstr>Random Sampling 방법</vt:lpstr>
      <vt:lpstr>Random Sampling 방법</vt:lpstr>
      <vt:lpstr>Random Sampling 방법</vt:lpstr>
      <vt:lpstr>Random Sampling 방법</vt:lpstr>
      <vt:lpstr>PowerPoint 프레젠테이션</vt:lpstr>
      <vt:lpstr>scikit-learn을 활용한 Random Sampling 방법</vt:lpstr>
      <vt:lpstr>scikit-learn을 활용한 Random Sampling 방법</vt:lpstr>
      <vt:lpstr>scikit-learn을 활용한 Random Sampling 방법</vt:lpstr>
      <vt:lpstr>1</vt:lpstr>
      <vt:lpstr>PowerPoint 프레젠테이션</vt:lpstr>
      <vt:lpstr>처음 보는 데이터의 예측</vt:lpstr>
      <vt:lpstr>PowerPoint 프레젠테이션</vt:lpstr>
      <vt:lpstr>학습 데이터 표준화</vt:lpstr>
      <vt:lpstr>학습 데이터 표준화</vt:lpstr>
      <vt:lpstr>학습 데이터 표준화</vt:lpstr>
      <vt:lpstr>전처리 데이터를 이용한 실험</vt:lpstr>
      <vt:lpstr>PowerPoint 프레젠테이션</vt:lpstr>
      <vt:lpstr>1</vt:lpstr>
      <vt:lpstr>학습(Train), 검증(Valid), 평가(Test) 데이터</vt:lpstr>
      <vt:lpstr>분산 VS. 편향</vt:lpstr>
      <vt:lpstr>Underfitting VS. Overfitting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Linear Regression</vt:lpstr>
      <vt:lpstr>뉴럴 네트워크 이해 – Multi-Variable Linear Regression</vt:lpstr>
      <vt:lpstr>뉴럴 네트워크 이해 – Multi-Variable Linear Regression</vt:lpstr>
      <vt:lpstr>뉴럴 네트워크 이해 – Multi-Variable Linear Regression</vt:lpstr>
      <vt:lpstr>뉴럴 네트워크 이해 – Multi-Variable Linear Regression</vt:lpstr>
      <vt:lpstr>뉴럴 네트워크 이해 – Multi-Variable Linear Regression</vt:lpstr>
      <vt:lpstr>뉴럴 네트워크 이해 – Multi-Variable Linear Regression</vt:lpstr>
      <vt:lpstr>뉴럴 네트워크 이해 – Multi-Variable Linear Regression</vt:lpstr>
      <vt:lpstr>뉴럴 네트워크 이해 – Multi-Variable Linear Regression</vt:lpstr>
      <vt:lpstr>뉴럴 네트워크 이해 – Multi-Variable Linear Regression</vt:lpstr>
      <vt:lpstr>뉴럴 네트워크 이해 – Multi-Variable Linear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Logistic Regression</vt:lpstr>
      <vt:lpstr>뉴럴 네트워크 이해 – Multinominal Classification</vt:lpstr>
      <vt:lpstr>뉴럴 네트워크 이해 – Multinominal Classification</vt:lpstr>
      <vt:lpstr>뉴럴 네트워크 이해 – Multinominal Classification</vt:lpstr>
      <vt:lpstr>뉴럴 네트워크 이해 – Multinominal Classification</vt:lpstr>
      <vt:lpstr>뉴럴 네트워크 이해 – Multinominal Classification</vt:lpstr>
      <vt:lpstr>뉴럴 네트워크 이해 – Multinominal Classification</vt:lpstr>
      <vt:lpstr>뉴럴 네트워크 이해 – Multinominal Classification</vt:lpstr>
      <vt:lpstr>뉴럴 네트워크 이해 – Multinominal Classification</vt:lpstr>
      <vt:lpstr>뉴럴 네트워크 이해 – Multinominal Classification</vt:lpstr>
      <vt:lpstr>뉴럴 네트워크 이해 – Multinominal Classification</vt:lpstr>
      <vt:lpstr>뉴럴 네트워크 이해 – Linear Regression 방식의 한계</vt:lpstr>
      <vt:lpstr>뉴럴 네트워크 이해 – 뉴럴 네트워크의 기본 구성</vt:lpstr>
      <vt:lpstr>뉴럴 네트워크 이해 – 뉴럴 네트워크의 기본 구조</vt:lpstr>
      <vt:lpstr>뉴럴 네트워크 이해 – 뉴럴 네트워크의 기본 구조</vt:lpstr>
      <vt:lpstr>뉴럴 네트워크 이해 – 뉴럴 네트워크의 기본 구조</vt:lpstr>
      <vt:lpstr>뉴럴 네트워크 이해 – Forward &amp; Back Prop.</vt:lpstr>
      <vt:lpstr>뉴럴 네트워크 이해 – 뉴럴 네트워크의 기본 구조</vt:lpstr>
      <vt:lpstr>뉴럴 네트워크 이해 – 뉴럴 네트워크의 기본 구조</vt:lpstr>
      <vt:lpstr>뉴럴 네트워크 이해 – 활성화 함수</vt:lpstr>
      <vt:lpstr>뉴럴 네트워크 이해 – 딥러닝 등장 배경</vt:lpstr>
      <vt:lpstr>뉴럴 네트워크 이해 – 딥러닝 등장 배경</vt:lpstr>
      <vt:lpstr>뉴럴 네트워크 이해 – 딥러닝 등장 배경</vt:lpstr>
      <vt:lpstr>뉴럴 네트워크 이해 – 다양한 형태로 구성 가능</vt:lpstr>
      <vt:lpstr>뉴럴 네트워크 이해 – Forward &amp; Back Prop.</vt:lpstr>
      <vt:lpstr>뉴럴 네트워크 이해 – 기본적인 학습시 설정값(Hyper parameter)</vt:lpstr>
      <vt:lpstr>뉴럴 네트워크 이해 – 기본적인 학습시 설정값(Hyper parameter)</vt:lpstr>
      <vt:lpstr>뉴럴 네트워크 이해 – Overfitting, Underfitting</vt:lpstr>
      <vt:lpstr>뉴럴 네트워크 이해 – 기본적인 학습시 설정값(Hyper parameter)</vt:lpstr>
      <vt:lpstr>뉴럴 네트워크 이해 – 기본적인 학습시 설정값(Hyper parameter)</vt:lpstr>
      <vt:lpstr>뉴럴 네트워크 이해 – 기본적인 학습시 설정값(Hyper parameter)</vt:lpstr>
      <vt:lpstr>뉴럴 네트워크 이해 – 기본적인 학습시 설정값(Hyper parameter)</vt:lpstr>
      <vt:lpstr>GPGPU</vt:lpstr>
      <vt:lpstr>실습</vt:lpstr>
      <vt:lpstr>자연어처리 소개</vt:lpstr>
      <vt:lpstr>자연어처리 포지셔닝</vt:lpstr>
      <vt:lpstr>자연어처리의 기반 기술</vt:lpstr>
      <vt:lpstr>자연어처리 응용 영역</vt:lpstr>
      <vt:lpstr>자연어처리 처리가 어려운 이유</vt:lpstr>
      <vt:lpstr>자연어처리 처리의 방식</vt:lpstr>
      <vt:lpstr>자연어처리 용어</vt:lpstr>
      <vt:lpstr>언어학 용어</vt:lpstr>
      <vt:lpstr>텍스트 전처리</vt:lpstr>
      <vt:lpstr>PowerPoint 프레젠테이션</vt:lpstr>
      <vt:lpstr>PowerPoint 프레젠테이션</vt:lpstr>
      <vt:lpstr>대화 시스템</vt:lpstr>
      <vt:lpstr>PowerPoint 프레젠테이션</vt:lpstr>
      <vt:lpstr>언어 모델(Language Model)</vt:lpstr>
      <vt:lpstr>LLM 기본 개념</vt:lpstr>
      <vt:lpstr>LLM 기본 개념</vt:lpstr>
      <vt:lpstr>LLM 기본 개념</vt:lpstr>
      <vt:lpstr>LLM 기본 개념</vt:lpstr>
      <vt:lpstr>LLM 기본 개념</vt:lpstr>
      <vt:lpstr>LLM 기본 개념</vt:lpstr>
      <vt:lpstr>LLM 기본 개념</vt:lpstr>
      <vt:lpstr>LLM 기본 개념</vt:lpstr>
      <vt:lpstr>최근 LLM은 기본적으로 DECODER 형태</vt:lpstr>
      <vt:lpstr>LLM 을 잘 활용하기 위해서는?</vt:lpstr>
      <vt:lpstr>LLM 을 잘 활용하기 위해서는?</vt:lpstr>
      <vt:lpstr>LLM 을 잘 활용하기 위해서는?</vt:lpstr>
      <vt:lpstr>LLM 을 잘 활용하기 위해서는?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용빈 정</dc:creator>
  <cp:lastModifiedBy>용빈 정</cp:lastModifiedBy>
  <cp:revision>32</cp:revision>
  <dcterms:created xsi:type="dcterms:W3CDTF">2024-11-15T02:08:33Z</dcterms:created>
  <dcterms:modified xsi:type="dcterms:W3CDTF">2024-11-19T14:32:00Z</dcterms:modified>
</cp:coreProperties>
</file>